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57" r:id="rId4"/>
    <p:sldId id="260" r:id="rId5"/>
    <p:sldId id="258" r:id="rId6"/>
    <p:sldId id="263" r:id="rId7"/>
    <p:sldId id="262" r:id="rId8"/>
    <p:sldId id="261" r:id="rId9"/>
    <p:sldId id="269" r:id="rId10"/>
    <p:sldId id="270" r:id="rId11"/>
    <p:sldId id="271" r:id="rId12"/>
    <p:sldId id="272" r:id="rId13"/>
    <p:sldId id="273" r:id="rId14"/>
    <p:sldId id="278" r:id="rId15"/>
    <p:sldId id="274" r:id="rId16"/>
    <p:sldId id="275" r:id="rId17"/>
    <p:sldId id="276" r:id="rId18"/>
    <p:sldId id="277" r:id="rId19"/>
    <p:sldId id="280" r:id="rId20"/>
    <p:sldId id="279"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752C6"/>
    <a:srgbClr val="F491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860"/>
    <p:restoredTop sz="96405"/>
  </p:normalViewPr>
  <p:slideViewPr>
    <p:cSldViewPr snapToGrid="0" snapToObjects="1">
      <p:cViewPr varScale="1">
        <p:scale>
          <a:sx n="86" d="100"/>
          <a:sy n="86" d="100"/>
        </p:scale>
        <p:origin x="8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8A1B4F-1F24-5948-9D9A-FC39585C7648}"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it-IT"/>
        </a:p>
      </dgm:t>
    </dgm:pt>
    <dgm:pt modelId="{DF83C805-1833-FD4C-8289-9FB56AC93BEA}">
      <dgm:prSet phldrT="[Testo]" custT="1"/>
      <dgm:spPr/>
      <dgm:t>
        <a:bodyPr/>
        <a:lstStyle/>
        <a:p>
          <a:r>
            <a:rPr lang="it-IT" sz="2400" dirty="0"/>
            <a:t>Cabina di regia</a:t>
          </a:r>
        </a:p>
        <a:p>
          <a:r>
            <a:rPr lang="it-IT" sz="2400" dirty="0"/>
            <a:t>RUP + PM + RA</a:t>
          </a:r>
        </a:p>
      </dgm:t>
    </dgm:pt>
    <dgm:pt modelId="{6A2899BC-F683-6445-8304-DC60F9371906}" type="parTrans" cxnId="{7CEB0960-B04C-7C4E-9759-4EDBF03FE9B6}">
      <dgm:prSet/>
      <dgm:spPr/>
      <dgm:t>
        <a:bodyPr/>
        <a:lstStyle/>
        <a:p>
          <a:endParaRPr lang="it-IT"/>
        </a:p>
      </dgm:t>
    </dgm:pt>
    <dgm:pt modelId="{23A86704-F9BC-4E4D-8B8F-6327F1DA07EC}" type="sibTrans" cxnId="{7CEB0960-B04C-7C4E-9759-4EDBF03FE9B6}">
      <dgm:prSet/>
      <dgm:spPr/>
      <dgm:t>
        <a:bodyPr/>
        <a:lstStyle/>
        <a:p>
          <a:endParaRPr lang="it-IT"/>
        </a:p>
      </dgm:t>
    </dgm:pt>
    <dgm:pt modelId="{B15ABF8C-5A1B-3B42-90B3-5AFA31F64B32}">
      <dgm:prSet phldrT="[Testo]" custT="1"/>
      <dgm:spPr>
        <a:solidFill>
          <a:schemeClr val="accent4"/>
        </a:solidFill>
      </dgm:spPr>
      <dgm:t>
        <a:bodyPr/>
        <a:lstStyle/>
        <a:p>
          <a:r>
            <a:rPr lang="it-IT" sz="2800" b="1" u="sng" dirty="0"/>
            <a:t>Sportelli</a:t>
          </a:r>
        </a:p>
        <a:p>
          <a:r>
            <a:rPr lang="it-IT" sz="1800" dirty="0"/>
            <a:t>Avvocato</a:t>
          </a:r>
        </a:p>
        <a:p>
          <a:r>
            <a:rPr lang="it-IT" sz="1800" dirty="0"/>
            <a:t>Mediatori</a:t>
          </a:r>
        </a:p>
        <a:p>
          <a:r>
            <a:rPr lang="it-IT" sz="1800" dirty="0"/>
            <a:t>Psicologo</a:t>
          </a:r>
        </a:p>
        <a:p>
          <a:r>
            <a:rPr lang="it-IT" sz="1800" dirty="0"/>
            <a:t>Assistente sociale</a:t>
          </a:r>
        </a:p>
      </dgm:t>
    </dgm:pt>
    <dgm:pt modelId="{F4601AE2-6F2F-BD46-97C8-CEB67A168020}" type="parTrans" cxnId="{0CD5DEEA-80CF-B949-9150-ADC456996966}">
      <dgm:prSet/>
      <dgm:spPr/>
      <dgm:t>
        <a:bodyPr/>
        <a:lstStyle/>
        <a:p>
          <a:endParaRPr lang="it-IT"/>
        </a:p>
      </dgm:t>
    </dgm:pt>
    <dgm:pt modelId="{890607FE-C2FD-6B40-9EF2-E8D1A433E72F}" type="sibTrans" cxnId="{0CD5DEEA-80CF-B949-9150-ADC456996966}">
      <dgm:prSet/>
      <dgm:spPr/>
      <dgm:t>
        <a:bodyPr/>
        <a:lstStyle/>
        <a:p>
          <a:endParaRPr lang="it-IT"/>
        </a:p>
      </dgm:t>
    </dgm:pt>
    <dgm:pt modelId="{CFC61C1E-2317-8C42-AA1F-A7C8D65F6C30}">
      <dgm:prSet phldrT="[Testo]" custT="1"/>
      <dgm:spPr>
        <a:solidFill>
          <a:srgbClr val="F49100"/>
        </a:solidFill>
      </dgm:spPr>
      <dgm:t>
        <a:bodyPr/>
        <a:lstStyle/>
        <a:p>
          <a:r>
            <a:rPr lang="it-IT" sz="2400" b="1" u="sng" dirty="0"/>
            <a:t>Formazione</a:t>
          </a:r>
          <a:endParaRPr lang="it-IT" sz="1900" b="1" u="sng" dirty="0"/>
        </a:p>
        <a:p>
          <a:r>
            <a:rPr lang="it-IT" sz="1900" b="0" u="none" dirty="0"/>
            <a:t>Giuristi</a:t>
          </a:r>
        </a:p>
        <a:p>
          <a:r>
            <a:rPr lang="it-IT" sz="1900" b="0" u="none" dirty="0"/>
            <a:t>Esperti della materia</a:t>
          </a:r>
        </a:p>
        <a:p>
          <a:endParaRPr lang="it-IT" sz="1900" b="0" u="none" dirty="0"/>
        </a:p>
        <a:p>
          <a:endParaRPr lang="it-IT" sz="1900" b="0" u="none" dirty="0"/>
        </a:p>
      </dgm:t>
    </dgm:pt>
    <dgm:pt modelId="{6884012F-28EB-BB4A-81F9-7FE33E6C1DB3}" type="parTrans" cxnId="{D6CCDB47-D45D-0B4F-B037-A4622049D627}">
      <dgm:prSet/>
      <dgm:spPr/>
      <dgm:t>
        <a:bodyPr/>
        <a:lstStyle/>
        <a:p>
          <a:endParaRPr lang="it-IT"/>
        </a:p>
      </dgm:t>
    </dgm:pt>
    <dgm:pt modelId="{04A0B0C0-D6DE-C844-BA5E-2B300AF98370}" type="sibTrans" cxnId="{D6CCDB47-D45D-0B4F-B037-A4622049D627}">
      <dgm:prSet/>
      <dgm:spPr/>
      <dgm:t>
        <a:bodyPr/>
        <a:lstStyle/>
        <a:p>
          <a:endParaRPr lang="it-IT"/>
        </a:p>
      </dgm:t>
    </dgm:pt>
    <dgm:pt modelId="{0218F555-8C54-5C48-BCA5-AED073C7A600}">
      <dgm:prSet phldrT="[Testo]" custT="1"/>
      <dgm:spPr>
        <a:solidFill>
          <a:srgbClr val="9752C6"/>
        </a:solidFill>
      </dgm:spPr>
      <dgm:t>
        <a:bodyPr/>
        <a:lstStyle/>
        <a:p>
          <a:r>
            <a:rPr lang="it-IT" sz="2400" b="1" u="sng" dirty="0"/>
            <a:t>Assistenza tecnica</a:t>
          </a:r>
        </a:p>
        <a:p>
          <a:r>
            <a:rPr lang="it-IT" sz="1900" b="0" u="none" dirty="0"/>
            <a:t>Amministrativi</a:t>
          </a:r>
        </a:p>
        <a:p>
          <a:r>
            <a:rPr lang="it-IT" sz="1900" b="0" u="none" dirty="0"/>
            <a:t>Esperti accoglienza</a:t>
          </a:r>
        </a:p>
        <a:p>
          <a:r>
            <a:rPr lang="it-IT" sz="1900" b="0" u="none" dirty="0"/>
            <a:t>Comunicazione</a:t>
          </a:r>
        </a:p>
      </dgm:t>
    </dgm:pt>
    <dgm:pt modelId="{95A1F78E-6CBF-364F-94F7-4E8C0AA735F9}" type="parTrans" cxnId="{FE4223B2-5CA6-C047-AFD0-7C70543243AB}">
      <dgm:prSet/>
      <dgm:spPr/>
      <dgm:t>
        <a:bodyPr/>
        <a:lstStyle/>
        <a:p>
          <a:endParaRPr lang="it-IT"/>
        </a:p>
      </dgm:t>
    </dgm:pt>
    <dgm:pt modelId="{9CA4AF90-89DB-D74E-8C0A-4BC0367FEDF0}" type="sibTrans" cxnId="{FE4223B2-5CA6-C047-AFD0-7C70543243AB}">
      <dgm:prSet/>
      <dgm:spPr/>
      <dgm:t>
        <a:bodyPr/>
        <a:lstStyle/>
        <a:p>
          <a:endParaRPr lang="it-IT"/>
        </a:p>
      </dgm:t>
    </dgm:pt>
    <dgm:pt modelId="{14259894-58FA-F54A-8C17-1A0B78DFBC63}" type="pres">
      <dgm:prSet presAssocID="{698A1B4F-1F24-5948-9D9A-FC39585C7648}" presName="hierChild1" presStyleCnt="0">
        <dgm:presLayoutVars>
          <dgm:orgChart val="1"/>
          <dgm:chPref val="1"/>
          <dgm:dir/>
          <dgm:animOne val="branch"/>
          <dgm:animLvl val="lvl"/>
          <dgm:resizeHandles/>
        </dgm:presLayoutVars>
      </dgm:prSet>
      <dgm:spPr/>
    </dgm:pt>
    <dgm:pt modelId="{F9A4A327-C6A9-A44E-92AE-6261020842D8}" type="pres">
      <dgm:prSet presAssocID="{DF83C805-1833-FD4C-8289-9FB56AC93BEA}" presName="hierRoot1" presStyleCnt="0">
        <dgm:presLayoutVars>
          <dgm:hierBranch val="init"/>
        </dgm:presLayoutVars>
      </dgm:prSet>
      <dgm:spPr/>
    </dgm:pt>
    <dgm:pt modelId="{90629CAD-75BC-224E-BE5C-5F758C172CA1}" type="pres">
      <dgm:prSet presAssocID="{DF83C805-1833-FD4C-8289-9FB56AC93BEA}" presName="rootComposite1" presStyleCnt="0"/>
      <dgm:spPr/>
    </dgm:pt>
    <dgm:pt modelId="{5FB602C9-A703-014C-83D8-ED2B87D92260}" type="pres">
      <dgm:prSet presAssocID="{DF83C805-1833-FD4C-8289-9FB56AC93BEA}" presName="rootText1" presStyleLbl="node0" presStyleIdx="0" presStyleCnt="1" custScaleX="125232" custScaleY="135603">
        <dgm:presLayoutVars>
          <dgm:chPref val="3"/>
        </dgm:presLayoutVars>
      </dgm:prSet>
      <dgm:spPr/>
    </dgm:pt>
    <dgm:pt modelId="{36CD6054-A7BD-704E-ACD9-853DA4FBF36D}" type="pres">
      <dgm:prSet presAssocID="{DF83C805-1833-FD4C-8289-9FB56AC93BEA}" presName="rootConnector1" presStyleLbl="node1" presStyleIdx="0" presStyleCnt="0"/>
      <dgm:spPr/>
    </dgm:pt>
    <dgm:pt modelId="{10491FC3-D154-4347-B5E9-A448937A1187}" type="pres">
      <dgm:prSet presAssocID="{DF83C805-1833-FD4C-8289-9FB56AC93BEA}" presName="hierChild2" presStyleCnt="0"/>
      <dgm:spPr/>
    </dgm:pt>
    <dgm:pt modelId="{11F932CC-5A18-7746-BF07-23C7BCB256AB}" type="pres">
      <dgm:prSet presAssocID="{F4601AE2-6F2F-BD46-97C8-CEB67A168020}" presName="Name37" presStyleLbl="parChTrans1D2" presStyleIdx="0" presStyleCnt="3"/>
      <dgm:spPr/>
    </dgm:pt>
    <dgm:pt modelId="{6279DDF1-7CA5-C843-838F-E27B842BFF84}" type="pres">
      <dgm:prSet presAssocID="{B15ABF8C-5A1B-3B42-90B3-5AFA31F64B32}" presName="hierRoot2" presStyleCnt="0">
        <dgm:presLayoutVars>
          <dgm:hierBranch val="init"/>
        </dgm:presLayoutVars>
      </dgm:prSet>
      <dgm:spPr/>
    </dgm:pt>
    <dgm:pt modelId="{CE754640-80A1-394D-B638-FC02729F55EF}" type="pres">
      <dgm:prSet presAssocID="{B15ABF8C-5A1B-3B42-90B3-5AFA31F64B32}" presName="rootComposite" presStyleCnt="0"/>
      <dgm:spPr/>
    </dgm:pt>
    <dgm:pt modelId="{61320C60-8C44-2044-81AB-81AEA34C5FEC}" type="pres">
      <dgm:prSet presAssocID="{B15ABF8C-5A1B-3B42-90B3-5AFA31F64B32}" presName="rootText" presStyleLbl="node2" presStyleIdx="0" presStyleCnt="3" custScaleY="245032">
        <dgm:presLayoutVars>
          <dgm:chPref val="3"/>
        </dgm:presLayoutVars>
      </dgm:prSet>
      <dgm:spPr/>
    </dgm:pt>
    <dgm:pt modelId="{D68FB6FD-56C0-A549-8913-198E819F5157}" type="pres">
      <dgm:prSet presAssocID="{B15ABF8C-5A1B-3B42-90B3-5AFA31F64B32}" presName="rootConnector" presStyleLbl="node2" presStyleIdx="0" presStyleCnt="3"/>
      <dgm:spPr/>
    </dgm:pt>
    <dgm:pt modelId="{58B9A86C-EF25-2A4A-809C-A1AC8DD74C79}" type="pres">
      <dgm:prSet presAssocID="{B15ABF8C-5A1B-3B42-90B3-5AFA31F64B32}" presName="hierChild4" presStyleCnt="0"/>
      <dgm:spPr/>
    </dgm:pt>
    <dgm:pt modelId="{488E6036-F9FE-D441-ADAF-84F04DCF34C3}" type="pres">
      <dgm:prSet presAssocID="{B15ABF8C-5A1B-3B42-90B3-5AFA31F64B32}" presName="hierChild5" presStyleCnt="0"/>
      <dgm:spPr/>
    </dgm:pt>
    <dgm:pt modelId="{E93CE589-7238-D24F-AE6C-8FAE8626436C}" type="pres">
      <dgm:prSet presAssocID="{6884012F-28EB-BB4A-81F9-7FE33E6C1DB3}" presName="Name37" presStyleLbl="parChTrans1D2" presStyleIdx="1" presStyleCnt="3"/>
      <dgm:spPr/>
    </dgm:pt>
    <dgm:pt modelId="{A5925DF4-D92E-5B40-B21D-B36A7A098915}" type="pres">
      <dgm:prSet presAssocID="{CFC61C1E-2317-8C42-AA1F-A7C8D65F6C30}" presName="hierRoot2" presStyleCnt="0">
        <dgm:presLayoutVars>
          <dgm:hierBranch val="init"/>
        </dgm:presLayoutVars>
      </dgm:prSet>
      <dgm:spPr/>
    </dgm:pt>
    <dgm:pt modelId="{8A7FDFF2-1C5F-C741-A310-4538BD52E3E9}" type="pres">
      <dgm:prSet presAssocID="{CFC61C1E-2317-8C42-AA1F-A7C8D65F6C30}" presName="rootComposite" presStyleCnt="0"/>
      <dgm:spPr/>
    </dgm:pt>
    <dgm:pt modelId="{6B95B5F8-F15F-2541-863B-34BFE16BBC3D}" type="pres">
      <dgm:prSet presAssocID="{CFC61C1E-2317-8C42-AA1F-A7C8D65F6C30}" presName="rootText" presStyleLbl="node2" presStyleIdx="1" presStyleCnt="3" custScaleY="245032">
        <dgm:presLayoutVars>
          <dgm:chPref val="3"/>
        </dgm:presLayoutVars>
      </dgm:prSet>
      <dgm:spPr/>
    </dgm:pt>
    <dgm:pt modelId="{0DE5D426-384C-7843-A47F-B85CB97B4338}" type="pres">
      <dgm:prSet presAssocID="{CFC61C1E-2317-8C42-AA1F-A7C8D65F6C30}" presName="rootConnector" presStyleLbl="node2" presStyleIdx="1" presStyleCnt="3"/>
      <dgm:spPr/>
    </dgm:pt>
    <dgm:pt modelId="{50EE1502-0F12-F546-A726-6F177B25E6F7}" type="pres">
      <dgm:prSet presAssocID="{CFC61C1E-2317-8C42-AA1F-A7C8D65F6C30}" presName="hierChild4" presStyleCnt="0"/>
      <dgm:spPr/>
    </dgm:pt>
    <dgm:pt modelId="{6E157F0F-7280-1E49-81D8-4995080A0226}" type="pres">
      <dgm:prSet presAssocID="{CFC61C1E-2317-8C42-AA1F-A7C8D65F6C30}" presName="hierChild5" presStyleCnt="0"/>
      <dgm:spPr/>
    </dgm:pt>
    <dgm:pt modelId="{2656F3C7-794B-F24D-B57A-120A4151A1CC}" type="pres">
      <dgm:prSet presAssocID="{95A1F78E-6CBF-364F-94F7-4E8C0AA735F9}" presName="Name37" presStyleLbl="parChTrans1D2" presStyleIdx="2" presStyleCnt="3"/>
      <dgm:spPr/>
    </dgm:pt>
    <dgm:pt modelId="{7EFB0966-D2F3-9542-ADC4-21D90478A098}" type="pres">
      <dgm:prSet presAssocID="{0218F555-8C54-5C48-BCA5-AED073C7A600}" presName="hierRoot2" presStyleCnt="0">
        <dgm:presLayoutVars>
          <dgm:hierBranch val="init"/>
        </dgm:presLayoutVars>
      </dgm:prSet>
      <dgm:spPr/>
    </dgm:pt>
    <dgm:pt modelId="{98189ABB-C3AE-714F-8CF7-33F547EE27A7}" type="pres">
      <dgm:prSet presAssocID="{0218F555-8C54-5C48-BCA5-AED073C7A600}" presName="rootComposite" presStyleCnt="0"/>
      <dgm:spPr/>
    </dgm:pt>
    <dgm:pt modelId="{0B96971B-18E5-1844-A33A-991CE90DFB1C}" type="pres">
      <dgm:prSet presAssocID="{0218F555-8C54-5C48-BCA5-AED073C7A600}" presName="rootText" presStyleLbl="node2" presStyleIdx="2" presStyleCnt="3" custScaleY="245032">
        <dgm:presLayoutVars>
          <dgm:chPref val="3"/>
        </dgm:presLayoutVars>
      </dgm:prSet>
      <dgm:spPr/>
    </dgm:pt>
    <dgm:pt modelId="{C9B7B250-5F4D-0B4C-82ED-D3714AF1BC94}" type="pres">
      <dgm:prSet presAssocID="{0218F555-8C54-5C48-BCA5-AED073C7A600}" presName="rootConnector" presStyleLbl="node2" presStyleIdx="2" presStyleCnt="3"/>
      <dgm:spPr/>
    </dgm:pt>
    <dgm:pt modelId="{4708F2F9-8DD0-F142-9A82-FEBFD50D2B35}" type="pres">
      <dgm:prSet presAssocID="{0218F555-8C54-5C48-BCA5-AED073C7A600}" presName="hierChild4" presStyleCnt="0"/>
      <dgm:spPr/>
    </dgm:pt>
    <dgm:pt modelId="{A254B73C-0E4C-D34A-9E00-7513002BB1B4}" type="pres">
      <dgm:prSet presAssocID="{0218F555-8C54-5C48-BCA5-AED073C7A600}" presName="hierChild5" presStyleCnt="0"/>
      <dgm:spPr/>
    </dgm:pt>
    <dgm:pt modelId="{7B5321C7-76A6-E548-968C-63C59F4EE784}" type="pres">
      <dgm:prSet presAssocID="{DF83C805-1833-FD4C-8289-9FB56AC93BEA}" presName="hierChild3" presStyleCnt="0"/>
      <dgm:spPr/>
    </dgm:pt>
  </dgm:ptLst>
  <dgm:cxnLst>
    <dgm:cxn modelId="{BB874906-16DC-3649-9214-FB213FD2D2E4}" type="presOf" srcId="{B15ABF8C-5A1B-3B42-90B3-5AFA31F64B32}" destId="{D68FB6FD-56C0-A549-8913-198E819F5157}" srcOrd="1" destOrd="0" presId="urn:microsoft.com/office/officeart/2005/8/layout/orgChart1"/>
    <dgm:cxn modelId="{3B8B8A27-8066-EB4D-AE59-919C7FA37733}" type="presOf" srcId="{DF83C805-1833-FD4C-8289-9FB56AC93BEA}" destId="{36CD6054-A7BD-704E-ACD9-853DA4FBF36D}" srcOrd="1" destOrd="0" presId="urn:microsoft.com/office/officeart/2005/8/layout/orgChart1"/>
    <dgm:cxn modelId="{7CEB0960-B04C-7C4E-9759-4EDBF03FE9B6}" srcId="{698A1B4F-1F24-5948-9D9A-FC39585C7648}" destId="{DF83C805-1833-FD4C-8289-9FB56AC93BEA}" srcOrd="0" destOrd="0" parTransId="{6A2899BC-F683-6445-8304-DC60F9371906}" sibTransId="{23A86704-F9BC-4E4D-8B8F-6327F1DA07EC}"/>
    <dgm:cxn modelId="{D6CCDB47-D45D-0B4F-B037-A4622049D627}" srcId="{DF83C805-1833-FD4C-8289-9FB56AC93BEA}" destId="{CFC61C1E-2317-8C42-AA1F-A7C8D65F6C30}" srcOrd="1" destOrd="0" parTransId="{6884012F-28EB-BB4A-81F9-7FE33E6C1DB3}" sibTransId="{04A0B0C0-D6DE-C844-BA5E-2B300AF98370}"/>
    <dgm:cxn modelId="{A600974F-F038-2B45-BC6D-F38744C1F86A}" type="presOf" srcId="{CFC61C1E-2317-8C42-AA1F-A7C8D65F6C30}" destId="{0DE5D426-384C-7843-A47F-B85CB97B4338}" srcOrd="1" destOrd="0" presId="urn:microsoft.com/office/officeart/2005/8/layout/orgChart1"/>
    <dgm:cxn modelId="{36CF1B72-1017-BF48-B532-296EA8DB7B31}" type="presOf" srcId="{F4601AE2-6F2F-BD46-97C8-CEB67A168020}" destId="{11F932CC-5A18-7746-BF07-23C7BCB256AB}" srcOrd="0" destOrd="0" presId="urn:microsoft.com/office/officeart/2005/8/layout/orgChart1"/>
    <dgm:cxn modelId="{6FEBF783-A175-6D44-9AE7-72AD790B5E20}" type="presOf" srcId="{95A1F78E-6CBF-364F-94F7-4E8C0AA735F9}" destId="{2656F3C7-794B-F24D-B57A-120A4151A1CC}" srcOrd="0" destOrd="0" presId="urn:microsoft.com/office/officeart/2005/8/layout/orgChart1"/>
    <dgm:cxn modelId="{C0365999-9FB4-0248-ABE3-E17E3A77C1D4}" type="presOf" srcId="{698A1B4F-1F24-5948-9D9A-FC39585C7648}" destId="{14259894-58FA-F54A-8C17-1A0B78DFBC63}" srcOrd="0" destOrd="0" presId="urn:microsoft.com/office/officeart/2005/8/layout/orgChart1"/>
    <dgm:cxn modelId="{4380BFA4-B418-C144-A694-9348D7DA3C8A}" type="presOf" srcId="{6884012F-28EB-BB4A-81F9-7FE33E6C1DB3}" destId="{E93CE589-7238-D24F-AE6C-8FAE8626436C}" srcOrd="0" destOrd="0" presId="urn:microsoft.com/office/officeart/2005/8/layout/orgChart1"/>
    <dgm:cxn modelId="{FE4223B2-5CA6-C047-AFD0-7C70543243AB}" srcId="{DF83C805-1833-FD4C-8289-9FB56AC93BEA}" destId="{0218F555-8C54-5C48-BCA5-AED073C7A600}" srcOrd="2" destOrd="0" parTransId="{95A1F78E-6CBF-364F-94F7-4E8C0AA735F9}" sibTransId="{9CA4AF90-89DB-D74E-8C0A-4BC0367FEDF0}"/>
    <dgm:cxn modelId="{6B66CCB9-027F-554F-A52A-DFCB16D7488A}" type="presOf" srcId="{0218F555-8C54-5C48-BCA5-AED073C7A600}" destId="{0B96971B-18E5-1844-A33A-991CE90DFB1C}" srcOrd="0" destOrd="0" presId="urn:microsoft.com/office/officeart/2005/8/layout/orgChart1"/>
    <dgm:cxn modelId="{06D093BB-01B0-2C40-A469-EADE2E9DB2C2}" type="presOf" srcId="{B15ABF8C-5A1B-3B42-90B3-5AFA31F64B32}" destId="{61320C60-8C44-2044-81AB-81AEA34C5FEC}" srcOrd="0" destOrd="0" presId="urn:microsoft.com/office/officeart/2005/8/layout/orgChart1"/>
    <dgm:cxn modelId="{61A71CCC-A950-0B4A-8D11-550D364B2CC1}" type="presOf" srcId="{DF83C805-1833-FD4C-8289-9FB56AC93BEA}" destId="{5FB602C9-A703-014C-83D8-ED2B87D92260}" srcOrd="0" destOrd="0" presId="urn:microsoft.com/office/officeart/2005/8/layout/orgChart1"/>
    <dgm:cxn modelId="{B7E187E7-A352-3744-AEE6-FE4B800D8931}" type="presOf" srcId="{0218F555-8C54-5C48-BCA5-AED073C7A600}" destId="{C9B7B250-5F4D-0B4C-82ED-D3714AF1BC94}" srcOrd="1" destOrd="0" presId="urn:microsoft.com/office/officeart/2005/8/layout/orgChart1"/>
    <dgm:cxn modelId="{13C2B7E9-23D4-9640-BF9C-FE81AAA46D99}" type="presOf" srcId="{CFC61C1E-2317-8C42-AA1F-A7C8D65F6C30}" destId="{6B95B5F8-F15F-2541-863B-34BFE16BBC3D}" srcOrd="0" destOrd="0" presId="urn:microsoft.com/office/officeart/2005/8/layout/orgChart1"/>
    <dgm:cxn modelId="{0CD5DEEA-80CF-B949-9150-ADC456996966}" srcId="{DF83C805-1833-FD4C-8289-9FB56AC93BEA}" destId="{B15ABF8C-5A1B-3B42-90B3-5AFA31F64B32}" srcOrd="0" destOrd="0" parTransId="{F4601AE2-6F2F-BD46-97C8-CEB67A168020}" sibTransId="{890607FE-C2FD-6B40-9EF2-E8D1A433E72F}"/>
    <dgm:cxn modelId="{F93DFA0C-78B2-5948-9D45-42521AE007B2}" type="presParOf" srcId="{14259894-58FA-F54A-8C17-1A0B78DFBC63}" destId="{F9A4A327-C6A9-A44E-92AE-6261020842D8}" srcOrd="0" destOrd="0" presId="urn:microsoft.com/office/officeart/2005/8/layout/orgChart1"/>
    <dgm:cxn modelId="{7F1D84F1-51CD-9042-AA82-BAE809A1EF62}" type="presParOf" srcId="{F9A4A327-C6A9-A44E-92AE-6261020842D8}" destId="{90629CAD-75BC-224E-BE5C-5F758C172CA1}" srcOrd="0" destOrd="0" presId="urn:microsoft.com/office/officeart/2005/8/layout/orgChart1"/>
    <dgm:cxn modelId="{3AADCB89-F1AC-2646-9A43-44E04FE5CC00}" type="presParOf" srcId="{90629CAD-75BC-224E-BE5C-5F758C172CA1}" destId="{5FB602C9-A703-014C-83D8-ED2B87D92260}" srcOrd="0" destOrd="0" presId="urn:microsoft.com/office/officeart/2005/8/layout/orgChart1"/>
    <dgm:cxn modelId="{173A1009-69B2-6D4C-87F7-BCDD3C938761}" type="presParOf" srcId="{90629CAD-75BC-224E-BE5C-5F758C172CA1}" destId="{36CD6054-A7BD-704E-ACD9-853DA4FBF36D}" srcOrd="1" destOrd="0" presId="urn:microsoft.com/office/officeart/2005/8/layout/orgChart1"/>
    <dgm:cxn modelId="{D5683B8D-BCA6-174F-A9CF-B1F0BF447830}" type="presParOf" srcId="{F9A4A327-C6A9-A44E-92AE-6261020842D8}" destId="{10491FC3-D154-4347-B5E9-A448937A1187}" srcOrd="1" destOrd="0" presId="urn:microsoft.com/office/officeart/2005/8/layout/orgChart1"/>
    <dgm:cxn modelId="{03835BB4-4B40-B742-B780-EB0CA8CC7C47}" type="presParOf" srcId="{10491FC3-D154-4347-B5E9-A448937A1187}" destId="{11F932CC-5A18-7746-BF07-23C7BCB256AB}" srcOrd="0" destOrd="0" presId="urn:microsoft.com/office/officeart/2005/8/layout/orgChart1"/>
    <dgm:cxn modelId="{6F4D4EA9-36A2-624C-A361-31B3A77104F7}" type="presParOf" srcId="{10491FC3-D154-4347-B5E9-A448937A1187}" destId="{6279DDF1-7CA5-C843-838F-E27B842BFF84}" srcOrd="1" destOrd="0" presId="urn:microsoft.com/office/officeart/2005/8/layout/orgChart1"/>
    <dgm:cxn modelId="{6AA92956-DC8A-D846-8934-E0CAD8003EA7}" type="presParOf" srcId="{6279DDF1-7CA5-C843-838F-E27B842BFF84}" destId="{CE754640-80A1-394D-B638-FC02729F55EF}" srcOrd="0" destOrd="0" presId="urn:microsoft.com/office/officeart/2005/8/layout/orgChart1"/>
    <dgm:cxn modelId="{E54F6554-C634-FF4B-8EB6-9E8B56D57883}" type="presParOf" srcId="{CE754640-80A1-394D-B638-FC02729F55EF}" destId="{61320C60-8C44-2044-81AB-81AEA34C5FEC}" srcOrd="0" destOrd="0" presId="urn:microsoft.com/office/officeart/2005/8/layout/orgChart1"/>
    <dgm:cxn modelId="{17C82113-7B05-974D-87B2-066A0053EC0A}" type="presParOf" srcId="{CE754640-80A1-394D-B638-FC02729F55EF}" destId="{D68FB6FD-56C0-A549-8913-198E819F5157}" srcOrd="1" destOrd="0" presId="urn:microsoft.com/office/officeart/2005/8/layout/orgChart1"/>
    <dgm:cxn modelId="{FF425F70-42B8-3D4F-B6E5-37DDA691E67B}" type="presParOf" srcId="{6279DDF1-7CA5-C843-838F-E27B842BFF84}" destId="{58B9A86C-EF25-2A4A-809C-A1AC8DD74C79}" srcOrd="1" destOrd="0" presId="urn:microsoft.com/office/officeart/2005/8/layout/orgChart1"/>
    <dgm:cxn modelId="{686EC6DF-1E13-5548-9974-006D5A8379B3}" type="presParOf" srcId="{6279DDF1-7CA5-C843-838F-E27B842BFF84}" destId="{488E6036-F9FE-D441-ADAF-84F04DCF34C3}" srcOrd="2" destOrd="0" presId="urn:microsoft.com/office/officeart/2005/8/layout/orgChart1"/>
    <dgm:cxn modelId="{7B6FDB68-E981-2148-8E8F-40A5CBE9525F}" type="presParOf" srcId="{10491FC3-D154-4347-B5E9-A448937A1187}" destId="{E93CE589-7238-D24F-AE6C-8FAE8626436C}" srcOrd="2" destOrd="0" presId="urn:microsoft.com/office/officeart/2005/8/layout/orgChart1"/>
    <dgm:cxn modelId="{F061DA63-E7F8-224C-8054-39EBA8F46A46}" type="presParOf" srcId="{10491FC3-D154-4347-B5E9-A448937A1187}" destId="{A5925DF4-D92E-5B40-B21D-B36A7A098915}" srcOrd="3" destOrd="0" presId="urn:microsoft.com/office/officeart/2005/8/layout/orgChart1"/>
    <dgm:cxn modelId="{63906C84-1965-C54F-986B-53A1E4686BFC}" type="presParOf" srcId="{A5925DF4-D92E-5B40-B21D-B36A7A098915}" destId="{8A7FDFF2-1C5F-C741-A310-4538BD52E3E9}" srcOrd="0" destOrd="0" presId="urn:microsoft.com/office/officeart/2005/8/layout/orgChart1"/>
    <dgm:cxn modelId="{22A255E4-6C9A-6549-9906-CDE1676B8AA4}" type="presParOf" srcId="{8A7FDFF2-1C5F-C741-A310-4538BD52E3E9}" destId="{6B95B5F8-F15F-2541-863B-34BFE16BBC3D}" srcOrd="0" destOrd="0" presId="urn:microsoft.com/office/officeart/2005/8/layout/orgChart1"/>
    <dgm:cxn modelId="{C5598852-C523-BC4B-9860-51E40908BA1C}" type="presParOf" srcId="{8A7FDFF2-1C5F-C741-A310-4538BD52E3E9}" destId="{0DE5D426-384C-7843-A47F-B85CB97B4338}" srcOrd="1" destOrd="0" presId="urn:microsoft.com/office/officeart/2005/8/layout/orgChart1"/>
    <dgm:cxn modelId="{D1403A05-BA0C-EC46-BFB3-5858BC3363A8}" type="presParOf" srcId="{A5925DF4-D92E-5B40-B21D-B36A7A098915}" destId="{50EE1502-0F12-F546-A726-6F177B25E6F7}" srcOrd="1" destOrd="0" presId="urn:microsoft.com/office/officeart/2005/8/layout/orgChart1"/>
    <dgm:cxn modelId="{38BF0994-BDB0-B848-B116-501E2A4F3581}" type="presParOf" srcId="{A5925DF4-D92E-5B40-B21D-B36A7A098915}" destId="{6E157F0F-7280-1E49-81D8-4995080A0226}" srcOrd="2" destOrd="0" presId="urn:microsoft.com/office/officeart/2005/8/layout/orgChart1"/>
    <dgm:cxn modelId="{3C520B00-7A5C-5D4C-8160-5C7FA731A201}" type="presParOf" srcId="{10491FC3-D154-4347-B5E9-A448937A1187}" destId="{2656F3C7-794B-F24D-B57A-120A4151A1CC}" srcOrd="4" destOrd="0" presId="urn:microsoft.com/office/officeart/2005/8/layout/orgChart1"/>
    <dgm:cxn modelId="{48C09A2F-BAC5-9148-9214-889B5A774D47}" type="presParOf" srcId="{10491FC3-D154-4347-B5E9-A448937A1187}" destId="{7EFB0966-D2F3-9542-ADC4-21D90478A098}" srcOrd="5" destOrd="0" presId="urn:microsoft.com/office/officeart/2005/8/layout/orgChart1"/>
    <dgm:cxn modelId="{65F2669C-BC8A-634E-B7A1-45472278DF0A}" type="presParOf" srcId="{7EFB0966-D2F3-9542-ADC4-21D90478A098}" destId="{98189ABB-C3AE-714F-8CF7-33F547EE27A7}" srcOrd="0" destOrd="0" presId="urn:microsoft.com/office/officeart/2005/8/layout/orgChart1"/>
    <dgm:cxn modelId="{EBB93A01-32AA-184E-B46B-AF4429CA5988}" type="presParOf" srcId="{98189ABB-C3AE-714F-8CF7-33F547EE27A7}" destId="{0B96971B-18E5-1844-A33A-991CE90DFB1C}" srcOrd="0" destOrd="0" presId="urn:microsoft.com/office/officeart/2005/8/layout/orgChart1"/>
    <dgm:cxn modelId="{FEF2E4A0-5B12-BB4B-9FC7-5809AB35F8D1}" type="presParOf" srcId="{98189ABB-C3AE-714F-8CF7-33F547EE27A7}" destId="{C9B7B250-5F4D-0B4C-82ED-D3714AF1BC94}" srcOrd="1" destOrd="0" presId="urn:microsoft.com/office/officeart/2005/8/layout/orgChart1"/>
    <dgm:cxn modelId="{EBF8BD6F-605D-9C40-A564-99C37B00452C}" type="presParOf" srcId="{7EFB0966-D2F3-9542-ADC4-21D90478A098}" destId="{4708F2F9-8DD0-F142-9A82-FEBFD50D2B35}" srcOrd="1" destOrd="0" presId="urn:microsoft.com/office/officeart/2005/8/layout/orgChart1"/>
    <dgm:cxn modelId="{99CA299B-B798-0748-8E64-B2B3A24020C5}" type="presParOf" srcId="{7EFB0966-D2F3-9542-ADC4-21D90478A098}" destId="{A254B73C-0E4C-D34A-9E00-7513002BB1B4}" srcOrd="2" destOrd="0" presId="urn:microsoft.com/office/officeart/2005/8/layout/orgChart1"/>
    <dgm:cxn modelId="{5774583A-E9DC-7A48-8DC0-338B42ECEEE5}" type="presParOf" srcId="{F9A4A327-C6A9-A44E-92AE-6261020842D8}" destId="{7B5321C7-76A6-E548-968C-63C59F4EE78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56F3C7-794B-F24D-B57A-120A4151A1CC}">
      <dsp:nvSpPr>
        <dsp:cNvPr id="0" name=""/>
        <dsp:cNvSpPr/>
      </dsp:nvSpPr>
      <dsp:spPr>
        <a:xfrm>
          <a:off x="3140869" y="1928881"/>
          <a:ext cx="2222187" cy="385668"/>
        </a:xfrm>
        <a:custGeom>
          <a:avLst/>
          <a:gdLst/>
          <a:ahLst/>
          <a:cxnLst/>
          <a:rect l="0" t="0" r="0" b="0"/>
          <a:pathLst>
            <a:path>
              <a:moveTo>
                <a:pt x="0" y="0"/>
              </a:moveTo>
              <a:lnTo>
                <a:pt x="0" y="192834"/>
              </a:lnTo>
              <a:lnTo>
                <a:pt x="2222187" y="192834"/>
              </a:lnTo>
              <a:lnTo>
                <a:pt x="2222187" y="385668"/>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93CE589-7238-D24F-AE6C-8FAE8626436C}">
      <dsp:nvSpPr>
        <dsp:cNvPr id="0" name=""/>
        <dsp:cNvSpPr/>
      </dsp:nvSpPr>
      <dsp:spPr>
        <a:xfrm>
          <a:off x="3095149" y="1928881"/>
          <a:ext cx="91440" cy="385668"/>
        </a:xfrm>
        <a:custGeom>
          <a:avLst/>
          <a:gdLst/>
          <a:ahLst/>
          <a:cxnLst/>
          <a:rect l="0" t="0" r="0" b="0"/>
          <a:pathLst>
            <a:path>
              <a:moveTo>
                <a:pt x="45720" y="0"/>
              </a:moveTo>
              <a:lnTo>
                <a:pt x="45720" y="385668"/>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1F932CC-5A18-7746-BF07-23C7BCB256AB}">
      <dsp:nvSpPr>
        <dsp:cNvPr id="0" name=""/>
        <dsp:cNvSpPr/>
      </dsp:nvSpPr>
      <dsp:spPr>
        <a:xfrm>
          <a:off x="918681" y="1928881"/>
          <a:ext cx="2222187" cy="385668"/>
        </a:xfrm>
        <a:custGeom>
          <a:avLst/>
          <a:gdLst/>
          <a:ahLst/>
          <a:cxnLst/>
          <a:rect l="0" t="0" r="0" b="0"/>
          <a:pathLst>
            <a:path>
              <a:moveTo>
                <a:pt x="2222187" y="0"/>
              </a:moveTo>
              <a:lnTo>
                <a:pt x="2222187" y="192834"/>
              </a:lnTo>
              <a:lnTo>
                <a:pt x="0" y="192834"/>
              </a:lnTo>
              <a:lnTo>
                <a:pt x="0" y="385668"/>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FB602C9-A703-014C-83D8-ED2B87D92260}">
      <dsp:nvSpPr>
        <dsp:cNvPr id="0" name=""/>
        <dsp:cNvSpPr/>
      </dsp:nvSpPr>
      <dsp:spPr>
        <a:xfrm>
          <a:off x="1990914" y="683694"/>
          <a:ext cx="2299909" cy="124518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it-IT" sz="2400" kern="1200" dirty="0"/>
            <a:t>Cabina di regia</a:t>
          </a:r>
        </a:p>
        <a:p>
          <a:pPr marL="0" lvl="0" indent="0" algn="ctr" defTabSz="1066800">
            <a:lnSpc>
              <a:spcPct val="90000"/>
            </a:lnSpc>
            <a:spcBef>
              <a:spcPct val="0"/>
            </a:spcBef>
            <a:spcAft>
              <a:spcPct val="35000"/>
            </a:spcAft>
            <a:buNone/>
          </a:pPr>
          <a:r>
            <a:rPr lang="it-IT" sz="2400" kern="1200" dirty="0"/>
            <a:t>RUP + PM + RA</a:t>
          </a:r>
        </a:p>
      </dsp:txBody>
      <dsp:txXfrm>
        <a:off x="1990914" y="683694"/>
        <a:ext cx="2299909" cy="1245187"/>
      </dsp:txXfrm>
    </dsp:sp>
    <dsp:sp modelId="{61320C60-8C44-2044-81AB-81AEA34C5FEC}">
      <dsp:nvSpPr>
        <dsp:cNvPr id="0" name=""/>
        <dsp:cNvSpPr/>
      </dsp:nvSpPr>
      <dsp:spPr>
        <a:xfrm>
          <a:off x="421" y="2314550"/>
          <a:ext cx="1836518" cy="2250029"/>
        </a:xfrm>
        <a:prstGeom prst="rect">
          <a:avLst/>
        </a:prstGeom>
        <a:solidFill>
          <a:schemeClr val="accent4"/>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it-IT" sz="2800" b="1" u="sng" kern="1200" dirty="0"/>
            <a:t>Sportelli</a:t>
          </a:r>
        </a:p>
        <a:p>
          <a:pPr marL="0" lvl="0" indent="0" algn="ctr" defTabSz="1244600">
            <a:lnSpc>
              <a:spcPct val="90000"/>
            </a:lnSpc>
            <a:spcBef>
              <a:spcPct val="0"/>
            </a:spcBef>
            <a:spcAft>
              <a:spcPct val="35000"/>
            </a:spcAft>
            <a:buNone/>
          </a:pPr>
          <a:r>
            <a:rPr lang="it-IT" sz="1800" kern="1200" dirty="0"/>
            <a:t>Avvocato</a:t>
          </a:r>
        </a:p>
        <a:p>
          <a:pPr marL="0" lvl="0" indent="0" algn="ctr" defTabSz="1244600">
            <a:lnSpc>
              <a:spcPct val="90000"/>
            </a:lnSpc>
            <a:spcBef>
              <a:spcPct val="0"/>
            </a:spcBef>
            <a:spcAft>
              <a:spcPct val="35000"/>
            </a:spcAft>
            <a:buNone/>
          </a:pPr>
          <a:r>
            <a:rPr lang="it-IT" sz="1800" kern="1200" dirty="0"/>
            <a:t>Mediatori</a:t>
          </a:r>
        </a:p>
        <a:p>
          <a:pPr marL="0" lvl="0" indent="0" algn="ctr" defTabSz="1244600">
            <a:lnSpc>
              <a:spcPct val="90000"/>
            </a:lnSpc>
            <a:spcBef>
              <a:spcPct val="0"/>
            </a:spcBef>
            <a:spcAft>
              <a:spcPct val="35000"/>
            </a:spcAft>
            <a:buNone/>
          </a:pPr>
          <a:r>
            <a:rPr lang="it-IT" sz="1800" kern="1200" dirty="0"/>
            <a:t>Psicologo</a:t>
          </a:r>
        </a:p>
        <a:p>
          <a:pPr marL="0" lvl="0" indent="0" algn="ctr" defTabSz="1244600">
            <a:lnSpc>
              <a:spcPct val="90000"/>
            </a:lnSpc>
            <a:spcBef>
              <a:spcPct val="0"/>
            </a:spcBef>
            <a:spcAft>
              <a:spcPct val="35000"/>
            </a:spcAft>
            <a:buNone/>
          </a:pPr>
          <a:r>
            <a:rPr lang="it-IT" sz="1800" kern="1200" dirty="0"/>
            <a:t>Assistente sociale</a:t>
          </a:r>
        </a:p>
      </dsp:txBody>
      <dsp:txXfrm>
        <a:off x="421" y="2314550"/>
        <a:ext cx="1836518" cy="2250029"/>
      </dsp:txXfrm>
    </dsp:sp>
    <dsp:sp modelId="{6B95B5F8-F15F-2541-863B-34BFE16BBC3D}">
      <dsp:nvSpPr>
        <dsp:cNvPr id="0" name=""/>
        <dsp:cNvSpPr/>
      </dsp:nvSpPr>
      <dsp:spPr>
        <a:xfrm>
          <a:off x="2222609" y="2314550"/>
          <a:ext cx="1836518" cy="2250029"/>
        </a:xfrm>
        <a:prstGeom prst="rect">
          <a:avLst/>
        </a:prstGeom>
        <a:solidFill>
          <a:srgbClr val="F491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it-IT" sz="2400" b="1" u="sng" kern="1200" dirty="0"/>
            <a:t>Formazione</a:t>
          </a:r>
          <a:endParaRPr lang="it-IT" sz="1900" b="1" u="sng" kern="1200" dirty="0"/>
        </a:p>
        <a:p>
          <a:pPr marL="0" lvl="0" indent="0" algn="ctr" defTabSz="1066800">
            <a:lnSpc>
              <a:spcPct val="90000"/>
            </a:lnSpc>
            <a:spcBef>
              <a:spcPct val="0"/>
            </a:spcBef>
            <a:spcAft>
              <a:spcPct val="35000"/>
            </a:spcAft>
            <a:buNone/>
          </a:pPr>
          <a:r>
            <a:rPr lang="it-IT" sz="1900" b="0" u="none" kern="1200" dirty="0"/>
            <a:t>Giuristi</a:t>
          </a:r>
        </a:p>
        <a:p>
          <a:pPr marL="0" lvl="0" indent="0" algn="ctr" defTabSz="1066800">
            <a:lnSpc>
              <a:spcPct val="90000"/>
            </a:lnSpc>
            <a:spcBef>
              <a:spcPct val="0"/>
            </a:spcBef>
            <a:spcAft>
              <a:spcPct val="35000"/>
            </a:spcAft>
            <a:buNone/>
          </a:pPr>
          <a:r>
            <a:rPr lang="it-IT" sz="1900" b="0" u="none" kern="1200" dirty="0"/>
            <a:t>Esperti della materia</a:t>
          </a:r>
        </a:p>
        <a:p>
          <a:pPr marL="0" lvl="0" indent="0" algn="ctr" defTabSz="1066800">
            <a:lnSpc>
              <a:spcPct val="90000"/>
            </a:lnSpc>
            <a:spcBef>
              <a:spcPct val="0"/>
            </a:spcBef>
            <a:spcAft>
              <a:spcPct val="35000"/>
            </a:spcAft>
            <a:buNone/>
          </a:pPr>
          <a:endParaRPr lang="it-IT" sz="1900" b="0" u="none" kern="1200" dirty="0"/>
        </a:p>
        <a:p>
          <a:pPr marL="0" lvl="0" indent="0" algn="ctr" defTabSz="1066800">
            <a:lnSpc>
              <a:spcPct val="90000"/>
            </a:lnSpc>
            <a:spcBef>
              <a:spcPct val="0"/>
            </a:spcBef>
            <a:spcAft>
              <a:spcPct val="35000"/>
            </a:spcAft>
            <a:buNone/>
          </a:pPr>
          <a:endParaRPr lang="it-IT" sz="1900" b="0" u="none" kern="1200" dirty="0"/>
        </a:p>
      </dsp:txBody>
      <dsp:txXfrm>
        <a:off x="2222609" y="2314550"/>
        <a:ext cx="1836518" cy="2250029"/>
      </dsp:txXfrm>
    </dsp:sp>
    <dsp:sp modelId="{0B96971B-18E5-1844-A33A-991CE90DFB1C}">
      <dsp:nvSpPr>
        <dsp:cNvPr id="0" name=""/>
        <dsp:cNvSpPr/>
      </dsp:nvSpPr>
      <dsp:spPr>
        <a:xfrm>
          <a:off x="4444797" y="2314550"/>
          <a:ext cx="1836518" cy="2250029"/>
        </a:xfrm>
        <a:prstGeom prst="rect">
          <a:avLst/>
        </a:prstGeom>
        <a:solidFill>
          <a:srgbClr val="9752C6"/>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it-IT" sz="2400" b="1" u="sng" kern="1200" dirty="0"/>
            <a:t>Assistenza tecnica</a:t>
          </a:r>
        </a:p>
        <a:p>
          <a:pPr marL="0" lvl="0" indent="0" algn="ctr" defTabSz="1066800">
            <a:lnSpc>
              <a:spcPct val="90000"/>
            </a:lnSpc>
            <a:spcBef>
              <a:spcPct val="0"/>
            </a:spcBef>
            <a:spcAft>
              <a:spcPct val="35000"/>
            </a:spcAft>
            <a:buNone/>
          </a:pPr>
          <a:r>
            <a:rPr lang="it-IT" sz="1900" b="0" u="none" kern="1200" dirty="0"/>
            <a:t>Amministrativi</a:t>
          </a:r>
        </a:p>
        <a:p>
          <a:pPr marL="0" lvl="0" indent="0" algn="ctr" defTabSz="1066800">
            <a:lnSpc>
              <a:spcPct val="90000"/>
            </a:lnSpc>
            <a:spcBef>
              <a:spcPct val="0"/>
            </a:spcBef>
            <a:spcAft>
              <a:spcPct val="35000"/>
            </a:spcAft>
            <a:buNone/>
          </a:pPr>
          <a:r>
            <a:rPr lang="it-IT" sz="1900" b="0" u="none" kern="1200" dirty="0"/>
            <a:t>Esperti accoglienza</a:t>
          </a:r>
        </a:p>
        <a:p>
          <a:pPr marL="0" lvl="0" indent="0" algn="ctr" defTabSz="1066800">
            <a:lnSpc>
              <a:spcPct val="90000"/>
            </a:lnSpc>
            <a:spcBef>
              <a:spcPct val="0"/>
            </a:spcBef>
            <a:spcAft>
              <a:spcPct val="35000"/>
            </a:spcAft>
            <a:buNone/>
          </a:pPr>
          <a:r>
            <a:rPr lang="it-IT" sz="1900" b="0" u="none" kern="1200" dirty="0"/>
            <a:t>Comunicazione</a:t>
          </a:r>
        </a:p>
      </dsp:txBody>
      <dsp:txXfrm>
        <a:off x="4444797" y="2314550"/>
        <a:ext cx="1836518" cy="225002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4/29/2024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4/29/2024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4/29/2024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it-IT"/>
              <a:t>Fare clic per modificare lo stile del titolo dello schema</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4/29/2024</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5125305" y="1488985"/>
            <a:ext cx="6264350" cy="1696853"/>
          </a:xfrm>
        </p:spPr>
        <p:txBody>
          <a:bodyPr/>
          <a:lstStyle/>
          <a:p>
            <a:pPr lvl="0"/>
            <a:r>
              <a:rPr lang="it-IT"/>
              <a:t>Modifica gli stili del testo dello schema
Secondo livello
Terzo livello
Quarto livello
Quinto livello</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6" name="Content Placeholder 5"/>
          <p:cNvSpPr>
            <a:spLocks noGrp="1"/>
          </p:cNvSpPr>
          <p:nvPr>
            <p:ph sz="quarter" idx="4"/>
          </p:nvPr>
        </p:nvSpPr>
        <p:spPr>
          <a:xfrm>
            <a:off x="5118447" y="4351687"/>
            <a:ext cx="6265588" cy="1704060"/>
          </a:xfrm>
        </p:spPr>
        <p:txBody>
          <a:bodyPr/>
          <a:lstStyle/>
          <a:p>
            <a:pPr lvl="0"/>
            <a:r>
              <a:rPr lang="it-IT"/>
              <a:t>Modifica gli stili del testo dello schema
Secondo livello
Terzo livello
Quarto livello
Quinto livello</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4/29/2024</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4/29/2024</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4/29/2024</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4/29/2024</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Layout" Target="../diagrams/layout1.xml"/><Relationship Id="rId7" Type="http://schemas.openxmlformats.org/officeDocument/2006/relationships/image" Target="../media/image4.jpeg"/><Relationship Id="rId12"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openxmlformats.org/officeDocument/2006/relationships/image" Target="../media/image2.jpeg"/><Relationship Id="rId5" Type="http://schemas.openxmlformats.org/officeDocument/2006/relationships/diagramColors" Target="../diagrams/colors1.xml"/><Relationship Id="rId10" Type="http://schemas.openxmlformats.org/officeDocument/2006/relationships/image" Target="../media/image1.png"/><Relationship Id="rId4" Type="http://schemas.openxmlformats.org/officeDocument/2006/relationships/diagramQuickStyle" Target="../diagrams/quickStyle1.xml"/><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hyperlink" Target="mailto:Prefettura.siracusa@interno.it" TargetMode="Externa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hyperlink" Target="http://eur-lex.europa.eu/summary/glossary/eu_union.html" TargetMode="External"/><Relationship Id="rId7" Type="http://schemas.openxmlformats.org/officeDocument/2006/relationships/image" Target="../media/image6.png"/><Relationship Id="rId2" Type="http://schemas.openxmlformats.org/officeDocument/2006/relationships/hyperlink" Target="https://eur-lex.europa.eu/legal-content/IT/AUTO/?uri=celex:32021R1147" TargetMode="External"/><Relationship Id="rId1" Type="http://schemas.openxmlformats.org/officeDocument/2006/relationships/slideLayout" Target="../slideLayouts/slideLayout2.xml"/><Relationship Id="rId6" Type="http://schemas.openxmlformats.org/officeDocument/2006/relationships/hyperlink" Target="https://eur-lex.europa.eu/legal-content/IT/AUTO/?uri=celex:52020DC0758" TargetMode="External"/><Relationship Id="rId5" Type="http://schemas.openxmlformats.org/officeDocument/2006/relationships/hyperlink" Target="http://eur-lex.europa.eu/summary/glossary/member_states.html" TargetMode="External"/><Relationship Id="rId4" Type="http://schemas.openxmlformats.org/officeDocument/2006/relationships/hyperlink" Target="http://ec.europa.eu/home-affairs/policies/migration-and-asylum/common-european-asylum-system_it"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49888E-4AA0-F546-93CA-EB04C6258936}"/>
              </a:ext>
            </a:extLst>
          </p:cNvPr>
          <p:cNvSpPr>
            <a:spLocks noGrp="1"/>
          </p:cNvSpPr>
          <p:nvPr>
            <p:ph type="ctrTitle"/>
          </p:nvPr>
        </p:nvSpPr>
        <p:spPr>
          <a:xfrm>
            <a:off x="1759236" y="2075504"/>
            <a:ext cx="8679915" cy="1478357"/>
          </a:xfrm>
        </p:spPr>
        <p:txBody>
          <a:bodyPr/>
          <a:lstStyle/>
          <a:p>
            <a:r>
              <a:rPr lang="it-IT" dirty="0"/>
              <a:t>S.I.RA.C.U.S.A.</a:t>
            </a:r>
          </a:p>
        </p:txBody>
      </p:sp>
      <p:sp>
        <p:nvSpPr>
          <p:cNvPr id="3" name="Sottotitolo 2">
            <a:extLst>
              <a:ext uri="{FF2B5EF4-FFF2-40B4-BE49-F238E27FC236}">
                <a16:creationId xmlns:a16="http://schemas.microsoft.com/office/drawing/2014/main" id="{7053688F-FF02-6348-9131-CAA7208AE09D}"/>
              </a:ext>
            </a:extLst>
          </p:cNvPr>
          <p:cNvSpPr>
            <a:spLocks noGrp="1"/>
          </p:cNvSpPr>
          <p:nvPr>
            <p:ph type="subTitle" idx="1"/>
          </p:nvPr>
        </p:nvSpPr>
        <p:spPr>
          <a:xfrm>
            <a:off x="1743328" y="3791781"/>
            <a:ext cx="8673427" cy="1201602"/>
          </a:xfrm>
        </p:spPr>
        <p:txBody>
          <a:bodyPr/>
          <a:lstStyle/>
          <a:p>
            <a:r>
              <a:rPr lang="it-IT" dirty="0"/>
              <a:t>Servizi Integrativi e </a:t>
            </a:r>
            <a:r>
              <a:rPr lang="it-IT" dirty="0" err="1"/>
              <a:t>RAfforzativi</a:t>
            </a:r>
            <a:r>
              <a:rPr lang="it-IT" dirty="0"/>
              <a:t> </a:t>
            </a:r>
          </a:p>
          <a:p>
            <a:r>
              <a:rPr lang="it-IT" dirty="0"/>
              <a:t>delle Competenze degli Uffici per gli Stranieri </a:t>
            </a:r>
            <a:r>
              <a:rPr lang="it-IT" dirty="0" err="1"/>
              <a:t>Aretusei</a:t>
            </a:r>
            <a:endParaRPr lang="it-IT" dirty="0"/>
          </a:p>
        </p:txBody>
      </p:sp>
      <p:sp>
        <p:nvSpPr>
          <p:cNvPr id="10" name="Rectangle 2">
            <a:extLst>
              <a:ext uri="{FF2B5EF4-FFF2-40B4-BE49-F238E27FC236}">
                <a16:creationId xmlns:a16="http://schemas.microsoft.com/office/drawing/2014/main" id="{8E8FED52-0718-334D-A3FB-6F3D4E6855F8}"/>
              </a:ext>
            </a:extLst>
          </p:cNvPr>
          <p:cNvSpPr>
            <a:spLocks noChangeArrowheads="1"/>
          </p:cNvSpPr>
          <p:nvPr/>
        </p:nvSpPr>
        <p:spPr bwMode="auto">
          <a:xfrm>
            <a:off x="573930" y="2788667"/>
            <a:ext cx="12192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a:endParaRPr lang="it-IT"/>
          </a:p>
        </p:txBody>
      </p:sp>
      <p:grpSp>
        <p:nvGrpSpPr>
          <p:cNvPr id="15" name="Gruppo 14">
            <a:extLst>
              <a:ext uri="{FF2B5EF4-FFF2-40B4-BE49-F238E27FC236}">
                <a16:creationId xmlns:a16="http://schemas.microsoft.com/office/drawing/2014/main" id="{6A322F53-4D59-9647-A7D0-82AC769EAF72}"/>
              </a:ext>
            </a:extLst>
          </p:cNvPr>
          <p:cNvGrpSpPr/>
          <p:nvPr/>
        </p:nvGrpSpPr>
        <p:grpSpPr>
          <a:xfrm>
            <a:off x="1380922" y="5361841"/>
            <a:ext cx="9978320" cy="1371058"/>
            <a:chOff x="1380922" y="5361841"/>
            <a:chExt cx="9978320" cy="1371058"/>
          </a:xfrm>
        </p:grpSpPr>
        <p:pic>
          <p:nvPicPr>
            <p:cNvPr id="5" name="Immagine 4">
              <a:extLst>
                <a:ext uri="{FF2B5EF4-FFF2-40B4-BE49-F238E27FC236}">
                  <a16:creationId xmlns:a16="http://schemas.microsoft.com/office/drawing/2014/main" id="{39E175F7-A4C6-8B48-9140-A0E617970547}"/>
                </a:ext>
              </a:extLst>
            </p:cNvPr>
            <p:cNvPicPr/>
            <p:nvPr/>
          </p:nvPicPr>
          <p:blipFill>
            <a:blip r:embed="rId2">
              <a:extLst>
                <a:ext uri="{28A0092B-C50C-407E-A947-70E740481C1C}">
                  <a14:useLocalDpi xmlns:a14="http://schemas.microsoft.com/office/drawing/2010/main" val="0"/>
                </a:ext>
              </a:extLst>
            </a:blip>
            <a:stretch>
              <a:fillRect/>
            </a:stretch>
          </p:blipFill>
          <p:spPr>
            <a:xfrm>
              <a:off x="6527259" y="5559208"/>
              <a:ext cx="2326812" cy="992128"/>
            </a:xfrm>
            <a:prstGeom prst="rect">
              <a:avLst/>
            </a:prstGeom>
          </p:spPr>
        </p:pic>
        <p:pic>
          <p:nvPicPr>
            <p:cNvPr id="1025" name="Immagine 1" descr="stemma-della-repubblica-italiana-colori.jpg">
              <a:extLst>
                <a:ext uri="{FF2B5EF4-FFF2-40B4-BE49-F238E27FC236}">
                  <a16:creationId xmlns:a16="http://schemas.microsoft.com/office/drawing/2014/main" id="{CEF50351-72AF-AA4E-813D-086EDE3914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07113" y="5361841"/>
              <a:ext cx="707688" cy="770594"/>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3">
              <a:extLst>
                <a:ext uri="{FF2B5EF4-FFF2-40B4-BE49-F238E27FC236}">
                  <a16:creationId xmlns:a16="http://schemas.microsoft.com/office/drawing/2014/main" id="{6B52A211-312D-5341-A18F-0E7A502A5896}"/>
                </a:ext>
              </a:extLst>
            </p:cNvPr>
            <p:cNvSpPr>
              <a:spLocks noChangeArrowheads="1"/>
            </p:cNvSpPr>
            <p:nvPr/>
          </p:nvSpPr>
          <p:spPr bwMode="auto">
            <a:xfrm>
              <a:off x="1380922" y="6148124"/>
              <a:ext cx="476006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600" b="0" i="0" u="none" strike="noStrike" cap="none" normalizeH="0" baseline="0" dirty="0">
                  <a:ln>
                    <a:noFill/>
                  </a:ln>
                  <a:solidFill>
                    <a:srgbClr val="000000"/>
                  </a:solidFill>
                  <a:effectLst/>
                  <a:latin typeface="Kunstler Script"/>
                  <a:ea typeface="Calibri" panose="020F0502020204030204" pitchFamily="34" charset="0"/>
                  <a:cs typeface="Garamond" panose="02020404030301010803" pitchFamily="18" charset="0"/>
                </a:rPr>
                <a:t>Prefettura - Ufficio Territoriale del Governo</a:t>
              </a:r>
              <a:endParaRPr kumimoji="0" lang="it-IT" altLang="it-IT" sz="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600" b="0" i="0" u="none" strike="noStrike" cap="none" normalizeH="0" baseline="0" dirty="0">
                  <a:ln>
                    <a:noFill/>
                  </a:ln>
                  <a:solidFill>
                    <a:srgbClr val="000000"/>
                  </a:solidFill>
                  <a:effectLst/>
                  <a:latin typeface="Kunstler Script"/>
                  <a:ea typeface="Calibri" panose="020F0502020204030204" pitchFamily="34" charset="0"/>
                  <a:cs typeface="Garamond" panose="02020404030301010803" pitchFamily="18" charset="0"/>
                </a:rPr>
                <a:t>di Siracusa</a:t>
              </a:r>
              <a:endParaRPr kumimoji="0" lang="it-IT" altLang="it-IT" sz="1400" b="0" i="0" u="none" strike="noStrike" cap="none" normalizeH="0" baseline="0" dirty="0">
                <a:ln>
                  <a:noFill/>
                </a:ln>
                <a:solidFill>
                  <a:schemeClr val="tx1"/>
                </a:solidFill>
                <a:effectLst/>
                <a:latin typeface="Arial" panose="020B0604020202020204" pitchFamily="34" charset="0"/>
              </a:endParaRPr>
            </a:p>
          </p:txBody>
        </p:sp>
        <p:grpSp>
          <p:nvGrpSpPr>
            <p:cNvPr id="8" name="Gruppo 7">
              <a:extLst>
                <a:ext uri="{FF2B5EF4-FFF2-40B4-BE49-F238E27FC236}">
                  <a16:creationId xmlns:a16="http://schemas.microsoft.com/office/drawing/2014/main" id="{AB693328-AA71-168E-2E08-0D581E916179}"/>
                </a:ext>
              </a:extLst>
            </p:cNvPr>
            <p:cNvGrpSpPr/>
            <p:nvPr/>
          </p:nvGrpSpPr>
          <p:grpSpPr>
            <a:xfrm>
              <a:off x="9032429" y="5559207"/>
              <a:ext cx="2326813" cy="992128"/>
              <a:chOff x="4739457" y="3045008"/>
              <a:chExt cx="2713084" cy="1086608"/>
            </a:xfrm>
          </p:grpSpPr>
          <p:pic>
            <p:nvPicPr>
              <p:cNvPr id="12" name="Immagine 11">
                <a:extLst>
                  <a:ext uri="{FF2B5EF4-FFF2-40B4-BE49-F238E27FC236}">
                    <a16:creationId xmlns:a16="http://schemas.microsoft.com/office/drawing/2014/main" id="{73A7A1A7-63C9-6FDC-E518-08CC0145E779}"/>
                  </a:ext>
                </a:extLst>
              </p:cNvPr>
              <p:cNvPicPr>
                <a:picLocks noChangeAspect="1"/>
              </p:cNvPicPr>
              <p:nvPr/>
            </p:nvPicPr>
            <p:blipFill>
              <a:blip r:embed="rId4"/>
              <a:stretch>
                <a:fillRect/>
              </a:stretch>
            </p:blipFill>
            <p:spPr>
              <a:xfrm>
                <a:off x="5692409" y="3045008"/>
                <a:ext cx="807178" cy="705095"/>
              </a:xfrm>
              <a:prstGeom prst="rect">
                <a:avLst/>
              </a:prstGeom>
            </p:spPr>
          </p:pic>
          <p:sp>
            <p:nvSpPr>
              <p:cNvPr id="13" name="CasellaDiTesto 12">
                <a:extLst>
                  <a:ext uri="{FF2B5EF4-FFF2-40B4-BE49-F238E27FC236}">
                    <a16:creationId xmlns:a16="http://schemas.microsoft.com/office/drawing/2014/main" id="{57E9CEBE-81C6-CD24-C166-890476A6C0D1}"/>
                  </a:ext>
                </a:extLst>
              </p:cNvPr>
              <p:cNvSpPr txBox="1"/>
              <p:nvPr/>
            </p:nvSpPr>
            <p:spPr>
              <a:xfrm>
                <a:off x="4739457" y="3793062"/>
                <a:ext cx="2713084" cy="338554"/>
              </a:xfrm>
              <a:prstGeom prst="rect">
                <a:avLst/>
              </a:prstGeom>
              <a:noFill/>
            </p:spPr>
            <p:txBody>
              <a:bodyPr wrap="square">
                <a:spAutoFit/>
              </a:bodyPr>
              <a:lstStyle/>
              <a:p>
                <a:pPr algn="ctr">
                  <a:tabLst>
                    <a:tab pos="3060065" algn="ctr"/>
                    <a:tab pos="6120130" algn="r"/>
                    <a:tab pos="2838450" algn="l"/>
                    <a:tab pos="4876800" algn="l"/>
                  </a:tabLst>
                </a:pPr>
                <a:r>
                  <a:rPr lang="it-IT" sz="1600" b="1" dirty="0">
                    <a:effectLst/>
                    <a:latin typeface="Calibri" panose="020F0502020204030204" pitchFamily="34" charset="0"/>
                    <a:ea typeface="Calibri" panose="020F0502020204030204" pitchFamily="34" charset="0"/>
                    <a:cs typeface="Times New Roman" panose="02020603050405020304" pitchFamily="18" charset="0"/>
                  </a:rPr>
                  <a:t>I COLORI DELLA VITA SCS</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grpSp>
        <p:nvGrpSpPr>
          <p:cNvPr id="4" name="Gruppo 3">
            <a:extLst>
              <a:ext uri="{FF2B5EF4-FFF2-40B4-BE49-F238E27FC236}">
                <a16:creationId xmlns:a16="http://schemas.microsoft.com/office/drawing/2014/main" id="{9156166F-96CC-BB44-AF96-FD7953AF801B}"/>
              </a:ext>
            </a:extLst>
          </p:cNvPr>
          <p:cNvGrpSpPr/>
          <p:nvPr/>
        </p:nvGrpSpPr>
        <p:grpSpPr>
          <a:xfrm>
            <a:off x="1759236" y="118552"/>
            <a:ext cx="8657519" cy="1069492"/>
            <a:chOff x="1759236" y="108824"/>
            <a:chExt cx="8657519" cy="1069492"/>
          </a:xfrm>
        </p:grpSpPr>
        <p:pic>
          <p:nvPicPr>
            <p:cNvPr id="6" name="image1.jpeg">
              <a:extLst>
                <a:ext uri="{FF2B5EF4-FFF2-40B4-BE49-F238E27FC236}">
                  <a16:creationId xmlns:a16="http://schemas.microsoft.com/office/drawing/2014/main" id="{BCB0BC73-773E-DA4E-B035-9AAEECA8F1C8}"/>
                </a:ext>
              </a:extLst>
            </p:cNvPr>
            <p:cNvPicPr/>
            <p:nvPr/>
          </p:nvPicPr>
          <p:blipFill>
            <a:blip r:embed="rId5" cstate="print"/>
            <a:stretch>
              <a:fillRect/>
            </a:stretch>
          </p:blipFill>
          <p:spPr>
            <a:xfrm>
              <a:off x="1759236" y="275886"/>
              <a:ext cx="983964" cy="589876"/>
            </a:xfrm>
            <a:prstGeom prst="rect">
              <a:avLst/>
            </a:prstGeom>
          </p:spPr>
        </p:pic>
        <p:pic>
          <p:nvPicPr>
            <p:cNvPr id="7" name="image2.png">
              <a:extLst>
                <a:ext uri="{FF2B5EF4-FFF2-40B4-BE49-F238E27FC236}">
                  <a16:creationId xmlns:a16="http://schemas.microsoft.com/office/drawing/2014/main" id="{48C0C913-5FAB-534D-BF9A-AF69982F1CFD}"/>
                </a:ext>
              </a:extLst>
            </p:cNvPr>
            <p:cNvPicPr/>
            <p:nvPr/>
          </p:nvPicPr>
          <p:blipFill>
            <a:blip r:embed="rId6" cstate="print"/>
            <a:stretch>
              <a:fillRect/>
            </a:stretch>
          </p:blipFill>
          <p:spPr>
            <a:xfrm>
              <a:off x="8646159" y="275886"/>
              <a:ext cx="1770596" cy="589876"/>
            </a:xfrm>
            <a:prstGeom prst="rect">
              <a:avLst/>
            </a:prstGeom>
          </p:spPr>
        </p:pic>
        <p:sp>
          <p:nvSpPr>
            <p:cNvPr id="9" name="CasellaDiTesto 8">
              <a:extLst>
                <a:ext uri="{FF2B5EF4-FFF2-40B4-BE49-F238E27FC236}">
                  <a16:creationId xmlns:a16="http://schemas.microsoft.com/office/drawing/2014/main" id="{761E25DA-2C82-D848-81CA-E4BBB8378267}"/>
                </a:ext>
              </a:extLst>
            </p:cNvPr>
            <p:cNvSpPr txBox="1"/>
            <p:nvPr/>
          </p:nvSpPr>
          <p:spPr>
            <a:xfrm>
              <a:off x="2743200" y="339991"/>
              <a:ext cx="1303506" cy="461665"/>
            </a:xfrm>
            <a:prstGeom prst="rect">
              <a:avLst/>
            </a:prstGeom>
            <a:noFill/>
          </p:spPr>
          <p:txBody>
            <a:bodyPr wrap="square" rtlCol="0">
              <a:spAutoFit/>
            </a:bodyPr>
            <a:lstStyle/>
            <a:p>
              <a:r>
                <a:rPr lang="it-IT" sz="1200" dirty="0"/>
                <a:t>UNIONE </a:t>
              </a:r>
            </a:p>
            <a:p>
              <a:r>
                <a:rPr lang="it-IT" sz="1200" dirty="0"/>
                <a:t>EUROPEA</a:t>
              </a:r>
            </a:p>
          </p:txBody>
        </p:sp>
        <p:pic>
          <p:nvPicPr>
            <p:cNvPr id="14" name="Picture 2" descr="Scritta in blu FAMI Fondo Asilo, Integrazione e Migrazione 2021-2027,su fondo bianco, con elementi grafici in giallo">
              <a:extLst>
                <a:ext uri="{FF2B5EF4-FFF2-40B4-BE49-F238E27FC236}">
                  <a16:creationId xmlns:a16="http://schemas.microsoft.com/office/drawing/2014/main" id="{F7AB0DEE-43CA-6107-CCA5-9F2A86E7AA2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52316" y="108824"/>
              <a:ext cx="2366251" cy="106949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189509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BEBB786-8D40-254B-8C29-0CCBD7D2701D}"/>
              </a:ext>
            </a:extLst>
          </p:cNvPr>
          <p:cNvSpPr>
            <a:spLocks noGrp="1"/>
          </p:cNvSpPr>
          <p:nvPr>
            <p:ph idx="1"/>
          </p:nvPr>
        </p:nvSpPr>
        <p:spPr>
          <a:xfrm>
            <a:off x="4992126" y="2266875"/>
            <a:ext cx="6281873" cy="2471237"/>
          </a:xfrm>
        </p:spPr>
        <p:txBody>
          <a:bodyPr/>
          <a:lstStyle/>
          <a:p>
            <a:pPr marL="0" indent="0" algn="just">
              <a:buNone/>
            </a:pPr>
            <a:r>
              <a:rPr lang="it-IT" b="1" dirty="0"/>
              <a:t>Formare, aggiornare e sviluppare le competenze</a:t>
            </a:r>
            <a:r>
              <a:rPr lang="it-IT" dirty="0"/>
              <a:t> dei patronati e delle rappresentanze sindacali nelle pratiche di competenza dello Sportello Unico per l’Immigrazione su aspetti di natura normativa e interculturale, grazie al coinvolgimento di esperti della materia che operano quotidianamente con gli stranieri. </a:t>
            </a:r>
          </a:p>
          <a:p>
            <a:endParaRPr lang="it-IT" dirty="0"/>
          </a:p>
        </p:txBody>
      </p:sp>
      <p:sp>
        <p:nvSpPr>
          <p:cNvPr id="4" name="Titolo 1">
            <a:extLst>
              <a:ext uri="{FF2B5EF4-FFF2-40B4-BE49-F238E27FC236}">
                <a16:creationId xmlns:a16="http://schemas.microsoft.com/office/drawing/2014/main" id="{ADE4CA29-49A6-E64D-B73C-9976F863BF17}"/>
              </a:ext>
            </a:extLst>
          </p:cNvPr>
          <p:cNvSpPr>
            <a:spLocks noGrp="1"/>
          </p:cNvSpPr>
          <p:nvPr>
            <p:ph type="title"/>
          </p:nvPr>
        </p:nvSpPr>
        <p:spPr/>
        <p:txBody>
          <a:bodyPr>
            <a:normAutofit fontScale="90000"/>
          </a:bodyPr>
          <a:lstStyle/>
          <a:p>
            <a:r>
              <a:rPr lang="it-IT" b="1" dirty="0"/>
              <a:t>Formare, aggiornare e sviluppare le competenze</a:t>
            </a:r>
            <a:endParaRPr lang="it-IT" dirty="0"/>
          </a:p>
        </p:txBody>
      </p:sp>
      <p:sp>
        <p:nvSpPr>
          <p:cNvPr id="5" name="Titolo 1">
            <a:extLst>
              <a:ext uri="{FF2B5EF4-FFF2-40B4-BE49-F238E27FC236}">
                <a16:creationId xmlns:a16="http://schemas.microsoft.com/office/drawing/2014/main" id="{2BA3FA95-FC2D-764B-AEBB-1219268F3421}"/>
              </a:ext>
            </a:extLst>
          </p:cNvPr>
          <p:cNvSpPr txBox="1">
            <a:spLocks/>
          </p:cNvSpPr>
          <p:nvPr/>
        </p:nvSpPr>
        <p:spPr>
          <a:xfrm>
            <a:off x="284113" y="1245140"/>
            <a:ext cx="4708013" cy="1410511"/>
          </a:xfrm>
          <a:prstGeom prst="rect">
            <a:avLst/>
          </a:prstGeom>
        </p:spPr>
        <p:txBody>
          <a:bodyPr vert="horz" lIns="228600" tIns="228600" rIns="228600" bIns="228600" rtlCol="0" anchor="ctr">
            <a:normAutofit/>
          </a:bodyPr>
          <a:lstStyle>
            <a:lvl1pPr algn="ctr" defTabSz="914400" rtl="0"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r>
              <a:rPr lang="it-IT" sz="3200" dirty="0"/>
              <a:t>3° Obiettivo</a:t>
            </a:r>
          </a:p>
        </p:txBody>
      </p:sp>
      <p:grpSp>
        <p:nvGrpSpPr>
          <p:cNvPr id="6" name="Gruppo 5">
            <a:extLst>
              <a:ext uri="{FF2B5EF4-FFF2-40B4-BE49-F238E27FC236}">
                <a16:creationId xmlns:a16="http://schemas.microsoft.com/office/drawing/2014/main" id="{D9C737CA-E115-2A49-89D8-0BEA7D12FC4B}"/>
              </a:ext>
            </a:extLst>
          </p:cNvPr>
          <p:cNvGrpSpPr/>
          <p:nvPr/>
        </p:nvGrpSpPr>
        <p:grpSpPr>
          <a:xfrm>
            <a:off x="2256817" y="196586"/>
            <a:ext cx="7206627" cy="776393"/>
            <a:chOff x="1759236" y="108824"/>
            <a:chExt cx="8657519" cy="1069492"/>
          </a:xfrm>
        </p:grpSpPr>
        <p:pic>
          <p:nvPicPr>
            <p:cNvPr id="7" name="image1.jpeg">
              <a:extLst>
                <a:ext uri="{FF2B5EF4-FFF2-40B4-BE49-F238E27FC236}">
                  <a16:creationId xmlns:a16="http://schemas.microsoft.com/office/drawing/2014/main" id="{274FF60F-7228-6748-97EA-34BA59557CC2}"/>
                </a:ext>
              </a:extLst>
            </p:cNvPr>
            <p:cNvPicPr/>
            <p:nvPr/>
          </p:nvPicPr>
          <p:blipFill>
            <a:blip r:embed="rId2" cstate="print"/>
            <a:stretch>
              <a:fillRect/>
            </a:stretch>
          </p:blipFill>
          <p:spPr>
            <a:xfrm>
              <a:off x="1759236" y="275886"/>
              <a:ext cx="983964" cy="589876"/>
            </a:xfrm>
            <a:prstGeom prst="rect">
              <a:avLst/>
            </a:prstGeom>
          </p:spPr>
        </p:pic>
        <p:pic>
          <p:nvPicPr>
            <p:cNvPr id="8" name="image2.png">
              <a:extLst>
                <a:ext uri="{FF2B5EF4-FFF2-40B4-BE49-F238E27FC236}">
                  <a16:creationId xmlns:a16="http://schemas.microsoft.com/office/drawing/2014/main" id="{505AF24E-7855-1E4F-AAF3-DB8FE1E8FC35}"/>
                </a:ext>
              </a:extLst>
            </p:cNvPr>
            <p:cNvPicPr/>
            <p:nvPr/>
          </p:nvPicPr>
          <p:blipFill>
            <a:blip r:embed="rId3" cstate="print"/>
            <a:stretch>
              <a:fillRect/>
            </a:stretch>
          </p:blipFill>
          <p:spPr>
            <a:xfrm>
              <a:off x="8646159" y="275886"/>
              <a:ext cx="1770596" cy="589876"/>
            </a:xfrm>
            <a:prstGeom prst="rect">
              <a:avLst/>
            </a:prstGeom>
          </p:spPr>
        </p:pic>
        <p:sp>
          <p:nvSpPr>
            <p:cNvPr id="9" name="CasellaDiTesto 8">
              <a:extLst>
                <a:ext uri="{FF2B5EF4-FFF2-40B4-BE49-F238E27FC236}">
                  <a16:creationId xmlns:a16="http://schemas.microsoft.com/office/drawing/2014/main" id="{163CBE60-858A-4F41-9BC6-BA5D0D90F6E5}"/>
                </a:ext>
              </a:extLst>
            </p:cNvPr>
            <p:cNvSpPr txBox="1"/>
            <p:nvPr/>
          </p:nvSpPr>
          <p:spPr>
            <a:xfrm>
              <a:off x="2743200" y="339991"/>
              <a:ext cx="1303506" cy="461665"/>
            </a:xfrm>
            <a:prstGeom prst="rect">
              <a:avLst/>
            </a:prstGeom>
            <a:noFill/>
          </p:spPr>
          <p:txBody>
            <a:bodyPr wrap="square" rtlCol="0">
              <a:spAutoFit/>
            </a:bodyPr>
            <a:lstStyle/>
            <a:p>
              <a:r>
                <a:rPr lang="it-IT" sz="1200" dirty="0"/>
                <a:t>UNIONE </a:t>
              </a:r>
            </a:p>
            <a:p>
              <a:r>
                <a:rPr lang="it-IT" sz="1200" dirty="0"/>
                <a:t>EUROPEA</a:t>
              </a:r>
            </a:p>
          </p:txBody>
        </p:sp>
        <p:pic>
          <p:nvPicPr>
            <p:cNvPr id="10" name="Picture 2" descr="Scritta in blu FAMI Fondo Asilo, Integrazione e Migrazione 2021-2027,su fondo bianco, con elementi grafici in giallo">
              <a:extLst>
                <a:ext uri="{FF2B5EF4-FFF2-40B4-BE49-F238E27FC236}">
                  <a16:creationId xmlns:a16="http://schemas.microsoft.com/office/drawing/2014/main" id="{ADD88F0C-E8D9-2340-B108-BBE7D992B01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2316" y="108824"/>
              <a:ext cx="2366251" cy="106949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1" name="Gruppo 10">
            <a:extLst>
              <a:ext uri="{FF2B5EF4-FFF2-40B4-BE49-F238E27FC236}">
                <a16:creationId xmlns:a16="http://schemas.microsoft.com/office/drawing/2014/main" id="{1D6D3942-6D7A-F94A-88BE-6F20083FD087}"/>
              </a:ext>
            </a:extLst>
          </p:cNvPr>
          <p:cNvGrpSpPr/>
          <p:nvPr/>
        </p:nvGrpSpPr>
        <p:grpSpPr>
          <a:xfrm>
            <a:off x="2490281" y="6183388"/>
            <a:ext cx="7101191" cy="642393"/>
            <a:chOff x="-884007" y="5328281"/>
            <a:chExt cx="13123481" cy="1541841"/>
          </a:xfrm>
        </p:grpSpPr>
        <p:pic>
          <p:nvPicPr>
            <p:cNvPr id="12" name="Immagine 11">
              <a:extLst>
                <a:ext uri="{FF2B5EF4-FFF2-40B4-BE49-F238E27FC236}">
                  <a16:creationId xmlns:a16="http://schemas.microsoft.com/office/drawing/2014/main" id="{C36804ED-BF0F-A644-8822-2A46A5A20372}"/>
                </a:ext>
              </a:extLst>
            </p:cNvPr>
            <p:cNvPicPr/>
            <p:nvPr/>
          </p:nvPicPr>
          <p:blipFill>
            <a:blip r:embed="rId5">
              <a:extLst>
                <a:ext uri="{28A0092B-C50C-407E-A947-70E740481C1C}">
                  <a14:useLocalDpi xmlns:a14="http://schemas.microsoft.com/office/drawing/2010/main" val="0"/>
                </a:ext>
              </a:extLst>
            </a:blip>
            <a:stretch>
              <a:fillRect/>
            </a:stretch>
          </p:blipFill>
          <p:spPr>
            <a:xfrm>
              <a:off x="-884007" y="5328281"/>
              <a:ext cx="2319020" cy="1260010"/>
            </a:xfrm>
            <a:prstGeom prst="rect">
              <a:avLst/>
            </a:prstGeom>
          </p:spPr>
        </p:pic>
        <p:pic>
          <p:nvPicPr>
            <p:cNvPr id="13" name="Immagine 1" descr="stemma-della-repubblica-italiana-colori.jpg">
              <a:extLst>
                <a:ext uri="{FF2B5EF4-FFF2-40B4-BE49-F238E27FC236}">
                  <a16:creationId xmlns:a16="http://schemas.microsoft.com/office/drawing/2014/main" id="{286766FD-482C-EB46-950D-7712159CAF3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44640" y="5328281"/>
              <a:ext cx="707688" cy="770593"/>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3">
              <a:extLst>
                <a:ext uri="{FF2B5EF4-FFF2-40B4-BE49-F238E27FC236}">
                  <a16:creationId xmlns:a16="http://schemas.microsoft.com/office/drawing/2014/main" id="{69D0575C-BBDB-8F40-BFEA-4C594CE45928}"/>
                </a:ext>
              </a:extLst>
            </p:cNvPr>
            <p:cNvSpPr>
              <a:spLocks noChangeArrowheads="1"/>
            </p:cNvSpPr>
            <p:nvPr/>
          </p:nvSpPr>
          <p:spPr bwMode="auto">
            <a:xfrm>
              <a:off x="2976575" y="6104903"/>
              <a:ext cx="4760068" cy="664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a:ln>
                    <a:noFill/>
                  </a:ln>
                  <a:solidFill>
                    <a:srgbClr val="000000"/>
                  </a:solidFill>
                  <a:effectLst/>
                  <a:latin typeface="Kunstler Script"/>
                  <a:ea typeface="Calibri" panose="020F0502020204030204" pitchFamily="34" charset="0"/>
                  <a:cs typeface="Garamond" panose="02020404030301010803" pitchFamily="18" charset="0"/>
                </a:rPr>
                <a:t>Prefettura – UTG di Siracusa</a:t>
              </a:r>
              <a:endParaRPr kumimoji="0" lang="it-IT" altLang="it-IT" sz="1100" b="0" i="0" u="none" strike="noStrike" cap="none" normalizeH="0" baseline="0" dirty="0">
                <a:ln>
                  <a:noFill/>
                </a:ln>
                <a:solidFill>
                  <a:schemeClr val="tx1"/>
                </a:solidFill>
                <a:effectLst/>
                <a:latin typeface="Arial" panose="020B0604020202020204" pitchFamily="34" charset="0"/>
              </a:endParaRPr>
            </a:p>
          </p:txBody>
        </p:sp>
        <p:grpSp>
          <p:nvGrpSpPr>
            <p:cNvPr id="15" name="Gruppo 14">
              <a:extLst>
                <a:ext uri="{FF2B5EF4-FFF2-40B4-BE49-F238E27FC236}">
                  <a16:creationId xmlns:a16="http://schemas.microsoft.com/office/drawing/2014/main" id="{5C78C734-599A-7345-BAAD-6DF8C1D6EF46}"/>
                </a:ext>
              </a:extLst>
            </p:cNvPr>
            <p:cNvGrpSpPr/>
            <p:nvPr/>
          </p:nvGrpSpPr>
          <p:grpSpPr>
            <a:xfrm>
              <a:off x="9032429" y="5414086"/>
              <a:ext cx="3207045" cy="1456036"/>
              <a:chOff x="4739457" y="2886068"/>
              <a:chExt cx="3739442" cy="1594694"/>
            </a:xfrm>
          </p:grpSpPr>
          <p:pic>
            <p:nvPicPr>
              <p:cNvPr id="16" name="Immagine 15">
                <a:extLst>
                  <a:ext uri="{FF2B5EF4-FFF2-40B4-BE49-F238E27FC236}">
                    <a16:creationId xmlns:a16="http://schemas.microsoft.com/office/drawing/2014/main" id="{62342010-E2BC-244E-954C-164CC389BD21}"/>
                  </a:ext>
                </a:extLst>
              </p:cNvPr>
              <p:cNvPicPr>
                <a:picLocks noChangeAspect="1"/>
              </p:cNvPicPr>
              <p:nvPr/>
            </p:nvPicPr>
            <p:blipFill>
              <a:blip r:embed="rId7"/>
              <a:stretch>
                <a:fillRect/>
              </a:stretch>
            </p:blipFill>
            <p:spPr>
              <a:xfrm>
                <a:off x="6205588" y="2886068"/>
                <a:ext cx="807178" cy="864037"/>
              </a:xfrm>
              <a:prstGeom prst="rect">
                <a:avLst/>
              </a:prstGeom>
            </p:spPr>
          </p:pic>
          <p:sp>
            <p:nvSpPr>
              <p:cNvPr id="17" name="CasellaDiTesto 16">
                <a:extLst>
                  <a:ext uri="{FF2B5EF4-FFF2-40B4-BE49-F238E27FC236}">
                    <a16:creationId xmlns:a16="http://schemas.microsoft.com/office/drawing/2014/main" id="{CC5DBD7E-94CA-824B-9AD8-FF7B7C55D52F}"/>
                  </a:ext>
                </a:extLst>
              </p:cNvPr>
              <p:cNvSpPr txBox="1"/>
              <p:nvPr/>
            </p:nvSpPr>
            <p:spPr>
              <a:xfrm>
                <a:off x="4739457" y="3793063"/>
                <a:ext cx="3739442" cy="687699"/>
              </a:xfrm>
              <a:prstGeom prst="rect">
                <a:avLst/>
              </a:prstGeom>
              <a:noFill/>
            </p:spPr>
            <p:txBody>
              <a:bodyPr wrap="square">
                <a:spAutoFit/>
              </a:bodyPr>
              <a:lstStyle/>
              <a:p>
                <a:pPr algn="ctr">
                  <a:tabLst>
                    <a:tab pos="3060065" algn="ctr"/>
                    <a:tab pos="6120130" algn="r"/>
                    <a:tab pos="2838450" algn="l"/>
                    <a:tab pos="4876800" algn="l"/>
                  </a:tabLst>
                </a:pPr>
                <a:r>
                  <a:rPr lang="it-IT" sz="1100" b="1" dirty="0">
                    <a:effectLst/>
                    <a:latin typeface="Calibri" panose="020F0502020204030204" pitchFamily="34" charset="0"/>
                    <a:ea typeface="Calibri" panose="020F0502020204030204" pitchFamily="34" charset="0"/>
                    <a:cs typeface="Times New Roman" panose="02020603050405020304" pitchFamily="18" charset="0"/>
                  </a:rPr>
                  <a:t>I COLORI DELLA VITA SCS</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spTree>
    <p:extLst>
      <p:ext uri="{BB962C8B-B14F-4D97-AF65-F5344CB8AC3E}">
        <p14:creationId xmlns:p14="http://schemas.microsoft.com/office/powerpoint/2010/main" val="2745904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BEBB786-8D40-254B-8C29-0CCBD7D2701D}"/>
              </a:ext>
            </a:extLst>
          </p:cNvPr>
          <p:cNvSpPr>
            <a:spLocks noGrp="1"/>
          </p:cNvSpPr>
          <p:nvPr>
            <p:ph idx="1"/>
          </p:nvPr>
        </p:nvSpPr>
        <p:spPr>
          <a:xfrm>
            <a:off x="4992126" y="2233670"/>
            <a:ext cx="6281873" cy="2688951"/>
          </a:xfrm>
        </p:spPr>
        <p:txBody>
          <a:bodyPr/>
          <a:lstStyle/>
          <a:p>
            <a:pPr marL="0" indent="0" algn="just">
              <a:buNone/>
            </a:pPr>
            <a:r>
              <a:rPr lang="it-IT" b="1" dirty="0"/>
              <a:t>Supportare</a:t>
            </a:r>
            <a:r>
              <a:rPr lang="it-IT" dirty="0"/>
              <a:t> con personale esperto e qualificato, gli uffici prefettizi nei servizi al pubblico, per favorire la fruizione dei servizi prefettizi; nelle attività di formazione del personale impegnato nella rete dei CAS; nelle attività di monitoraggio e controllo dei Centri di Accoglienza Straordinaria della provincia.</a:t>
            </a:r>
          </a:p>
          <a:p>
            <a:pPr marL="0" indent="0">
              <a:buNone/>
            </a:pPr>
            <a:endParaRPr lang="it-IT" dirty="0"/>
          </a:p>
        </p:txBody>
      </p:sp>
      <p:sp>
        <p:nvSpPr>
          <p:cNvPr id="4" name="Titolo 1">
            <a:extLst>
              <a:ext uri="{FF2B5EF4-FFF2-40B4-BE49-F238E27FC236}">
                <a16:creationId xmlns:a16="http://schemas.microsoft.com/office/drawing/2014/main" id="{ADE4CA29-49A6-E64D-B73C-9976F863BF17}"/>
              </a:ext>
            </a:extLst>
          </p:cNvPr>
          <p:cNvSpPr>
            <a:spLocks noGrp="1"/>
          </p:cNvSpPr>
          <p:nvPr>
            <p:ph type="title"/>
          </p:nvPr>
        </p:nvSpPr>
        <p:spPr/>
        <p:txBody>
          <a:bodyPr>
            <a:normAutofit/>
          </a:bodyPr>
          <a:lstStyle/>
          <a:p>
            <a:r>
              <a:rPr lang="it-IT" dirty="0"/>
              <a:t>Supporto agli uffici prefettizi</a:t>
            </a:r>
          </a:p>
        </p:txBody>
      </p:sp>
      <p:sp>
        <p:nvSpPr>
          <p:cNvPr id="5" name="Titolo 1">
            <a:extLst>
              <a:ext uri="{FF2B5EF4-FFF2-40B4-BE49-F238E27FC236}">
                <a16:creationId xmlns:a16="http://schemas.microsoft.com/office/drawing/2014/main" id="{2BA3FA95-FC2D-764B-AEBB-1219268F3421}"/>
              </a:ext>
            </a:extLst>
          </p:cNvPr>
          <p:cNvSpPr txBox="1">
            <a:spLocks/>
          </p:cNvSpPr>
          <p:nvPr/>
        </p:nvSpPr>
        <p:spPr>
          <a:xfrm>
            <a:off x="284113" y="1245140"/>
            <a:ext cx="4708013" cy="1410511"/>
          </a:xfrm>
          <a:prstGeom prst="rect">
            <a:avLst/>
          </a:prstGeom>
        </p:spPr>
        <p:txBody>
          <a:bodyPr vert="horz" lIns="228600" tIns="228600" rIns="228600" bIns="228600" rtlCol="0" anchor="ctr">
            <a:normAutofit/>
          </a:bodyPr>
          <a:lstStyle>
            <a:lvl1pPr algn="ctr" defTabSz="914400" rtl="0"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r>
              <a:rPr lang="it-IT" sz="3200" dirty="0"/>
              <a:t>4° Obiettivo</a:t>
            </a:r>
          </a:p>
        </p:txBody>
      </p:sp>
      <p:grpSp>
        <p:nvGrpSpPr>
          <p:cNvPr id="6" name="Gruppo 5">
            <a:extLst>
              <a:ext uri="{FF2B5EF4-FFF2-40B4-BE49-F238E27FC236}">
                <a16:creationId xmlns:a16="http://schemas.microsoft.com/office/drawing/2014/main" id="{067713F5-F072-DF44-839B-0D091578FCC0}"/>
              </a:ext>
            </a:extLst>
          </p:cNvPr>
          <p:cNvGrpSpPr/>
          <p:nvPr/>
        </p:nvGrpSpPr>
        <p:grpSpPr>
          <a:xfrm>
            <a:off x="2256817" y="196586"/>
            <a:ext cx="7206627" cy="776393"/>
            <a:chOff x="1759236" y="108824"/>
            <a:chExt cx="8657519" cy="1069492"/>
          </a:xfrm>
        </p:grpSpPr>
        <p:pic>
          <p:nvPicPr>
            <p:cNvPr id="7" name="image1.jpeg">
              <a:extLst>
                <a:ext uri="{FF2B5EF4-FFF2-40B4-BE49-F238E27FC236}">
                  <a16:creationId xmlns:a16="http://schemas.microsoft.com/office/drawing/2014/main" id="{D950DDE2-8878-EC45-B8D8-4169A4724953}"/>
                </a:ext>
              </a:extLst>
            </p:cNvPr>
            <p:cNvPicPr/>
            <p:nvPr/>
          </p:nvPicPr>
          <p:blipFill>
            <a:blip r:embed="rId2" cstate="print"/>
            <a:stretch>
              <a:fillRect/>
            </a:stretch>
          </p:blipFill>
          <p:spPr>
            <a:xfrm>
              <a:off x="1759236" y="275886"/>
              <a:ext cx="983964" cy="589876"/>
            </a:xfrm>
            <a:prstGeom prst="rect">
              <a:avLst/>
            </a:prstGeom>
          </p:spPr>
        </p:pic>
        <p:pic>
          <p:nvPicPr>
            <p:cNvPr id="8" name="image2.png">
              <a:extLst>
                <a:ext uri="{FF2B5EF4-FFF2-40B4-BE49-F238E27FC236}">
                  <a16:creationId xmlns:a16="http://schemas.microsoft.com/office/drawing/2014/main" id="{B853E3AE-72ED-AD4C-B045-255AB4635DE5}"/>
                </a:ext>
              </a:extLst>
            </p:cNvPr>
            <p:cNvPicPr/>
            <p:nvPr/>
          </p:nvPicPr>
          <p:blipFill>
            <a:blip r:embed="rId3" cstate="print"/>
            <a:stretch>
              <a:fillRect/>
            </a:stretch>
          </p:blipFill>
          <p:spPr>
            <a:xfrm>
              <a:off x="8646159" y="275886"/>
              <a:ext cx="1770596" cy="589876"/>
            </a:xfrm>
            <a:prstGeom prst="rect">
              <a:avLst/>
            </a:prstGeom>
          </p:spPr>
        </p:pic>
        <p:sp>
          <p:nvSpPr>
            <p:cNvPr id="9" name="CasellaDiTesto 8">
              <a:extLst>
                <a:ext uri="{FF2B5EF4-FFF2-40B4-BE49-F238E27FC236}">
                  <a16:creationId xmlns:a16="http://schemas.microsoft.com/office/drawing/2014/main" id="{14CA8AC9-C4DD-7C46-BC3C-7EF138324B9D}"/>
                </a:ext>
              </a:extLst>
            </p:cNvPr>
            <p:cNvSpPr txBox="1"/>
            <p:nvPr/>
          </p:nvSpPr>
          <p:spPr>
            <a:xfrm>
              <a:off x="2743200" y="339991"/>
              <a:ext cx="1303506" cy="461665"/>
            </a:xfrm>
            <a:prstGeom prst="rect">
              <a:avLst/>
            </a:prstGeom>
            <a:noFill/>
          </p:spPr>
          <p:txBody>
            <a:bodyPr wrap="square" rtlCol="0">
              <a:spAutoFit/>
            </a:bodyPr>
            <a:lstStyle/>
            <a:p>
              <a:r>
                <a:rPr lang="it-IT" sz="1200" dirty="0"/>
                <a:t>UNIONE </a:t>
              </a:r>
            </a:p>
            <a:p>
              <a:r>
                <a:rPr lang="it-IT" sz="1200" dirty="0"/>
                <a:t>EUROPEA</a:t>
              </a:r>
            </a:p>
          </p:txBody>
        </p:sp>
        <p:pic>
          <p:nvPicPr>
            <p:cNvPr id="10" name="Picture 2" descr="Scritta in blu FAMI Fondo Asilo, Integrazione e Migrazione 2021-2027,su fondo bianco, con elementi grafici in giallo">
              <a:extLst>
                <a:ext uri="{FF2B5EF4-FFF2-40B4-BE49-F238E27FC236}">
                  <a16:creationId xmlns:a16="http://schemas.microsoft.com/office/drawing/2014/main" id="{C41BD91C-4CD4-C444-AF1B-E6EEE55695B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2316" y="108824"/>
              <a:ext cx="2366251" cy="106949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1" name="Gruppo 10">
            <a:extLst>
              <a:ext uri="{FF2B5EF4-FFF2-40B4-BE49-F238E27FC236}">
                <a16:creationId xmlns:a16="http://schemas.microsoft.com/office/drawing/2014/main" id="{F8A9E7F1-9D67-9649-A8F3-996CF2AF21E7}"/>
              </a:ext>
            </a:extLst>
          </p:cNvPr>
          <p:cNvGrpSpPr/>
          <p:nvPr/>
        </p:nvGrpSpPr>
        <p:grpSpPr>
          <a:xfrm>
            <a:off x="2490281" y="6183388"/>
            <a:ext cx="7101191" cy="642393"/>
            <a:chOff x="-884007" y="5328281"/>
            <a:chExt cx="13123481" cy="1541841"/>
          </a:xfrm>
        </p:grpSpPr>
        <p:pic>
          <p:nvPicPr>
            <p:cNvPr id="12" name="Immagine 11">
              <a:extLst>
                <a:ext uri="{FF2B5EF4-FFF2-40B4-BE49-F238E27FC236}">
                  <a16:creationId xmlns:a16="http://schemas.microsoft.com/office/drawing/2014/main" id="{B1AD0EFB-007E-094C-9615-681C2B3247AA}"/>
                </a:ext>
              </a:extLst>
            </p:cNvPr>
            <p:cNvPicPr/>
            <p:nvPr/>
          </p:nvPicPr>
          <p:blipFill>
            <a:blip r:embed="rId5">
              <a:extLst>
                <a:ext uri="{28A0092B-C50C-407E-A947-70E740481C1C}">
                  <a14:useLocalDpi xmlns:a14="http://schemas.microsoft.com/office/drawing/2010/main" val="0"/>
                </a:ext>
              </a:extLst>
            </a:blip>
            <a:stretch>
              <a:fillRect/>
            </a:stretch>
          </p:blipFill>
          <p:spPr>
            <a:xfrm>
              <a:off x="-884007" y="5328281"/>
              <a:ext cx="2319020" cy="1260010"/>
            </a:xfrm>
            <a:prstGeom prst="rect">
              <a:avLst/>
            </a:prstGeom>
          </p:spPr>
        </p:pic>
        <p:pic>
          <p:nvPicPr>
            <p:cNvPr id="13" name="Immagine 1" descr="stemma-della-repubblica-italiana-colori.jpg">
              <a:extLst>
                <a:ext uri="{FF2B5EF4-FFF2-40B4-BE49-F238E27FC236}">
                  <a16:creationId xmlns:a16="http://schemas.microsoft.com/office/drawing/2014/main" id="{A9893924-BAF1-D345-B786-38235F5F981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44640" y="5328281"/>
              <a:ext cx="707688" cy="770593"/>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3">
              <a:extLst>
                <a:ext uri="{FF2B5EF4-FFF2-40B4-BE49-F238E27FC236}">
                  <a16:creationId xmlns:a16="http://schemas.microsoft.com/office/drawing/2014/main" id="{0674BBE9-B994-CA4A-86C8-2952413E9040}"/>
                </a:ext>
              </a:extLst>
            </p:cNvPr>
            <p:cNvSpPr>
              <a:spLocks noChangeArrowheads="1"/>
            </p:cNvSpPr>
            <p:nvPr/>
          </p:nvSpPr>
          <p:spPr bwMode="auto">
            <a:xfrm>
              <a:off x="2976575" y="6104903"/>
              <a:ext cx="4760068" cy="664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a:ln>
                    <a:noFill/>
                  </a:ln>
                  <a:solidFill>
                    <a:srgbClr val="000000"/>
                  </a:solidFill>
                  <a:effectLst/>
                  <a:latin typeface="Kunstler Script"/>
                  <a:ea typeface="Calibri" panose="020F0502020204030204" pitchFamily="34" charset="0"/>
                  <a:cs typeface="Garamond" panose="02020404030301010803" pitchFamily="18" charset="0"/>
                </a:rPr>
                <a:t>Prefettura – UTG di Siracusa</a:t>
              </a:r>
              <a:endParaRPr kumimoji="0" lang="it-IT" altLang="it-IT" sz="1100" b="0" i="0" u="none" strike="noStrike" cap="none" normalizeH="0" baseline="0" dirty="0">
                <a:ln>
                  <a:noFill/>
                </a:ln>
                <a:solidFill>
                  <a:schemeClr val="tx1"/>
                </a:solidFill>
                <a:effectLst/>
                <a:latin typeface="Arial" panose="020B0604020202020204" pitchFamily="34" charset="0"/>
              </a:endParaRPr>
            </a:p>
          </p:txBody>
        </p:sp>
        <p:grpSp>
          <p:nvGrpSpPr>
            <p:cNvPr id="15" name="Gruppo 14">
              <a:extLst>
                <a:ext uri="{FF2B5EF4-FFF2-40B4-BE49-F238E27FC236}">
                  <a16:creationId xmlns:a16="http://schemas.microsoft.com/office/drawing/2014/main" id="{EA1886FA-0857-FD4D-80FC-66DE4A573D64}"/>
                </a:ext>
              </a:extLst>
            </p:cNvPr>
            <p:cNvGrpSpPr/>
            <p:nvPr/>
          </p:nvGrpSpPr>
          <p:grpSpPr>
            <a:xfrm>
              <a:off x="9032429" y="5414086"/>
              <a:ext cx="3207045" cy="1456036"/>
              <a:chOff x="4739457" y="2886068"/>
              <a:chExt cx="3739442" cy="1594694"/>
            </a:xfrm>
          </p:grpSpPr>
          <p:pic>
            <p:nvPicPr>
              <p:cNvPr id="16" name="Immagine 15">
                <a:extLst>
                  <a:ext uri="{FF2B5EF4-FFF2-40B4-BE49-F238E27FC236}">
                    <a16:creationId xmlns:a16="http://schemas.microsoft.com/office/drawing/2014/main" id="{2FB1CDF8-2A13-1844-9ABA-D56EA1A47DA5}"/>
                  </a:ext>
                </a:extLst>
              </p:cNvPr>
              <p:cNvPicPr>
                <a:picLocks noChangeAspect="1"/>
              </p:cNvPicPr>
              <p:nvPr/>
            </p:nvPicPr>
            <p:blipFill>
              <a:blip r:embed="rId7"/>
              <a:stretch>
                <a:fillRect/>
              </a:stretch>
            </p:blipFill>
            <p:spPr>
              <a:xfrm>
                <a:off x="6205588" y="2886068"/>
                <a:ext cx="807178" cy="864037"/>
              </a:xfrm>
              <a:prstGeom prst="rect">
                <a:avLst/>
              </a:prstGeom>
            </p:spPr>
          </p:pic>
          <p:sp>
            <p:nvSpPr>
              <p:cNvPr id="17" name="CasellaDiTesto 16">
                <a:extLst>
                  <a:ext uri="{FF2B5EF4-FFF2-40B4-BE49-F238E27FC236}">
                    <a16:creationId xmlns:a16="http://schemas.microsoft.com/office/drawing/2014/main" id="{2D94EAEB-C6AE-DE46-98A4-84510BC7E74E}"/>
                  </a:ext>
                </a:extLst>
              </p:cNvPr>
              <p:cNvSpPr txBox="1"/>
              <p:nvPr/>
            </p:nvSpPr>
            <p:spPr>
              <a:xfrm>
                <a:off x="4739457" y="3793063"/>
                <a:ext cx="3739442" cy="687699"/>
              </a:xfrm>
              <a:prstGeom prst="rect">
                <a:avLst/>
              </a:prstGeom>
              <a:noFill/>
            </p:spPr>
            <p:txBody>
              <a:bodyPr wrap="square">
                <a:spAutoFit/>
              </a:bodyPr>
              <a:lstStyle/>
              <a:p>
                <a:pPr algn="ctr">
                  <a:tabLst>
                    <a:tab pos="3060065" algn="ctr"/>
                    <a:tab pos="6120130" algn="r"/>
                    <a:tab pos="2838450" algn="l"/>
                    <a:tab pos="4876800" algn="l"/>
                  </a:tabLst>
                </a:pPr>
                <a:r>
                  <a:rPr lang="it-IT" sz="1100" b="1" dirty="0">
                    <a:effectLst/>
                    <a:latin typeface="Calibri" panose="020F0502020204030204" pitchFamily="34" charset="0"/>
                    <a:ea typeface="Calibri" panose="020F0502020204030204" pitchFamily="34" charset="0"/>
                    <a:cs typeface="Times New Roman" panose="02020603050405020304" pitchFamily="18" charset="0"/>
                  </a:rPr>
                  <a:t>I COLORI DELLA VITA SCS</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spTree>
    <p:extLst>
      <p:ext uri="{BB962C8B-B14F-4D97-AF65-F5344CB8AC3E}">
        <p14:creationId xmlns:p14="http://schemas.microsoft.com/office/powerpoint/2010/main" val="2333286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BEBB786-8D40-254B-8C29-0CCBD7D2701D}"/>
              </a:ext>
            </a:extLst>
          </p:cNvPr>
          <p:cNvSpPr>
            <a:spLocks noGrp="1"/>
          </p:cNvSpPr>
          <p:nvPr>
            <p:ph idx="1"/>
          </p:nvPr>
        </p:nvSpPr>
        <p:spPr>
          <a:xfrm>
            <a:off x="4875394" y="2216253"/>
            <a:ext cx="6281873" cy="2723785"/>
          </a:xfrm>
        </p:spPr>
        <p:txBody>
          <a:bodyPr/>
          <a:lstStyle/>
          <a:p>
            <a:pPr marL="0" indent="0" algn="just">
              <a:buNone/>
            </a:pPr>
            <a:r>
              <a:rPr lang="it-IT" b="1" dirty="0"/>
              <a:t>Attivare</a:t>
            </a:r>
            <a:r>
              <a:rPr lang="it-IT" dirty="0"/>
              <a:t> Sportelli per cittadini di paesi terzi nelle tre diverse aree provinciali (Siracusa – Lentini – Pachino) dal quale far transitare le istanze rivolte alla Prefettura, sperimentando azioni, procedure e modelli di intervento innovativi, valorizzando le buone prassi già adottate da alcuni </a:t>
            </a:r>
            <a:r>
              <a:rPr lang="it-IT" dirty="0" err="1"/>
              <a:t>stakeholders</a:t>
            </a:r>
            <a:r>
              <a:rPr lang="it-IT" dirty="0"/>
              <a:t> locali e regionali.</a:t>
            </a:r>
          </a:p>
          <a:p>
            <a:endParaRPr lang="it-IT" dirty="0"/>
          </a:p>
        </p:txBody>
      </p:sp>
      <p:sp>
        <p:nvSpPr>
          <p:cNvPr id="4" name="Titolo 1">
            <a:extLst>
              <a:ext uri="{FF2B5EF4-FFF2-40B4-BE49-F238E27FC236}">
                <a16:creationId xmlns:a16="http://schemas.microsoft.com/office/drawing/2014/main" id="{ADE4CA29-49A6-E64D-B73C-9976F863BF17}"/>
              </a:ext>
            </a:extLst>
          </p:cNvPr>
          <p:cNvSpPr>
            <a:spLocks noGrp="1"/>
          </p:cNvSpPr>
          <p:nvPr>
            <p:ph type="title"/>
          </p:nvPr>
        </p:nvSpPr>
        <p:spPr/>
        <p:txBody>
          <a:bodyPr>
            <a:normAutofit/>
          </a:bodyPr>
          <a:lstStyle/>
          <a:p>
            <a:r>
              <a:rPr lang="it-IT" dirty="0"/>
              <a:t>Attivazione Sportelli</a:t>
            </a:r>
          </a:p>
        </p:txBody>
      </p:sp>
      <p:sp>
        <p:nvSpPr>
          <p:cNvPr id="5" name="Titolo 1">
            <a:extLst>
              <a:ext uri="{FF2B5EF4-FFF2-40B4-BE49-F238E27FC236}">
                <a16:creationId xmlns:a16="http://schemas.microsoft.com/office/drawing/2014/main" id="{2BA3FA95-FC2D-764B-AEBB-1219268F3421}"/>
              </a:ext>
            </a:extLst>
          </p:cNvPr>
          <p:cNvSpPr txBox="1">
            <a:spLocks/>
          </p:cNvSpPr>
          <p:nvPr/>
        </p:nvSpPr>
        <p:spPr>
          <a:xfrm>
            <a:off x="284113" y="1245140"/>
            <a:ext cx="4708013" cy="1410511"/>
          </a:xfrm>
          <a:prstGeom prst="rect">
            <a:avLst/>
          </a:prstGeom>
        </p:spPr>
        <p:txBody>
          <a:bodyPr vert="horz" lIns="228600" tIns="228600" rIns="228600" bIns="228600" rtlCol="0" anchor="ctr">
            <a:normAutofit/>
          </a:bodyPr>
          <a:lstStyle>
            <a:lvl1pPr algn="ctr" defTabSz="914400" rtl="0"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r>
              <a:rPr lang="it-IT" sz="3200" dirty="0"/>
              <a:t>5° Obiettivo</a:t>
            </a:r>
          </a:p>
        </p:txBody>
      </p:sp>
      <p:grpSp>
        <p:nvGrpSpPr>
          <p:cNvPr id="6" name="Gruppo 5">
            <a:extLst>
              <a:ext uri="{FF2B5EF4-FFF2-40B4-BE49-F238E27FC236}">
                <a16:creationId xmlns:a16="http://schemas.microsoft.com/office/drawing/2014/main" id="{F98A65C7-469E-0345-9FE2-09F64A2D8EF2}"/>
              </a:ext>
            </a:extLst>
          </p:cNvPr>
          <p:cNvGrpSpPr/>
          <p:nvPr/>
        </p:nvGrpSpPr>
        <p:grpSpPr>
          <a:xfrm>
            <a:off x="2256817" y="196586"/>
            <a:ext cx="7206627" cy="776393"/>
            <a:chOff x="1759236" y="108824"/>
            <a:chExt cx="8657519" cy="1069492"/>
          </a:xfrm>
        </p:grpSpPr>
        <p:pic>
          <p:nvPicPr>
            <p:cNvPr id="7" name="image1.jpeg">
              <a:extLst>
                <a:ext uri="{FF2B5EF4-FFF2-40B4-BE49-F238E27FC236}">
                  <a16:creationId xmlns:a16="http://schemas.microsoft.com/office/drawing/2014/main" id="{05462692-5F12-C046-95BE-7177A4849308}"/>
                </a:ext>
              </a:extLst>
            </p:cNvPr>
            <p:cNvPicPr/>
            <p:nvPr/>
          </p:nvPicPr>
          <p:blipFill>
            <a:blip r:embed="rId2" cstate="print"/>
            <a:stretch>
              <a:fillRect/>
            </a:stretch>
          </p:blipFill>
          <p:spPr>
            <a:xfrm>
              <a:off x="1759236" y="275886"/>
              <a:ext cx="983964" cy="589876"/>
            </a:xfrm>
            <a:prstGeom prst="rect">
              <a:avLst/>
            </a:prstGeom>
          </p:spPr>
        </p:pic>
        <p:pic>
          <p:nvPicPr>
            <p:cNvPr id="8" name="image2.png">
              <a:extLst>
                <a:ext uri="{FF2B5EF4-FFF2-40B4-BE49-F238E27FC236}">
                  <a16:creationId xmlns:a16="http://schemas.microsoft.com/office/drawing/2014/main" id="{F8AB0D65-C93B-B34A-8FA8-CF8A0D6B8135}"/>
                </a:ext>
              </a:extLst>
            </p:cNvPr>
            <p:cNvPicPr/>
            <p:nvPr/>
          </p:nvPicPr>
          <p:blipFill>
            <a:blip r:embed="rId3" cstate="print"/>
            <a:stretch>
              <a:fillRect/>
            </a:stretch>
          </p:blipFill>
          <p:spPr>
            <a:xfrm>
              <a:off x="8646159" y="275886"/>
              <a:ext cx="1770596" cy="589876"/>
            </a:xfrm>
            <a:prstGeom prst="rect">
              <a:avLst/>
            </a:prstGeom>
          </p:spPr>
        </p:pic>
        <p:sp>
          <p:nvSpPr>
            <p:cNvPr id="9" name="CasellaDiTesto 8">
              <a:extLst>
                <a:ext uri="{FF2B5EF4-FFF2-40B4-BE49-F238E27FC236}">
                  <a16:creationId xmlns:a16="http://schemas.microsoft.com/office/drawing/2014/main" id="{6C6318F7-7D7A-114B-A579-99DA4364A994}"/>
                </a:ext>
              </a:extLst>
            </p:cNvPr>
            <p:cNvSpPr txBox="1"/>
            <p:nvPr/>
          </p:nvSpPr>
          <p:spPr>
            <a:xfrm>
              <a:off x="2743200" y="339991"/>
              <a:ext cx="1303506" cy="461665"/>
            </a:xfrm>
            <a:prstGeom prst="rect">
              <a:avLst/>
            </a:prstGeom>
            <a:noFill/>
          </p:spPr>
          <p:txBody>
            <a:bodyPr wrap="square" rtlCol="0">
              <a:spAutoFit/>
            </a:bodyPr>
            <a:lstStyle/>
            <a:p>
              <a:r>
                <a:rPr lang="it-IT" sz="1200" dirty="0"/>
                <a:t>UNIONE </a:t>
              </a:r>
            </a:p>
            <a:p>
              <a:r>
                <a:rPr lang="it-IT" sz="1200" dirty="0"/>
                <a:t>EUROPEA</a:t>
              </a:r>
            </a:p>
          </p:txBody>
        </p:sp>
        <p:pic>
          <p:nvPicPr>
            <p:cNvPr id="10" name="Picture 2" descr="Scritta in blu FAMI Fondo Asilo, Integrazione e Migrazione 2021-2027,su fondo bianco, con elementi grafici in giallo">
              <a:extLst>
                <a:ext uri="{FF2B5EF4-FFF2-40B4-BE49-F238E27FC236}">
                  <a16:creationId xmlns:a16="http://schemas.microsoft.com/office/drawing/2014/main" id="{55F2842C-B790-634A-AA3C-8B7D8F016BF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2316" y="108824"/>
              <a:ext cx="2366251" cy="106949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1" name="Gruppo 10">
            <a:extLst>
              <a:ext uri="{FF2B5EF4-FFF2-40B4-BE49-F238E27FC236}">
                <a16:creationId xmlns:a16="http://schemas.microsoft.com/office/drawing/2014/main" id="{5E8F6DAD-7E7B-4F42-8397-ADEC108022B2}"/>
              </a:ext>
            </a:extLst>
          </p:cNvPr>
          <p:cNvGrpSpPr/>
          <p:nvPr/>
        </p:nvGrpSpPr>
        <p:grpSpPr>
          <a:xfrm>
            <a:off x="2490281" y="6183388"/>
            <a:ext cx="7101191" cy="642393"/>
            <a:chOff x="-884007" y="5328281"/>
            <a:chExt cx="13123481" cy="1541841"/>
          </a:xfrm>
        </p:grpSpPr>
        <p:pic>
          <p:nvPicPr>
            <p:cNvPr id="12" name="Immagine 11">
              <a:extLst>
                <a:ext uri="{FF2B5EF4-FFF2-40B4-BE49-F238E27FC236}">
                  <a16:creationId xmlns:a16="http://schemas.microsoft.com/office/drawing/2014/main" id="{B346471A-B5BE-8A4C-9697-EC60BBD8997C}"/>
                </a:ext>
              </a:extLst>
            </p:cNvPr>
            <p:cNvPicPr/>
            <p:nvPr/>
          </p:nvPicPr>
          <p:blipFill>
            <a:blip r:embed="rId5">
              <a:extLst>
                <a:ext uri="{28A0092B-C50C-407E-A947-70E740481C1C}">
                  <a14:useLocalDpi xmlns:a14="http://schemas.microsoft.com/office/drawing/2010/main" val="0"/>
                </a:ext>
              </a:extLst>
            </a:blip>
            <a:stretch>
              <a:fillRect/>
            </a:stretch>
          </p:blipFill>
          <p:spPr>
            <a:xfrm>
              <a:off x="-884007" y="5328281"/>
              <a:ext cx="2319020" cy="1260010"/>
            </a:xfrm>
            <a:prstGeom prst="rect">
              <a:avLst/>
            </a:prstGeom>
          </p:spPr>
        </p:pic>
        <p:pic>
          <p:nvPicPr>
            <p:cNvPr id="13" name="Immagine 1" descr="stemma-della-repubblica-italiana-colori.jpg">
              <a:extLst>
                <a:ext uri="{FF2B5EF4-FFF2-40B4-BE49-F238E27FC236}">
                  <a16:creationId xmlns:a16="http://schemas.microsoft.com/office/drawing/2014/main" id="{BF9FEFF7-20EF-4449-B517-FD97E04832A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44640" y="5328281"/>
              <a:ext cx="707688" cy="770593"/>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3">
              <a:extLst>
                <a:ext uri="{FF2B5EF4-FFF2-40B4-BE49-F238E27FC236}">
                  <a16:creationId xmlns:a16="http://schemas.microsoft.com/office/drawing/2014/main" id="{A20D25BC-A1C9-F14E-ABA0-5DC1C78AA025}"/>
                </a:ext>
              </a:extLst>
            </p:cNvPr>
            <p:cNvSpPr>
              <a:spLocks noChangeArrowheads="1"/>
            </p:cNvSpPr>
            <p:nvPr/>
          </p:nvSpPr>
          <p:spPr bwMode="auto">
            <a:xfrm>
              <a:off x="2976575" y="6104903"/>
              <a:ext cx="4760068" cy="664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a:ln>
                    <a:noFill/>
                  </a:ln>
                  <a:solidFill>
                    <a:srgbClr val="000000"/>
                  </a:solidFill>
                  <a:effectLst/>
                  <a:latin typeface="Kunstler Script"/>
                  <a:ea typeface="Calibri" panose="020F0502020204030204" pitchFamily="34" charset="0"/>
                  <a:cs typeface="Garamond" panose="02020404030301010803" pitchFamily="18" charset="0"/>
                </a:rPr>
                <a:t>Prefettura – UTG di Siracusa</a:t>
              </a:r>
              <a:endParaRPr kumimoji="0" lang="it-IT" altLang="it-IT" sz="1100" b="0" i="0" u="none" strike="noStrike" cap="none" normalizeH="0" baseline="0" dirty="0">
                <a:ln>
                  <a:noFill/>
                </a:ln>
                <a:solidFill>
                  <a:schemeClr val="tx1"/>
                </a:solidFill>
                <a:effectLst/>
                <a:latin typeface="Arial" panose="020B0604020202020204" pitchFamily="34" charset="0"/>
              </a:endParaRPr>
            </a:p>
          </p:txBody>
        </p:sp>
        <p:grpSp>
          <p:nvGrpSpPr>
            <p:cNvPr id="15" name="Gruppo 14">
              <a:extLst>
                <a:ext uri="{FF2B5EF4-FFF2-40B4-BE49-F238E27FC236}">
                  <a16:creationId xmlns:a16="http://schemas.microsoft.com/office/drawing/2014/main" id="{19812A40-09A0-344A-9242-3DED74133DCA}"/>
                </a:ext>
              </a:extLst>
            </p:cNvPr>
            <p:cNvGrpSpPr/>
            <p:nvPr/>
          </p:nvGrpSpPr>
          <p:grpSpPr>
            <a:xfrm>
              <a:off x="9032429" y="5414086"/>
              <a:ext cx="3207045" cy="1456036"/>
              <a:chOff x="4739457" y="2886068"/>
              <a:chExt cx="3739442" cy="1594694"/>
            </a:xfrm>
          </p:grpSpPr>
          <p:pic>
            <p:nvPicPr>
              <p:cNvPr id="16" name="Immagine 15">
                <a:extLst>
                  <a:ext uri="{FF2B5EF4-FFF2-40B4-BE49-F238E27FC236}">
                    <a16:creationId xmlns:a16="http://schemas.microsoft.com/office/drawing/2014/main" id="{BEDC3B35-6677-6448-8D99-913E8D753F8E}"/>
                  </a:ext>
                </a:extLst>
              </p:cNvPr>
              <p:cNvPicPr>
                <a:picLocks noChangeAspect="1"/>
              </p:cNvPicPr>
              <p:nvPr/>
            </p:nvPicPr>
            <p:blipFill>
              <a:blip r:embed="rId7"/>
              <a:stretch>
                <a:fillRect/>
              </a:stretch>
            </p:blipFill>
            <p:spPr>
              <a:xfrm>
                <a:off x="6205588" y="2886068"/>
                <a:ext cx="807178" cy="864037"/>
              </a:xfrm>
              <a:prstGeom prst="rect">
                <a:avLst/>
              </a:prstGeom>
            </p:spPr>
          </p:pic>
          <p:sp>
            <p:nvSpPr>
              <p:cNvPr id="17" name="CasellaDiTesto 16">
                <a:extLst>
                  <a:ext uri="{FF2B5EF4-FFF2-40B4-BE49-F238E27FC236}">
                    <a16:creationId xmlns:a16="http://schemas.microsoft.com/office/drawing/2014/main" id="{637F50B7-8E7F-A147-B058-F092D8F462F7}"/>
                  </a:ext>
                </a:extLst>
              </p:cNvPr>
              <p:cNvSpPr txBox="1"/>
              <p:nvPr/>
            </p:nvSpPr>
            <p:spPr>
              <a:xfrm>
                <a:off x="4739457" y="3793063"/>
                <a:ext cx="3739442" cy="687699"/>
              </a:xfrm>
              <a:prstGeom prst="rect">
                <a:avLst/>
              </a:prstGeom>
              <a:noFill/>
            </p:spPr>
            <p:txBody>
              <a:bodyPr wrap="square">
                <a:spAutoFit/>
              </a:bodyPr>
              <a:lstStyle/>
              <a:p>
                <a:pPr algn="ctr">
                  <a:tabLst>
                    <a:tab pos="3060065" algn="ctr"/>
                    <a:tab pos="6120130" algn="r"/>
                    <a:tab pos="2838450" algn="l"/>
                    <a:tab pos="4876800" algn="l"/>
                  </a:tabLst>
                </a:pPr>
                <a:r>
                  <a:rPr lang="it-IT" sz="1100" b="1" dirty="0">
                    <a:effectLst/>
                    <a:latin typeface="Calibri" panose="020F0502020204030204" pitchFamily="34" charset="0"/>
                    <a:ea typeface="Calibri" panose="020F0502020204030204" pitchFamily="34" charset="0"/>
                    <a:cs typeface="Times New Roman" panose="02020603050405020304" pitchFamily="18" charset="0"/>
                  </a:rPr>
                  <a:t>I COLORI DELLA VITA SCS</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spTree>
    <p:extLst>
      <p:ext uri="{BB962C8B-B14F-4D97-AF65-F5344CB8AC3E}">
        <p14:creationId xmlns:p14="http://schemas.microsoft.com/office/powerpoint/2010/main" val="1915299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BEBB786-8D40-254B-8C29-0CCBD7D2701D}"/>
              </a:ext>
            </a:extLst>
          </p:cNvPr>
          <p:cNvSpPr>
            <a:spLocks noGrp="1"/>
          </p:cNvSpPr>
          <p:nvPr>
            <p:ph idx="1"/>
          </p:nvPr>
        </p:nvSpPr>
        <p:spPr>
          <a:xfrm>
            <a:off x="4992126" y="2326422"/>
            <a:ext cx="6281873" cy="2479945"/>
          </a:xfrm>
        </p:spPr>
        <p:txBody>
          <a:bodyPr/>
          <a:lstStyle/>
          <a:p>
            <a:pPr marL="0" indent="0" algn="just">
              <a:buNone/>
            </a:pPr>
            <a:r>
              <a:rPr lang="it-IT" b="1" dirty="0"/>
              <a:t>Supportare</a:t>
            </a:r>
            <a:r>
              <a:rPr lang="it-IT" dirty="0"/>
              <a:t> il Tavolo permanente per il contrasto al caporalato e allo sfruttamento lavorativo, contribuendo alle attività di monitoraggio, formazione, sperimentazioni di interventi innovativi e di progettazione condivisa per la ricerca di soluzioni abitative.</a:t>
            </a:r>
          </a:p>
          <a:p>
            <a:endParaRPr lang="it-IT" dirty="0"/>
          </a:p>
        </p:txBody>
      </p:sp>
      <p:sp>
        <p:nvSpPr>
          <p:cNvPr id="4" name="Titolo 1">
            <a:extLst>
              <a:ext uri="{FF2B5EF4-FFF2-40B4-BE49-F238E27FC236}">
                <a16:creationId xmlns:a16="http://schemas.microsoft.com/office/drawing/2014/main" id="{ADE4CA29-49A6-E64D-B73C-9976F863BF17}"/>
              </a:ext>
            </a:extLst>
          </p:cNvPr>
          <p:cNvSpPr>
            <a:spLocks noGrp="1"/>
          </p:cNvSpPr>
          <p:nvPr>
            <p:ph type="title"/>
          </p:nvPr>
        </p:nvSpPr>
        <p:spPr/>
        <p:txBody>
          <a:bodyPr>
            <a:normAutofit fontScale="90000"/>
          </a:bodyPr>
          <a:lstStyle/>
          <a:p>
            <a:r>
              <a:rPr lang="it-IT" b="1" dirty="0"/>
              <a:t>Contrasto al caporalato e allo sfruttamento lavorativo</a:t>
            </a:r>
            <a:endParaRPr lang="it-IT" dirty="0"/>
          </a:p>
        </p:txBody>
      </p:sp>
      <p:sp>
        <p:nvSpPr>
          <p:cNvPr id="5" name="Titolo 1">
            <a:extLst>
              <a:ext uri="{FF2B5EF4-FFF2-40B4-BE49-F238E27FC236}">
                <a16:creationId xmlns:a16="http://schemas.microsoft.com/office/drawing/2014/main" id="{2BA3FA95-FC2D-764B-AEBB-1219268F3421}"/>
              </a:ext>
            </a:extLst>
          </p:cNvPr>
          <p:cNvSpPr txBox="1">
            <a:spLocks/>
          </p:cNvSpPr>
          <p:nvPr/>
        </p:nvSpPr>
        <p:spPr>
          <a:xfrm>
            <a:off x="284113" y="1245140"/>
            <a:ext cx="4708013" cy="1410511"/>
          </a:xfrm>
          <a:prstGeom prst="rect">
            <a:avLst/>
          </a:prstGeom>
        </p:spPr>
        <p:txBody>
          <a:bodyPr vert="horz" lIns="228600" tIns="228600" rIns="228600" bIns="228600" rtlCol="0" anchor="ctr">
            <a:normAutofit/>
          </a:bodyPr>
          <a:lstStyle>
            <a:lvl1pPr algn="ctr" defTabSz="914400" rtl="0"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r>
              <a:rPr lang="it-IT" sz="3200" dirty="0"/>
              <a:t>6° Obiettivo</a:t>
            </a:r>
          </a:p>
        </p:txBody>
      </p:sp>
      <p:grpSp>
        <p:nvGrpSpPr>
          <p:cNvPr id="6" name="Gruppo 5">
            <a:extLst>
              <a:ext uri="{FF2B5EF4-FFF2-40B4-BE49-F238E27FC236}">
                <a16:creationId xmlns:a16="http://schemas.microsoft.com/office/drawing/2014/main" id="{80BBD722-F94F-7E4A-9512-214A3A3F8BC4}"/>
              </a:ext>
            </a:extLst>
          </p:cNvPr>
          <p:cNvGrpSpPr/>
          <p:nvPr/>
        </p:nvGrpSpPr>
        <p:grpSpPr>
          <a:xfrm>
            <a:off x="2256817" y="196586"/>
            <a:ext cx="7206627" cy="776393"/>
            <a:chOff x="1759236" y="108824"/>
            <a:chExt cx="8657519" cy="1069492"/>
          </a:xfrm>
        </p:grpSpPr>
        <p:pic>
          <p:nvPicPr>
            <p:cNvPr id="7" name="image1.jpeg">
              <a:extLst>
                <a:ext uri="{FF2B5EF4-FFF2-40B4-BE49-F238E27FC236}">
                  <a16:creationId xmlns:a16="http://schemas.microsoft.com/office/drawing/2014/main" id="{28BF88BF-A591-E147-B747-B41436A536F9}"/>
                </a:ext>
              </a:extLst>
            </p:cNvPr>
            <p:cNvPicPr/>
            <p:nvPr/>
          </p:nvPicPr>
          <p:blipFill>
            <a:blip r:embed="rId2" cstate="print"/>
            <a:stretch>
              <a:fillRect/>
            </a:stretch>
          </p:blipFill>
          <p:spPr>
            <a:xfrm>
              <a:off x="1759236" y="275886"/>
              <a:ext cx="983964" cy="589876"/>
            </a:xfrm>
            <a:prstGeom prst="rect">
              <a:avLst/>
            </a:prstGeom>
          </p:spPr>
        </p:pic>
        <p:pic>
          <p:nvPicPr>
            <p:cNvPr id="8" name="image2.png">
              <a:extLst>
                <a:ext uri="{FF2B5EF4-FFF2-40B4-BE49-F238E27FC236}">
                  <a16:creationId xmlns:a16="http://schemas.microsoft.com/office/drawing/2014/main" id="{87D9AB2D-F210-A340-9E26-513908015079}"/>
                </a:ext>
              </a:extLst>
            </p:cNvPr>
            <p:cNvPicPr/>
            <p:nvPr/>
          </p:nvPicPr>
          <p:blipFill>
            <a:blip r:embed="rId3" cstate="print"/>
            <a:stretch>
              <a:fillRect/>
            </a:stretch>
          </p:blipFill>
          <p:spPr>
            <a:xfrm>
              <a:off x="8646159" y="275886"/>
              <a:ext cx="1770596" cy="589876"/>
            </a:xfrm>
            <a:prstGeom prst="rect">
              <a:avLst/>
            </a:prstGeom>
          </p:spPr>
        </p:pic>
        <p:sp>
          <p:nvSpPr>
            <p:cNvPr id="9" name="CasellaDiTesto 8">
              <a:extLst>
                <a:ext uri="{FF2B5EF4-FFF2-40B4-BE49-F238E27FC236}">
                  <a16:creationId xmlns:a16="http://schemas.microsoft.com/office/drawing/2014/main" id="{EF52E0E6-3E3B-3B46-9DC6-FF508C47AF6F}"/>
                </a:ext>
              </a:extLst>
            </p:cNvPr>
            <p:cNvSpPr txBox="1"/>
            <p:nvPr/>
          </p:nvSpPr>
          <p:spPr>
            <a:xfrm>
              <a:off x="2743200" y="339991"/>
              <a:ext cx="1303506" cy="461665"/>
            </a:xfrm>
            <a:prstGeom prst="rect">
              <a:avLst/>
            </a:prstGeom>
            <a:noFill/>
          </p:spPr>
          <p:txBody>
            <a:bodyPr wrap="square" rtlCol="0">
              <a:spAutoFit/>
            </a:bodyPr>
            <a:lstStyle/>
            <a:p>
              <a:r>
                <a:rPr lang="it-IT" sz="1200" dirty="0"/>
                <a:t>UNIONE </a:t>
              </a:r>
            </a:p>
            <a:p>
              <a:r>
                <a:rPr lang="it-IT" sz="1200" dirty="0"/>
                <a:t>EUROPEA</a:t>
              </a:r>
            </a:p>
          </p:txBody>
        </p:sp>
        <p:pic>
          <p:nvPicPr>
            <p:cNvPr id="10" name="Picture 2" descr="Scritta in blu FAMI Fondo Asilo, Integrazione e Migrazione 2021-2027,su fondo bianco, con elementi grafici in giallo">
              <a:extLst>
                <a:ext uri="{FF2B5EF4-FFF2-40B4-BE49-F238E27FC236}">
                  <a16:creationId xmlns:a16="http://schemas.microsoft.com/office/drawing/2014/main" id="{2D3C95F8-36B9-E84C-8F2A-4DFB860C1D1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2316" y="108824"/>
              <a:ext cx="2366251" cy="106949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1" name="Gruppo 10">
            <a:extLst>
              <a:ext uri="{FF2B5EF4-FFF2-40B4-BE49-F238E27FC236}">
                <a16:creationId xmlns:a16="http://schemas.microsoft.com/office/drawing/2014/main" id="{A302A401-EE83-0143-8939-5D65CC1B398E}"/>
              </a:ext>
            </a:extLst>
          </p:cNvPr>
          <p:cNvGrpSpPr/>
          <p:nvPr/>
        </p:nvGrpSpPr>
        <p:grpSpPr>
          <a:xfrm>
            <a:off x="2490281" y="6183388"/>
            <a:ext cx="7101191" cy="642393"/>
            <a:chOff x="-884007" y="5328281"/>
            <a:chExt cx="13123481" cy="1541841"/>
          </a:xfrm>
        </p:grpSpPr>
        <p:pic>
          <p:nvPicPr>
            <p:cNvPr id="12" name="Immagine 11">
              <a:extLst>
                <a:ext uri="{FF2B5EF4-FFF2-40B4-BE49-F238E27FC236}">
                  <a16:creationId xmlns:a16="http://schemas.microsoft.com/office/drawing/2014/main" id="{DF0EA76A-21EE-D647-9718-DE4B8A030548}"/>
                </a:ext>
              </a:extLst>
            </p:cNvPr>
            <p:cNvPicPr/>
            <p:nvPr/>
          </p:nvPicPr>
          <p:blipFill>
            <a:blip r:embed="rId5">
              <a:extLst>
                <a:ext uri="{28A0092B-C50C-407E-A947-70E740481C1C}">
                  <a14:useLocalDpi xmlns:a14="http://schemas.microsoft.com/office/drawing/2010/main" val="0"/>
                </a:ext>
              </a:extLst>
            </a:blip>
            <a:stretch>
              <a:fillRect/>
            </a:stretch>
          </p:blipFill>
          <p:spPr>
            <a:xfrm>
              <a:off x="-884007" y="5328281"/>
              <a:ext cx="2319020" cy="1260010"/>
            </a:xfrm>
            <a:prstGeom prst="rect">
              <a:avLst/>
            </a:prstGeom>
          </p:spPr>
        </p:pic>
        <p:pic>
          <p:nvPicPr>
            <p:cNvPr id="13" name="Immagine 1" descr="stemma-della-repubblica-italiana-colori.jpg">
              <a:extLst>
                <a:ext uri="{FF2B5EF4-FFF2-40B4-BE49-F238E27FC236}">
                  <a16:creationId xmlns:a16="http://schemas.microsoft.com/office/drawing/2014/main" id="{6F87EAB7-C4DA-594B-A7D0-E3A403E09A2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44640" y="5328281"/>
              <a:ext cx="707688" cy="770593"/>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3">
              <a:extLst>
                <a:ext uri="{FF2B5EF4-FFF2-40B4-BE49-F238E27FC236}">
                  <a16:creationId xmlns:a16="http://schemas.microsoft.com/office/drawing/2014/main" id="{3CCDF18F-5171-F848-A875-0B331E584FC0}"/>
                </a:ext>
              </a:extLst>
            </p:cNvPr>
            <p:cNvSpPr>
              <a:spLocks noChangeArrowheads="1"/>
            </p:cNvSpPr>
            <p:nvPr/>
          </p:nvSpPr>
          <p:spPr bwMode="auto">
            <a:xfrm>
              <a:off x="2976575" y="6104903"/>
              <a:ext cx="4760068" cy="664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a:ln>
                    <a:noFill/>
                  </a:ln>
                  <a:solidFill>
                    <a:srgbClr val="000000"/>
                  </a:solidFill>
                  <a:effectLst/>
                  <a:latin typeface="Kunstler Script"/>
                  <a:ea typeface="Calibri" panose="020F0502020204030204" pitchFamily="34" charset="0"/>
                  <a:cs typeface="Garamond" panose="02020404030301010803" pitchFamily="18" charset="0"/>
                </a:rPr>
                <a:t>Prefettura – UTG di Siracusa</a:t>
              </a:r>
              <a:endParaRPr kumimoji="0" lang="it-IT" altLang="it-IT" sz="1100" b="0" i="0" u="none" strike="noStrike" cap="none" normalizeH="0" baseline="0" dirty="0">
                <a:ln>
                  <a:noFill/>
                </a:ln>
                <a:solidFill>
                  <a:schemeClr val="tx1"/>
                </a:solidFill>
                <a:effectLst/>
                <a:latin typeface="Arial" panose="020B0604020202020204" pitchFamily="34" charset="0"/>
              </a:endParaRPr>
            </a:p>
          </p:txBody>
        </p:sp>
        <p:grpSp>
          <p:nvGrpSpPr>
            <p:cNvPr id="15" name="Gruppo 14">
              <a:extLst>
                <a:ext uri="{FF2B5EF4-FFF2-40B4-BE49-F238E27FC236}">
                  <a16:creationId xmlns:a16="http://schemas.microsoft.com/office/drawing/2014/main" id="{6AF1FC9C-03C0-7D4B-90AB-515DDE304D22}"/>
                </a:ext>
              </a:extLst>
            </p:cNvPr>
            <p:cNvGrpSpPr/>
            <p:nvPr/>
          </p:nvGrpSpPr>
          <p:grpSpPr>
            <a:xfrm>
              <a:off x="9032429" y="5414086"/>
              <a:ext cx="3207045" cy="1456036"/>
              <a:chOff x="4739457" y="2886068"/>
              <a:chExt cx="3739442" cy="1594694"/>
            </a:xfrm>
          </p:grpSpPr>
          <p:pic>
            <p:nvPicPr>
              <p:cNvPr id="16" name="Immagine 15">
                <a:extLst>
                  <a:ext uri="{FF2B5EF4-FFF2-40B4-BE49-F238E27FC236}">
                    <a16:creationId xmlns:a16="http://schemas.microsoft.com/office/drawing/2014/main" id="{4AC528C6-6BE4-4D40-ABD0-693A27CDEFDB}"/>
                  </a:ext>
                </a:extLst>
              </p:cNvPr>
              <p:cNvPicPr>
                <a:picLocks noChangeAspect="1"/>
              </p:cNvPicPr>
              <p:nvPr/>
            </p:nvPicPr>
            <p:blipFill>
              <a:blip r:embed="rId7"/>
              <a:stretch>
                <a:fillRect/>
              </a:stretch>
            </p:blipFill>
            <p:spPr>
              <a:xfrm>
                <a:off x="6205588" y="2886068"/>
                <a:ext cx="807178" cy="864037"/>
              </a:xfrm>
              <a:prstGeom prst="rect">
                <a:avLst/>
              </a:prstGeom>
            </p:spPr>
          </p:pic>
          <p:sp>
            <p:nvSpPr>
              <p:cNvPr id="17" name="CasellaDiTesto 16">
                <a:extLst>
                  <a:ext uri="{FF2B5EF4-FFF2-40B4-BE49-F238E27FC236}">
                    <a16:creationId xmlns:a16="http://schemas.microsoft.com/office/drawing/2014/main" id="{BA7A3B66-FD65-8C4E-AD10-9344B80648F7}"/>
                  </a:ext>
                </a:extLst>
              </p:cNvPr>
              <p:cNvSpPr txBox="1"/>
              <p:nvPr/>
            </p:nvSpPr>
            <p:spPr>
              <a:xfrm>
                <a:off x="4739457" y="3793063"/>
                <a:ext cx="3739442" cy="687699"/>
              </a:xfrm>
              <a:prstGeom prst="rect">
                <a:avLst/>
              </a:prstGeom>
              <a:noFill/>
            </p:spPr>
            <p:txBody>
              <a:bodyPr wrap="square">
                <a:spAutoFit/>
              </a:bodyPr>
              <a:lstStyle/>
              <a:p>
                <a:pPr algn="ctr">
                  <a:tabLst>
                    <a:tab pos="3060065" algn="ctr"/>
                    <a:tab pos="6120130" algn="r"/>
                    <a:tab pos="2838450" algn="l"/>
                    <a:tab pos="4876800" algn="l"/>
                  </a:tabLst>
                </a:pPr>
                <a:r>
                  <a:rPr lang="it-IT" sz="1100" b="1" dirty="0">
                    <a:effectLst/>
                    <a:latin typeface="Calibri" panose="020F0502020204030204" pitchFamily="34" charset="0"/>
                    <a:ea typeface="Calibri" panose="020F0502020204030204" pitchFamily="34" charset="0"/>
                    <a:cs typeface="Times New Roman" panose="02020603050405020304" pitchFamily="18" charset="0"/>
                  </a:rPr>
                  <a:t>I COLORI DELLA VITA SCS</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spTree>
    <p:extLst>
      <p:ext uri="{BB962C8B-B14F-4D97-AF65-F5344CB8AC3E}">
        <p14:creationId xmlns:p14="http://schemas.microsoft.com/office/powerpoint/2010/main" val="2030460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po 5">
            <a:extLst>
              <a:ext uri="{FF2B5EF4-FFF2-40B4-BE49-F238E27FC236}">
                <a16:creationId xmlns:a16="http://schemas.microsoft.com/office/drawing/2014/main" id="{80BBD722-F94F-7E4A-9512-214A3A3F8BC4}"/>
              </a:ext>
            </a:extLst>
          </p:cNvPr>
          <p:cNvGrpSpPr/>
          <p:nvPr/>
        </p:nvGrpSpPr>
        <p:grpSpPr>
          <a:xfrm>
            <a:off x="2256817" y="196586"/>
            <a:ext cx="7206627" cy="776393"/>
            <a:chOff x="1759236" y="108824"/>
            <a:chExt cx="8657519" cy="1069492"/>
          </a:xfrm>
        </p:grpSpPr>
        <p:pic>
          <p:nvPicPr>
            <p:cNvPr id="7" name="image1.jpeg">
              <a:extLst>
                <a:ext uri="{FF2B5EF4-FFF2-40B4-BE49-F238E27FC236}">
                  <a16:creationId xmlns:a16="http://schemas.microsoft.com/office/drawing/2014/main" id="{28BF88BF-A591-E147-B747-B41436A536F9}"/>
                </a:ext>
              </a:extLst>
            </p:cNvPr>
            <p:cNvPicPr/>
            <p:nvPr/>
          </p:nvPicPr>
          <p:blipFill>
            <a:blip r:embed="rId2" cstate="print"/>
            <a:stretch>
              <a:fillRect/>
            </a:stretch>
          </p:blipFill>
          <p:spPr>
            <a:xfrm>
              <a:off x="1759236" y="275886"/>
              <a:ext cx="983964" cy="589876"/>
            </a:xfrm>
            <a:prstGeom prst="rect">
              <a:avLst/>
            </a:prstGeom>
          </p:spPr>
        </p:pic>
        <p:pic>
          <p:nvPicPr>
            <p:cNvPr id="8" name="image2.png">
              <a:extLst>
                <a:ext uri="{FF2B5EF4-FFF2-40B4-BE49-F238E27FC236}">
                  <a16:creationId xmlns:a16="http://schemas.microsoft.com/office/drawing/2014/main" id="{87D9AB2D-F210-A340-9E26-513908015079}"/>
                </a:ext>
              </a:extLst>
            </p:cNvPr>
            <p:cNvPicPr/>
            <p:nvPr/>
          </p:nvPicPr>
          <p:blipFill>
            <a:blip r:embed="rId3" cstate="print"/>
            <a:stretch>
              <a:fillRect/>
            </a:stretch>
          </p:blipFill>
          <p:spPr>
            <a:xfrm>
              <a:off x="8646159" y="275886"/>
              <a:ext cx="1770596" cy="589876"/>
            </a:xfrm>
            <a:prstGeom prst="rect">
              <a:avLst/>
            </a:prstGeom>
          </p:spPr>
        </p:pic>
        <p:sp>
          <p:nvSpPr>
            <p:cNvPr id="9" name="CasellaDiTesto 8">
              <a:extLst>
                <a:ext uri="{FF2B5EF4-FFF2-40B4-BE49-F238E27FC236}">
                  <a16:creationId xmlns:a16="http://schemas.microsoft.com/office/drawing/2014/main" id="{EF52E0E6-3E3B-3B46-9DC6-FF508C47AF6F}"/>
                </a:ext>
              </a:extLst>
            </p:cNvPr>
            <p:cNvSpPr txBox="1"/>
            <p:nvPr/>
          </p:nvSpPr>
          <p:spPr>
            <a:xfrm>
              <a:off x="2743200" y="339991"/>
              <a:ext cx="1303506" cy="461665"/>
            </a:xfrm>
            <a:prstGeom prst="rect">
              <a:avLst/>
            </a:prstGeom>
            <a:noFill/>
          </p:spPr>
          <p:txBody>
            <a:bodyPr wrap="square" rtlCol="0">
              <a:spAutoFit/>
            </a:bodyPr>
            <a:lstStyle/>
            <a:p>
              <a:r>
                <a:rPr lang="it-IT" sz="1200" dirty="0"/>
                <a:t>UNIONE </a:t>
              </a:r>
            </a:p>
            <a:p>
              <a:r>
                <a:rPr lang="it-IT" sz="1200" dirty="0"/>
                <a:t>EUROPEA</a:t>
              </a:r>
            </a:p>
          </p:txBody>
        </p:sp>
        <p:pic>
          <p:nvPicPr>
            <p:cNvPr id="10" name="Picture 2" descr="Scritta in blu FAMI Fondo Asilo, Integrazione e Migrazione 2021-2027,su fondo bianco, con elementi grafici in giallo">
              <a:extLst>
                <a:ext uri="{FF2B5EF4-FFF2-40B4-BE49-F238E27FC236}">
                  <a16:creationId xmlns:a16="http://schemas.microsoft.com/office/drawing/2014/main" id="{2D3C95F8-36B9-E84C-8F2A-4DFB860C1D1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2316" y="108824"/>
              <a:ext cx="2366251" cy="106949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1" name="Gruppo 10">
            <a:extLst>
              <a:ext uri="{FF2B5EF4-FFF2-40B4-BE49-F238E27FC236}">
                <a16:creationId xmlns:a16="http://schemas.microsoft.com/office/drawing/2014/main" id="{A302A401-EE83-0143-8939-5D65CC1B398E}"/>
              </a:ext>
            </a:extLst>
          </p:cNvPr>
          <p:cNvGrpSpPr/>
          <p:nvPr/>
        </p:nvGrpSpPr>
        <p:grpSpPr>
          <a:xfrm>
            <a:off x="2490281" y="6183388"/>
            <a:ext cx="7101191" cy="642393"/>
            <a:chOff x="-884007" y="5328281"/>
            <a:chExt cx="13123481" cy="1541841"/>
          </a:xfrm>
        </p:grpSpPr>
        <p:pic>
          <p:nvPicPr>
            <p:cNvPr id="12" name="Immagine 11">
              <a:extLst>
                <a:ext uri="{FF2B5EF4-FFF2-40B4-BE49-F238E27FC236}">
                  <a16:creationId xmlns:a16="http://schemas.microsoft.com/office/drawing/2014/main" id="{DF0EA76A-21EE-D647-9718-DE4B8A030548}"/>
                </a:ext>
              </a:extLst>
            </p:cNvPr>
            <p:cNvPicPr/>
            <p:nvPr/>
          </p:nvPicPr>
          <p:blipFill>
            <a:blip r:embed="rId5">
              <a:extLst>
                <a:ext uri="{28A0092B-C50C-407E-A947-70E740481C1C}">
                  <a14:useLocalDpi xmlns:a14="http://schemas.microsoft.com/office/drawing/2010/main" val="0"/>
                </a:ext>
              </a:extLst>
            </a:blip>
            <a:stretch>
              <a:fillRect/>
            </a:stretch>
          </p:blipFill>
          <p:spPr>
            <a:xfrm>
              <a:off x="-884007" y="5328281"/>
              <a:ext cx="2319020" cy="1260010"/>
            </a:xfrm>
            <a:prstGeom prst="rect">
              <a:avLst/>
            </a:prstGeom>
          </p:spPr>
        </p:pic>
        <p:pic>
          <p:nvPicPr>
            <p:cNvPr id="13" name="Immagine 1" descr="stemma-della-repubblica-italiana-colori.jpg">
              <a:extLst>
                <a:ext uri="{FF2B5EF4-FFF2-40B4-BE49-F238E27FC236}">
                  <a16:creationId xmlns:a16="http://schemas.microsoft.com/office/drawing/2014/main" id="{6F87EAB7-C4DA-594B-A7D0-E3A403E09A2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44640" y="5328281"/>
              <a:ext cx="707688" cy="770593"/>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3">
              <a:extLst>
                <a:ext uri="{FF2B5EF4-FFF2-40B4-BE49-F238E27FC236}">
                  <a16:creationId xmlns:a16="http://schemas.microsoft.com/office/drawing/2014/main" id="{3CCDF18F-5171-F848-A875-0B331E584FC0}"/>
                </a:ext>
              </a:extLst>
            </p:cNvPr>
            <p:cNvSpPr>
              <a:spLocks noChangeArrowheads="1"/>
            </p:cNvSpPr>
            <p:nvPr/>
          </p:nvSpPr>
          <p:spPr bwMode="auto">
            <a:xfrm>
              <a:off x="2976575" y="6104903"/>
              <a:ext cx="4760068" cy="664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a:ln>
                    <a:noFill/>
                  </a:ln>
                  <a:solidFill>
                    <a:srgbClr val="000000"/>
                  </a:solidFill>
                  <a:effectLst/>
                  <a:latin typeface="Kunstler Script"/>
                  <a:ea typeface="Calibri" panose="020F0502020204030204" pitchFamily="34" charset="0"/>
                  <a:cs typeface="Garamond" panose="02020404030301010803" pitchFamily="18" charset="0"/>
                </a:rPr>
                <a:t>Prefettura – UTG di Siracusa</a:t>
              </a:r>
              <a:endParaRPr kumimoji="0" lang="it-IT" altLang="it-IT" sz="1100" b="0" i="0" u="none" strike="noStrike" cap="none" normalizeH="0" baseline="0" dirty="0">
                <a:ln>
                  <a:noFill/>
                </a:ln>
                <a:solidFill>
                  <a:schemeClr val="tx1"/>
                </a:solidFill>
                <a:effectLst/>
                <a:latin typeface="Arial" panose="020B0604020202020204" pitchFamily="34" charset="0"/>
              </a:endParaRPr>
            </a:p>
          </p:txBody>
        </p:sp>
        <p:grpSp>
          <p:nvGrpSpPr>
            <p:cNvPr id="15" name="Gruppo 14">
              <a:extLst>
                <a:ext uri="{FF2B5EF4-FFF2-40B4-BE49-F238E27FC236}">
                  <a16:creationId xmlns:a16="http://schemas.microsoft.com/office/drawing/2014/main" id="{6AF1FC9C-03C0-7D4B-90AB-515DDE304D22}"/>
                </a:ext>
              </a:extLst>
            </p:cNvPr>
            <p:cNvGrpSpPr/>
            <p:nvPr/>
          </p:nvGrpSpPr>
          <p:grpSpPr>
            <a:xfrm>
              <a:off x="9032429" y="5414086"/>
              <a:ext cx="3207045" cy="1456036"/>
              <a:chOff x="4739457" y="2886068"/>
              <a:chExt cx="3739442" cy="1594694"/>
            </a:xfrm>
          </p:grpSpPr>
          <p:pic>
            <p:nvPicPr>
              <p:cNvPr id="16" name="Immagine 15">
                <a:extLst>
                  <a:ext uri="{FF2B5EF4-FFF2-40B4-BE49-F238E27FC236}">
                    <a16:creationId xmlns:a16="http://schemas.microsoft.com/office/drawing/2014/main" id="{4AC528C6-6BE4-4D40-ABD0-693A27CDEFDB}"/>
                  </a:ext>
                </a:extLst>
              </p:cNvPr>
              <p:cNvPicPr>
                <a:picLocks noChangeAspect="1"/>
              </p:cNvPicPr>
              <p:nvPr/>
            </p:nvPicPr>
            <p:blipFill>
              <a:blip r:embed="rId7"/>
              <a:stretch>
                <a:fillRect/>
              </a:stretch>
            </p:blipFill>
            <p:spPr>
              <a:xfrm>
                <a:off x="6205588" y="2886068"/>
                <a:ext cx="807178" cy="864037"/>
              </a:xfrm>
              <a:prstGeom prst="rect">
                <a:avLst/>
              </a:prstGeom>
            </p:spPr>
          </p:pic>
          <p:sp>
            <p:nvSpPr>
              <p:cNvPr id="17" name="CasellaDiTesto 16">
                <a:extLst>
                  <a:ext uri="{FF2B5EF4-FFF2-40B4-BE49-F238E27FC236}">
                    <a16:creationId xmlns:a16="http://schemas.microsoft.com/office/drawing/2014/main" id="{BA7A3B66-FD65-8C4E-AD10-9344B80648F7}"/>
                  </a:ext>
                </a:extLst>
              </p:cNvPr>
              <p:cNvSpPr txBox="1"/>
              <p:nvPr/>
            </p:nvSpPr>
            <p:spPr>
              <a:xfrm>
                <a:off x="4739457" y="3793063"/>
                <a:ext cx="3739442" cy="687699"/>
              </a:xfrm>
              <a:prstGeom prst="rect">
                <a:avLst/>
              </a:prstGeom>
              <a:noFill/>
            </p:spPr>
            <p:txBody>
              <a:bodyPr wrap="square">
                <a:spAutoFit/>
              </a:bodyPr>
              <a:lstStyle/>
              <a:p>
                <a:pPr algn="ctr">
                  <a:tabLst>
                    <a:tab pos="3060065" algn="ctr"/>
                    <a:tab pos="6120130" algn="r"/>
                    <a:tab pos="2838450" algn="l"/>
                    <a:tab pos="4876800" algn="l"/>
                  </a:tabLst>
                </a:pPr>
                <a:r>
                  <a:rPr lang="it-IT" sz="1100" b="1" dirty="0">
                    <a:effectLst/>
                    <a:latin typeface="Calibri" panose="020F0502020204030204" pitchFamily="34" charset="0"/>
                    <a:ea typeface="Calibri" panose="020F0502020204030204" pitchFamily="34" charset="0"/>
                    <a:cs typeface="Times New Roman" panose="02020603050405020304" pitchFamily="18" charset="0"/>
                  </a:rPr>
                  <a:t>I COLORI DELLA VITA SCS</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sp>
        <p:nvSpPr>
          <p:cNvPr id="21" name="Titolo 20">
            <a:extLst>
              <a:ext uri="{FF2B5EF4-FFF2-40B4-BE49-F238E27FC236}">
                <a16:creationId xmlns:a16="http://schemas.microsoft.com/office/drawing/2014/main" id="{4AE77062-EBB2-8D4B-BFA8-5283A391B97B}"/>
              </a:ext>
            </a:extLst>
          </p:cNvPr>
          <p:cNvSpPr>
            <a:spLocks noGrp="1"/>
          </p:cNvSpPr>
          <p:nvPr>
            <p:ph type="ctrTitle"/>
          </p:nvPr>
        </p:nvSpPr>
        <p:spPr>
          <a:xfrm>
            <a:off x="1633061" y="1200519"/>
            <a:ext cx="8679915" cy="651930"/>
          </a:xfrm>
        </p:spPr>
        <p:txBody>
          <a:bodyPr>
            <a:noAutofit/>
          </a:bodyPr>
          <a:lstStyle/>
          <a:p>
            <a:r>
              <a:rPr lang="it-IT" sz="4400" b="1" dirty="0"/>
              <a:t>WP 0 – Gestione e controllo </a:t>
            </a:r>
          </a:p>
        </p:txBody>
      </p:sp>
      <p:graphicFrame>
        <p:nvGraphicFramePr>
          <p:cNvPr id="24" name="Tabella 23">
            <a:extLst>
              <a:ext uri="{FF2B5EF4-FFF2-40B4-BE49-F238E27FC236}">
                <a16:creationId xmlns:a16="http://schemas.microsoft.com/office/drawing/2014/main" id="{42CED438-6A24-1648-9DA4-6F235E22FE3F}"/>
              </a:ext>
            </a:extLst>
          </p:cNvPr>
          <p:cNvGraphicFramePr>
            <a:graphicFrameLocks noGrp="1" noChangeAspect="1"/>
          </p:cNvGraphicFramePr>
          <p:nvPr>
            <p:extLst>
              <p:ext uri="{D42A27DB-BD31-4B8C-83A1-F6EECF244321}">
                <p14:modId xmlns:p14="http://schemas.microsoft.com/office/powerpoint/2010/main" val="2300031862"/>
              </p:ext>
            </p:extLst>
          </p:nvPr>
        </p:nvGraphicFramePr>
        <p:xfrm>
          <a:off x="409303" y="1980906"/>
          <a:ext cx="11158206" cy="3703793"/>
        </p:xfrm>
        <a:graphic>
          <a:graphicData uri="http://schemas.openxmlformats.org/drawingml/2006/table">
            <a:tbl>
              <a:tblPr firstRow="1" firstCol="1" bandRow="1">
                <a:tableStyleId>{5C22544A-7EE6-4342-B048-85BDC9FD1C3A}</a:tableStyleId>
              </a:tblPr>
              <a:tblGrid>
                <a:gridCol w="2969623">
                  <a:extLst>
                    <a:ext uri="{9D8B030D-6E8A-4147-A177-3AD203B41FA5}">
                      <a16:colId xmlns:a16="http://schemas.microsoft.com/office/drawing/2014/main" val="3542750805"/>
                    </a:ext>
                  </a:extLst>
                </a:gridCol>
                <a:gridCol w="383177">
                  <a:extLst>
                    <a:ext uri="{9D8B030D-6E8A-4147-A177-3AD203B41FA5}">
                      <a16:colId xmlns:a16="http://schemas.microsoft.com/office/drawing/2014/main" val="266262997"/>
                    </a:ext>
                  </a:extLst>
                </a:gridCol>
                <a:gridCol w="435428">
                  <a:extLst>
                    <a:ext uri="{9D8B030D-6E8A-4147-A177-3AD203B41FA5}">
                      <a16:colId xmlns:a16="http://schemas.microsoft.com/office/drawing/2014/main" val="1625211760"/>
                    </a:ext>
                  </a:extLst>
                </a:gridCol>
                <a:gridCol w="418012">
                  <a:extLst>
                    <a:ext uri="{9D8B030D-6E8A-4147-A177-3AD203B41FA5}">
                      <a16:colId xmlns:a16="http://schemas.microsoft.com/office/drawing/2014/main" val="554689982"/>
                    </a:ext>
                  </a:extLst>
                </a:gridCol>
                <a:gridCol w="426720">
                  <a:extLst>
                    <a:ext uri="{9D8B030D-6E8A-4147-A177-3AD203B41FA5}">
                      <a16:colId xmlns:a16="http://schemas.microsoft.com/office/drawing/2014/main" val="2754217108"/>
                    </a:ext>
                  </a:extLst>
                </a:gridCol>
                <a:gridCol w="435428">
                  <a:extLst>
                    <a:ext uri="{9D8B030D-6E8A-4147-A177-3AD203B41FA5}">
                      <a16:colId xmlns:a16="http://schemas.microsoft.com/office/drawing/2014/main" val="2078514590"/>
                    </a:ext>
                  </a:extLst>
                </a:gridCol>
                <a:gridCol w="391886">
                  <a:extLst>
                    <a:ext uri="{9D8B030D-6E8A-4147-A177-3AD203B41FA5}">
                      <a16:colId xmlns:a16="http://schemas.microsoft.com/office/drawing/2014/main" val="3456252234"/>
                    </a:ext>
                  </a:extLst>
                </a:gridCol>
                <a:gridCol w="383177">
                  <a:extLst>
                    <a:ext uri="{9D8B030D-6E8A-4147-A177-3AD203B41FA5}">
                      <a16:colId xmlns:a16="http://schemas.microsoft.com/office/drawing/2014/main" val="3036620901"/>
                    </a:ext>
                  </a:extLst>
                </a:gridCol>
                <a:gridCol w="418012">
                  <a:extLst>
                    <a:ext uri="{9D8B030D-6E8A-4147-A177-3AD203B41FA5}">
                      <a16:colId xmlns:a16="http://schemas.microsoft.com/office/drawing/2014/main" val="379030346"/>
                    </a:ext>
                  </a:extLst>
                </a:gridCol>
                <a:gridCol w="487680">
                  <a:extLst>
                    <a:ext uri="{9D8B030D-6E8A-4147-A177-3AD203B41FA5}">
                      <a16:colId xmlns:a16="http://schemas.microsoft.com/office/drawing/2014/main" val="1668897398"/>
                    </a:ext>
                  </a:extLst>
                </a:gridCol>
                <a:gridCol w="513805">
                  <a:extLst>
                    <a:ext uri="{9D8B030D-6E8A-4147-A177-3AD203B41FA5}">
                      <a16:colId xmlns:a16="http://schemas.microsoft.com/office/drawing/2014/main" val="2618405023"/>
                    </a:ext>
                  </a:extLst>
                </a:gridCol>
                <a:gridCol w="478972">
                  <a:extLst>
                    <a:ext uri="{9D8B030D-6E8A-4147-A177-3AD203B41FA5}">
                      <a16:colId xmlns:a16="http://schemas.microsoft.com/office/drawing/2014/main" val="5753557"/>
                    </a:ext>
                  </a:extLst>
                </a:gridCol>
                <a:gridCol w="496388">
                  <a:extLst>
                    <a:ext uri="{9D8B030D-6E8A-4147-A177-3AD203B41FA5}">
                      <a16:colId xmlns:a16="http://schemas.microsoft.com/office/drawing/2014/main" val="1946957228"/>
                    </a:ext>
                  </a:extLst>
                </a:gridCol>
                <a:gridCol w="505098">
                  <a:extLst>
                    <a:ext uri="{9D8B030D-6E8A-4147-A177-3AD203B41FA5}">
                      <a16:colId xmlns:a16="http://schemas.microsoft.com/office/drawing/2014/main" val="1754652695"/>
                    </a:ext>
                  </a:extLst>
                </a:gridCol>
                <a:gridCol w="470262">
                  <a:extLst>
                    <a:ext uri="{9D8B030D-6E8A-4147-A177-3AD203B41FA5}">
                      <a16:colId xmlns:a16="http://schemas.microsoft.com/office/drawing/2014/main" val="2216675811"/>
                    </a:ext>
                  </a:extLst>
                </a:gridCol>
                <a:gridCol w="470263">
                  <a:extLst>
                    <a:ext uri="{9D8B030D-6E8A-4147-A177-3AD203B41FA5}">
                      <a16:colId xmlns:a16="http://schemas.microsoft.com/office/drawing/2014/main" val="1087266241"/>
                    </a:ext>
                  </a:extLst>
                </a:gridCol>
                <a:gridCol w="505097">
                  <a:extLst>
                    <a:ext uri="{9D8B030D-6E8A-4147-A177-3AD203B41FA5}">
                      <a16:colId xmlns:a16="http://schemas.microsoft.com/office/drawing/2014/main" val="3733447900"/>
                    </a:ext>
                  </a:extLst>
                </a:gridCol>
                <a:gridCol w="470263">
                  <a:extLst>
                    <a:ext uri="{9D8B030D-6E8A-4147-A177-3AD203B41FA5}">
                      <a16:colId xmlns:a16="http://schemas.microsoft.com/office/drawing/2014/main" val="3616194066"/>
                    </a:ext>
                  </a:extLst>
                </a:gridCol>
                <a:gridCol w="498915">
                  <a:extLst>
                    <a:ext uri="{9D8B030D-6E8A-4147-A177-3AD203B41FA5}">
                      <a16:colId xmlns:a16="http://schemas.microsoft.com/office/drawing/2014/main" val="810567359"/>
                    </a:ext>
                  </a:extLst>
                </a:gridCol>
              </a:tblGrid>
              <a:tr h="637655">
                <a:tc>
                  <a:txBody>
                    <a:bodyPr/>
                    <a:lstStyle/>
                    <a:p>
                      <a:endParaRPr lang="it-IT" dirty="0"/>
                    </a:p>
                  </a:txBody>
                  <a:tcPr/>
                </a:tc>
                <a:tc>
                  <a:txBody>
                    <a:bodyPr/>
                    <a:lstStyle/>
                    <a:p>
                      <a:r>
                        <a:rPr lang="it-IT" dirty="0"/>
                        <a:t>1</a:t>
                      </a:r>
                    </a:p>
                  </a:txBody>
                  <a:tcPr/>
                </a:tc>
                <a:tc>
                  <a:txBody>
                    <a:bodyPr/>
                    <a:lstStyle/>
                    <a:p>
                      <a:r>
                        <a:rPr lang="it-IT" dirty="0"/>
                        <a:t>2</a:t>
                      </a:r>
                    </a:p>
                  </a:txBody>
                  <a:tcPr/>
                </a:tc>
                <a:tc>
                  <a:txBody>
                    <a:bodyPr/>
                    <a:lstStyle/>
                    <a:p>
                      <a:r>
                        <a:rPr lang="it-IT" dirty="0"/>
                        <a:t>3</a:t>
                      </a:r>
                    </a:p>
                  </a:txBody>
                  <a:tcPr/>
                </a:tc>
                <a:tc>
                  <a:txBody>
                    <a:bodyPr/>
                    <a:lstStyle/>
                    <a:p>
                      <a:r>
                        <a:rPr lang="it-IT" dirty="0"/>
                        <a:t>4</a:t>
                      </a:r>
                    </a:p>
                  </a:txBody>
                  <a:tcPr/>
                </a:tc>
                <a:tc>
                  <a:txBody>
                    <a:bodyPr/>
                    <a:lstStyle/>
                    <a:p>
                      <a:r>
                        <a:rPr lang="it-IT" dirty="0"/>
                        <a:t>5</a:t>
                      </a:r>
                    </a:p>
                  </a:txBody>
                  <a:tcPr/>
                </a:tc>
                <a:tc>
                  <a:txBody>
                    <a:bodyPr/>
                    <a:lstStyle/>
                    <a:p>
                      <a:r>
                        <a:rPr lang="it-IT" dirty="0"/>
                        <a:t>6</a:t>
                      </a:r>
                    </a:p>
                  </a:txBody>
                  <a:tcPr/>
                </a:tc>
                <a:tc>
                  <a:txBody>
                    <a:bodyPr/>
                    <a:lstStyle/>
                    <a:p>
                      <a:r>
                        <a:rPr lang="it-IT" dirty="0"/>
                        <a:t>7</a:t>
                      </a:r>
                    </a:p>
                  </a:txBody>
                  <a:tcPr/>
                </a:tc>
                <a:tc>
                  <a:txBody>
                    <a:bodyPr/>
                    <a:lstStyle/>
                    <a:p>
                      <a:r>
                        <a:rPr lang="it-IT" dirty="0"/>
                        <a:t>8</a:t>
                      </a:r>
                    </a:p>
                  </a:txBody>
                  <a:tcPr/>
                </a:tc>
                <a:tc>
                  <a:txBody>
                    <a:bodyPr/>
                    <a:lstStyle/>
                    <a:p>
                      <a:r>
                        <a:rPr lang="it-IT" dirty="0"/>
                        <a:t>9</a:t>
                      </a:r>
                    </a:p>
                  </a:txBody>
                  <a:tcPr/>
                </a:tc>
                <a:tc>
                  <a:txBody>
                    <a:bodyPr/>
                    <a:lstStyle/>
                    <a:p>
                      <a:r>
                        <a:rPr lang="it-IT" dirty="0"/>
                        <a:t>10</a:t>
                      </a:r>
                    </a:p>
                  </a:txBody>
                  <a:tcPr/>
                </a:tc>
                <a:tc>
                  <a:txBody>
                    <a:bodyPr/>
                    <a:lstStyle/>
                    <a:p>
                      <a:r>
                        <a:rPr lang="it-IT" dirty="0"/>
                        <a:t>11</a:t>
                      </a:r>
                    </a:p>
                  </a:txBody>
                  <a:tcPr/>
                </a:tc>
                <a:tc>
                  <a:txBody>
                    <a:bodyPr/>
                    <a:lstStyle/>
                    <a:p>
                      <a:r>
                        <a:rPr lang="it-IT" dirty="0"/>
                        <a:t>12</a:t>
                      </a:r>
                    </a:p>
                  </a:txBody>
                  <a:tcPr/>
                </a:tc>
                <a:tc>
                  <a:txBody>
                    <a:bodyPr/>
                    <a:lstStyle/>
                    <a:p>
                      <a:r>
                        <a:rPr lang="it-IT" dirty="0"/>
                        <a:t>13</a:t>
                      </a:r>
                    </a:p>
                  </a:txBody>
                  <a:tcPr/>
                </a:tc>
                <a:tc>
                  <a:txBody>
                    <a:bodyPr/>
                    <a:lstStyle/>
                    <a:p>
                      <a:r>
                        <a:rPr lang="it-IT" dirty="0"/>
                        <a:t>14</a:t>
                      </a:r>
                    </a:p>
                  </a:txBody>
                  <a:tcPr/>
                </a:tc>
                <a:tc>
                  <a:txBody>
                    <a:bodyPr/>
                    <a:lstStyle/>
                    <a:p>
                      <a:r>
                        <a:rPr lang="it-IT" dirty="0"/>
                        <a:t>15</a:t>
                      </a:r>
                    </a:p>
                  </a:txBody>
                  <a:tcPr/>
                </a:tc>
                <a:tc>
                  <a:txBody>
                    <a:bodyPr/>
                    <a:lstStyle/>
                    <a:p>
                      <a:r>
                        <a:rPr lang="it-IT" dirty="0"/>
                        <a:t>16</a:t>
                      </a:r>
                    </a:p>
                  </a:txBody>
                  <a:tcPr/>
                </a:tc>
                <a:tc>
                  <a:txBody>
                    <a:bodyPr/>
                    <a:lstStyle/>
                    <a:p>
                      <a:r>
                        <a:rPr lang="it-IT" dirty="0"/>
                        <a:t>17</a:t>
                      </a:r>
                    </a:p>
                  </a:txBody>
                  <a:tcPr/>
                </a:tc>
                <a:tc>
                  <a:txBody>
                    <a:bodyPr/>
                    <a:lstStyle/>
                    <a:p>
                      <a:r>
                        <a:rPr lang="it-IT" dirty="0"/>
                        <a:t>18</a:t>
                      </a:r>
                    </a:p>
                  </a:txBody>
                  <a:tcPr/>
                </a:tc>
                <a:extLst>
                  <a:ext uri="{0D108BD9-81ED-4DB2-BD59-A6C34878D82A}">
                    <a16:rowId xmlns:a16="http://schemas.microsoft.com/office/drawing/2014/main" val="2241836572"/>
                  </a:ext>
                </a:extLst>
              </a:tr>
              <a:tr h="895414">
                <a:tc>
                  <a:txBody>
                    <a:bodyPr/>
                    <a:lstStyle/>
                    <a:p>
                      <a:r>
                        <a:rPr lang="it-IT" b="0" dirty="0"/>
                        <a:t>Coordinamento e gestione</a:t>
                      </a:r>
                    </a:p>
                  </a:txBody>
                  <a:tcPr/>
                </a:tc>
                <a:tc>
                  <a:txBody>
                    <a:bodyPr/>
                    <a:lstStyle/>
                    <a:p>
                      <a:endParaRPr lang="it-IT"/>
                    </a:p>
                  </a:txBody>
                  <a:tcPr/>
                </a:tc>
                <a:tc>
                  <a:txBody>
                    <a:bodyPr/>
                    <a:lstStyle/>
                    <a:p>
                      <a:endParaRPr lang="it-IT" dirty="0"/>
                    </a:p>
                  </a:txBody>
                  <a:tcPr/>
                </a:tc>
                <a:tc>
                  <a:txBody>
                    <a:bodyPr/>
                    <a:lstStyle/>
                    <a:p>
                      <a:endParaRPr lang="it-IT"/>
                    </a:p>
                  </a:txBody>
                  <a:tcPr/>
                </a:tc>
                <a:tc>
                  <a:txBody>
                    <a:bodyPr/>
                    <a:lstStyle/>
                    <a:p>
                      <a:endParaRPr lang="it-IT" dirty="0"/>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dirty="0"/>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dirty="0"/>
                    </a:p>
                  </a:txBody>
                  <a:tcPr/>
                </a:tc>
                <a:tc>
                  <a:txBody>
                    <a:bodyPr/>
                    <a:lstStyle/>
                    <a:p>
                      <a:endParaRPr lang="it-IT"/>
                    </a:p>
                  </a:txBody>
                  <a:tcPr/>
                </a:tc>
                <a:extLst>
                  <a:ext uri="{0D108BD9-81ED-4DB2-BD59-A6C34878D82A}">
                    <a16:rowId xmlns:a16="http://schemas.microsoft.com/office/drawing/2014/main" val="4121121252"/>
                  </a:ext>
                </a:extLst>
              </a:tr>
              <a:tr h="895414">
                <a:tc>
                  <a:txBody>
                    <a:bodyPr/>
                    <a:lstStyle/>
                    <a:p>
                      <a:r>
                        <a:rPr lang="it-IT" b="0" dirty="0"/>
                        <a:t>Rendicontazione delle spese </a:t>
                      </a:r>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dirty="0"/>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extLst>
                  <a:ext uri="{0D108BD9-81ED-4DB2-BD59-A6C34878D82A}">
                    <a16:rowId xmlns:a16="http://schemas.microsoft.com/office/drawing/2014/main" val="823417258"/>
                  </a:ext>
                </a:extLst>
              </a:tr>
              <a:tr h="637655">
                <a:tc>
                  <a:txBody>
                    <a:bodyPr/>
                    <a:lstStyle/>
                    <a:p>
                      <a:r>
                        <a:rPr lang="it-IT" b="0" dirty="0"/>
                        <a:t>Verifiche revisore</a:t>
                      </a:r>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dirty="0"/>
                    </a:p>
                  </a:txBody>
                  <a:tcPr/>
                </a:tc>
                <a:tc>
                  <a:txBody>
                    <a:bodyPr/>
                    <a:lstStyle/>
                    <a:p>
                      <a:endParaRPr lang="it-IT" dirty="0"/>
                    </a:p>
                  </a:txBody>
                  <a:tcPr/>
                </a:tc>
                <a:tc>
                  <a:txBody>
                    <a:bodyPr/>
                    <a:lstStyle/>
                    <a:p>
                      <a:endParaRPr lang="it-IT" dirty="0"/>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dirty="0"/>
                    </a:p>
                  </a:txBody>
                  <a:tcPr/>
                </a:tc>
                <a:tc>
                  <a:txBody>
                    <a:bodyPr/>
                    <a:lstStyle/>
                    <a:p>
                      <a:endParaRPr lang="it-IT" dirty="0"/>
                    </a:p>
                  </a:txBody>
                  <a:tcPr/>
                </a:tc>
                <a:tc>
                  <a:txBody>
                    <a:bodyPr/>
                    <a:lstStyle/>
                    <a:p>
                      <a:endParaRPr lang="it-IT" dirty="0"/>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extLst>
                  <a:ext uri="{0D108BD9-81ED-4DB2-BD59-A6C34878D82A}">
                    <a16:rowId xmlns:a16="http://schemas.microsoft.com/office/drawing/2014/main" val="312930757"/>
                  </a:ext>
                </a:extLst>
              </a:tr>
              <a:tr h="637655">
                <a:tc>
                  <a:txBody>
                    <a:bodyPr/>
                    <a:lstStyle/>
                    <a:p>
                      <a:r>
                        <a:rPr lang="it-IT" b="0" dirty="0"/>
                        <a:t>Verifiche esperto legale</a:t>
                      </a:r>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dirty="0"/>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dirty="0"/>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dirty="0"/>
                    </a:p>
                  </a:txBody>
                  <a:tcPr/>
                </a:tc>
                <a:extLst>
                  <a:ext uri="{0D108BD9-81ED-4DB2-BD59-A6C34878D82A}">
                    <a16:rowId xmlns:a16="http://schemas.microsoft.com/office/drawing/2014/main" val="1582967536"/>
                  </a:ext>
                </a:extLst>
              </a:tr>
            </a:tbl>
          </a:graphicData>
        </a:graphic>
      </p:graphicFrame>
    </p:spTree>
    <p:extLst>
      <p:ext uri="{BB962C8B-B14F-4D97-AF65-F5344CB8AC3E}">
        <p14:creationId xmlns:p14="http://schemas.microsoft.com/office/powerpoint/2010/main" val="1976845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po 5">
            <a:extLst>
              <a:ext uri="{FF2B5EF4-FFF2-40B4-BE49-F238E27FC236}">
                <a16:creationId xmlns:a16="http://schemas.microsoft.com/office/drawing/2014/main" id="{80BBD722-F94F-7E4A-9512-214A3A3F8BC4}"/>
              </a:ext>
            </a:extLst>
          </p:cNvPr>
          <p:cNvGrpSpPr/>
          <p:nvPr/>
        </p:nvGrpSpPr>
        <p:grpSpPr>
          <a:xfrm>
            <a:off x="2256817" y="196586"/>
            <a:ext cx="7206627" cy="776393"/>
            <a:chOff x="1759236" y="108824"/>
            <a:chExt cx="8657519" cy="1069492"/>
          </a:xfrm>
        </p:grpSpPr>
        <p:pic>
          <p:nvPicPr>
            <p:cNvPr id="7" name="image1.jpeg">
              <a:extLst>
                <a:ext uri="{FF2B5EF4-FFF2-40B4-BE49-F238E27FC236}">
                  <a16:creationId xmlns:a16="http://schemas.microsoft.com/office/drawing/2014/main" id="{28BF88BF-A591-E147-B747-B41436A536F9}"/>
                </a:ext>
              </a:extLst>
            </p:cNvPr>
            <p:cNvPicPr/>
            <p:nvPr/>
          </p:nvPicPr>
          <p:blipFill>
            <a:blip r:embed="rId2" cstate="print"/>
            <a:stretch>
              <a:fillRect/>
            </a:stretch>
          </p:blipFill>
          <p:spPr>
            <a:xfrm>
              <a:off x="1759236" y="275886"/>
              <a:ext cx="983964" cy="589876"/>
            </a:xfrm>
            <a:prstGeom prst="rect">
              <a:avLst/>
            </a:prstGeom>
          </p:spPr>
        </p:pic>
        <p:pic>
          <p:nvPicPr>
            <p:cNvPr id="8" name="image2.png">
              <a:extLst>
                <a:ext uri="{FF2B5EF4-FFF2-40B4-BE49-F238E27FC236}">
                  <a16:creationId xmlns:a16="http://schemas.microsoft.com/office/drawing/2014/main" id="{87D9AB2D-F210-A340-9E26-513908015079}"/>
                </a:ext>
              </a:extLst>
            </p:cNvPr>
            <p:cNvPicPr/>
            <p:nvPr/>
          </p:nvPicPr>
          <p:blipFill>
            <a:blip r:embed="rId3" cstate="print"/>
            <a:stretch>
              <a:fillRect/>
            </a:stretch>
          </p:blipFill>
          <p:spPr>
            <a:xfrm>
              <a:off x="8646159" y="275886"/>
              <a:ext cx="1770596" cy="589876"/>
            </a:xfrm>
            <a:prstGeom prst="rect">
              <a:avLst/>
            </a:prstGeom>
          </p:spPr>
        </p:pic>
        <p:sp>
          <p:nvSpPr>
            <p:cNvPr id="9" name="CasellaDiTesto 8">
              <a:extLst>
                <a:ext uri="{FF2B5EF4-FFF2-40B4-BE49-F238E27FC236}">
                  <a16:creationId xmlns:a16="http://schemas.microsoft.com/office/drawing/2014/main" id="{EF52E0E6-3E3B-3B46-9DC6-FF508C47AF6F}"/>
                </a:ext>
              </a:extLst>
            </p:cNvPr>
            <p:cNvSpPr txBox="1"/>
            <p:nvPr/>
          </p:nvSpPr>
          <p:spPr>
            <a:xfrm>
              <a:off x="2743200" y="339991"/>
              <a:ext cx="1303506" cy="461665"/>
            </a:xfrm>
            <a:prstGeom prst="rect">
              <a:avLst/>
            </a:prstGeom>
            <a:noFill/>
          </p:spPr>
          <p:txBody>
            <a:bodyPr wrap="square" rtlCol="0">
              <a:spAutoFit/>
            </a:bodyPr>
            <a:lstStyle/>
            <a:p>
              <a:r>
                <a:rPr lang="it-IT" sz="1200" dirty="0"/>
                <a:t>UNIONE </a:t>
              </a:r>
            </a:p>
            <a:p>
              <a:r>
                <a:rPr lang="it-IT" sz="1200" dirty="0"/>
                <a:t>EUROPEA</a:t>
              </a:r>
            </a:p>
          </p:txBody>
        </p:sp>
        <p:pic>
          <p:nvPicPr>
            <p:cNvPr id="10" name="Picture 2" descr="Scritta in blu FAMI Fondo Asilo, Integrazione e Migrazione 2021-2027,su fondo bianco, con elementi grafici in giallo">
              <a:extLst>
                <a:ext uri="{FF2B5EF4-FFF2-40B4-BE49-F238E27FC236}">
                  <a16:creationId xmlns:a16="http://schemas.microsoft.com/office/drawing/2014/main" id="{2D3C95F8-36B9-E84C-8F2A-4DFB860C1D1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2316" y="108824"/>
              <a:ext cx="2366251" cy="106949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1" name="Gruppo 10">
            <a:extLst>
              <a:ext uri="{FF2B5EF4-FFF2-40B4-BE49-F238E27FC236}">
                <a16:creationId xmlns:a16="http://schemas.microsoft.com/office/drawing/2014/main" id="{A302A401-EE83-0143-8939-5D65CC1B398E}"/>
              </a:ext>
            </a:extLst>
          </p:cNvPr>
          <p:cNvGrpSpPr/>
          <p:nvPr/>
        </p:nvGrpSpPr>
        <p:grpSpPr>
          <a:xfrm>
            <a:off x="2490281" y="6183388"/>
            <a:ext cx="7101191" cy="642393"/>
            <a:chOff x="-884007" y="5328281"/>
            <a:chExt cx="13123481" cy="1541841"/>
          </a:xfrm>
        </p:grpSpPr>
        <p:pic>
          <p:nvPicPr>
            <p:cNvPr id="12" name="Immagine 11">
              <a:extLst>
                <a:ext uri="{FF2B5EF4-FFF2-40B4-BE49-F238E27FC236}">
                  <a16:creationId xmlns:a16="http://schemas.microsoft.com/office/drawing/2014/main" id="{DF0EA76A-21EE-D647-9718-DE4B8A030548}"/>
                </a:ext>
              </a:extLst>
            </p:cNvPr>
            <p:cNvPicPr/>
            <p:nvPr/>
          </p:nvPicPr>
          <p:blipFill>
            <a:blip r:embed="rId5">
              <a:extLst>
                <a:ext uri="{28A0092B-C50C-407E-A947-70E740481C1C}">
                  <a14:useLocalDpi xmlns:a14="http://schemas.microsoft.com/office/drawing/2010/main" val="0"/>
                </a:ext>
              </a:extLst>
            </a:blip>
            <a:stretch>
              <a:fillRect/>
            </a:stretch>
          </p:blipFill>
          <p:spPr>
            <a:xfrm>
              <a:off x="-884007" y="5328281"/>
              <a:ext cx="2319020" cy="1260010"/>
            </a:xfrm>
            <a:prstGeom prst="rect">
              <a:avLst/>
            </a:prstGeom>
          </p:spPr>
        </p:pic>
        <p:pic>
          <p:nvPicPr>
            <p:cNvPr id="13" name="Immagine 1" descr="stemma-della-repubblica-italiana-colori.jpg">
              <a:extLst>
                <a:ext uri="{FF2B5EF4-FFF2-40B4-BE49-F238E27FC236}">
                  <a16:creationId xmlns:a16="http://schemas.microsoft.com/office/drawing/2014/main" id="{6F87EAB7-C4DA-594B-A7D0-E3A403E09A2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44640" y="5328281"/>
              <a:ext cx="707688" cy="770593"/>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3">
              <a:extLst>
                <a:ext uri="{FF2B5EF4-FFF2-40B4-BE49-F238E27FC236}">
                  <a16:creationId xmlns:a16="http://schemas.microsoft.com/office/drawing/2014/main" id="{3CCDF18F-5171-F848-A875-0B331E584FC0}"/>
                </a:ext>
              </a:extLst>
            </p:cNvPr>
            <p:cNvSpPr>
              <a:spLocks noChangeArrowheads="1"/>
            </p:cNvSpPr>
            <p:nvPr/>
          </p:nvSpPr>
          <p:spPr bwMode="auto">
            <a:xfrm>
              <a:off x="2976575" y="6104903"/>
              <a:ext cx="4760068" cy="664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a:ln>
                    <a:noFill/>
                  </a:ln>
                  <a:solidFill>
                    <a:srgbClr val="000000"/>
                  </a:solidFill>
                  <a:effectLst/>
                  <a:latin typeface="Kunstler Script"/>
                  <a:ea typeface="Calibri" panose="020F0502020204030204" pitchFamily="34" charset="0"/>
                  <a:cs typeface="Garamond" panose="02020404030301010803" pitchFamily="18" charset="0"/>
                </a:rPr>
                <a:t>Prefettura – UTG di Siracusa</a:t>
              </a:r>
              <a:endParaRPr kumimoji="0" lang="it-IT" altLang="it-IT" sz="1100" b="0" i="0" u="none" strike="noStrike" cap="none" normalizeH="0" baseline="0" dirty="0">
                <a:ln>
                  <a:noFill/>
                </a:ln>
                <a:solidFill>
                  <a:schemeClr val="tx1"/>
                </a:solidFill>
                <a:effectLst/>
                <a:latin typeface="Arial" panose="020B0604020202020204" pitchFamily="34" charset="0"/>
              </a:endParaRPr>
            </a:p>
          </p:txBody>
        </p:sp>
        <p:grpSp>
          <p:nvGrpSpPr>
            <p:cNvPr id="15" name="Gruppo 14">
              <a:extLst>
                <a:ext uri="{FF2B5EF4-FFF2-40B4-BE49-F238E27FC236}">
                  <a16:creationId xmlns:a16="http://schemas.microsoft.com/office/drawing/2014/main" id="{6AF1FC9C-03C0-7D4B-90AB-515DDE304D22}"/>
                </a:ext>
              </a:extLst>
            </p:cNvPr>
            <p:cNvGrpSpPr/>
            <p:nvPr/>
          </p:nvGrpSpPr>
          <p:grpSpPr>
            <a:xfrm>
              <a:off x="9032429" y="5414086"/>
              <a:ext cx="3207045" cy="1456036"/>
              <a:chOff x="4739457" y="2886068"/>
              <a:chExt cx="3739442" cy="1594694"/>
            </a:xfrm>
          </p:grpSpPr>
          <p:pic>
            <p:nvPicPr>
              <p:cNvPr id="16" name="Immagine 15">
                <a:extLst>
                  <a:ext uri="{FF2B5EF4-FFF2-40B4-BE49-F238E27FC236}">
                    <a16:creationId xmlns:a16="http://schemas.microsoft.com/office/drawing/2014/main" id="{4AC528C6-6BE4-4D40-ABD0-693A27CDEFDB}"/>
                  </a:ext>
                </a:extLst>
              </p:cNvPr>
              <p:cNvPicPr>
                <a:picLocks noChangeAspect="1"/>
              </p:cNvPicPr>
              <p:nvPr/>
            </p:nvPicPr>
            <p:blipFill>
              <a:blip r:embed="rId7"/>
              <a:stretch>
                <a:fillRect/>
              </a:stretch>
            </p:blipFill>
            <p:spPr>
              <a:xfrm>
                <a:off x="6205588" y="2886068"/>
                <a:ext cx="807178" cy="864037"/>
              </a:xfrm>
              <a:prstGeom prst="rect">
                <a:avLst/>
              </a:prstGeom>
            </p:spPr>
          </p:pic>
          <p:sp>
            <p:nvSpPr>
              <p:cNvPr id="17" name="CasellaDiTesto 16">
                <a:extLst>
                  <a:ext uri="{FF2B5EF4-FFF2-40B4-BE49-F238E27FC236}">
                    <a16:creationId xmlns:a16="http://schemas.microsoft.com/office/drawing/2014/main" id="{BA7A3B66-FD65-8C4E-AD10-9344B80648F7}"/>
                  </a:ext>
                </a:extLst>
              </p:cNvPr>
              <p:cNvSpPr txBox="1"/>
              <p:nvPr/>
            </p:nvSpPr>
            <p:spPr>
              <a:xfrm>
                <a:off x="4739457" y="3793063"/>
                <a:ext cx="3739442" cy="687699"/>
              </a:xfrm>
              <a:prstGeom prst="rect">
                <a:avLst/>
              </a:prstGeom>
              <a:noFill/>
            </p:spPr>
            <p:txBody>
              <a:bodyPr wrap="square">
                <a:spAutoFit/>
              </a:bodyPr>
              <a:lstStyle/>
              <a:p>
                <a:pPr algn="ctr">
                  <a:tabLst>
                    <a:tab pos="3060065" algn="ctr"/>
                    <a:tab pos="6120130" algn="r"/>
                    <a:tab pos="2838450" algn="l"/>
                    <a:tab pos="4876800" algn="l"/>
                  </a:tabLst>
                </a:pPr>
                <a:r>
                  <a:rPr lang="it-IT" sz="1100" b="1" dirty="0">
                    <a:effectLst/>
                    <a:latin typeface="Calibri" panose="020F0502020204030204" pitchFamily="34" charset="0"/>
                    <a:ea typeface="Calibri" panose="020F0502020204030204" pitchFamily="34" charset="0"/>
                    <a:cs typeface="Times New Roman" panose="02020603050405020304" pitchFamily="18" charset="0"/>
                  </a:rPr>
                  <a:t>I COLORI DELLA VITA SCS</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sp>
        <p:nvSpPr>
          <p:cNvPr id="21" name="Titolo 20">
            <a:extLst>
              <a:ext uri="{FF2B5EF4-FFF2-40B4-BE49-F238E27FC236}">
                <a16:creationId xmlns:a16="http://schemas.microsoft.com/office/drawing/2014/main" id="{4AE77062-EBB2-8D4B-BFA8-5283A391B97B}"/>
              </a:ext>
            </a:extLst>
          </p:cNvPr>
          <p:cNvSpPr>
            <a:spLocks noGrp="1"/>
          </p:cNvSpPr>
          <p:nvPr>
            <p:ph type="ctrTitle"/>
          </p:nvPr>
        </p:nvSpPr>
        <p:spPr>
          <a:xfrm>
            <a:off x="1633061" y="1200519"/>
            <a:ext cx="8679915" cy="651930"/>
          </a:xfrm>
        </p:spPr>
        <p:txBody>
          <a:bodyPr>
            <a:noAutofit/>
          </a:bodyPr>
          <a:lstStyle/>
          <a:p>
            <a:r>
              <a:rPr lang="it-IT" sz="4400" b="1" dirty="0">
                <a:solidFill>
                  <a:schemeClr val="bg1"/>
                </a:solidFill>
              </a:rPr>
              <a:t>WP 1 – Rafforzamento </a:t>
            </a:r>
            <a:r>
              <a:rPr lang="it-IT" sz="4400" b="1" dirty="0" err="1">
                <a:solidFill>
                  <a:schemeClr val="bg1"/>
                </a:solidFill>
              </a:rPr>
              <a:t>Governance</a:t>
            </a:r>
            <a:endParaRPr lang="it-IT" sz="4400" b="1" dirty="0">
              <a:solidFill>
                <a:schemeClr val="bg1"/>
              </a:solidFill>
            </a:endParaRPr>
          </a:p>
        </p:txBody>
      </p:sp>
      <p:graphicFrame>
        <p:nvGraphicFramePr>
          <p:cNvPr id="24" name="Tabella 23">
            <a:extLst>
              <a:ext uri="{FF2B5EF4-FFF2-40B4-BE49-F238E27FC236}">
                <a16:creationId xmlns:a16="http://schemas.microsoft.com/office/drawing/2014/main" id="{42CED438-6A24-1648-9DA4-6F235E22FE3F}"/>
              </a:ext>
            </a:extLst>
          </p:cNvPr>
          <p:cNvGraphicFramePr>
            <a:graphicFrameLocks noGrp="1" noChangeAspect="1"/>
          </p:cNvGraphicFramePr>
          <p:nvPr>
            <p:extLst>
              <p:ext uri="{D42A27DB-BD31-4B8C-83A1-F6EECF244321}">
                <p14:modId xmlns:p14="http://schemas.microsoft.com/office/powerpoint/2010/main" val="3048394350"/>
              </p:ext>
            </p:extLst>
          </p:nvPr>
        </p:nvGraphicFramePr>
        <p:xfrm>
          <a:off x="409303" y="1980905"/>
          <a:ext cx="11158206" cy="3703794"/>
        </p:xfrm>
        <a:graphic>
          <a:graphicData uri="http://schemas.openxmlformats.org/drawingml/2006/table">
            <a:tbl>
              <a:tblPr firstRow="1" firstCol="1" bandRow="1">
                <a:tableStyleId>{5C22544A-7EE6-4342-B048-85BDC9FD1C3A}</a:tableStyleId>
              </a:tblPr>
              <a:tblGrid>
                <a:gridCol w="3092654">
                  <a:extLst>
                    <a:ext uri="{9D8B030D-6E8A-4147-A177-3AD203B41FA5}">
                      <a16:colId xmlns:a16="http://schemas.microsoft.com/office/drawing/2014/main" val="3542750805"/>
                    </a:ext>
                  </a:extLst>
                </a:gridCol>
                <a:gridCol w="379379">
                  <a:extLst>
                    <a:ext uri="{9D8B030D-6E8A-4147-A177-3AD203B41FA5}">
                      <a16:colId xmlns:a16="http://schemas.microsoft.com/office/drawing/2014/main" val="266262997"/>
                    </a:ext>
                  </a:extLst>
                </a:gridCol>
                <a:gridCol w="316195">
                  <a:extLst>
                    <a:ext uri="{9D8B030D-6E8A-4147-A177-3AD203B41FA5}">
                      <a16:colId xmlns:a16="http://schemas.microsoft.com/office/drawing/2014/main" val="1625211760"/>
                    </a:ext>
                  </a:extLst>
                </a:gridCol>
                <a:gridCol w="418012">
                  <a:extLst>
                    <a:ext uri="{9D8B030D-6E8A-4147-A177-3AD203B41FA5}">
                      <a16:colId xmlns:a16="http://schemas.microsoft.com/office/drawing/2014/main" val="554689982"/>
                    </a:ext>
                  </a:extLst>
                </a:gridCol>
                <a:gridCol w="426720">
                  <a:extLst>
                    <a:ext uri="{9D8B030D-6E8A-4147-A177-3AD203B41FA5}">
                      <a16:colId xmlns:a16="http://schemas.microsoft.com/office/drawing/2014/main" val="2754217108"/>
                    </a:ext>
                  </a:extLst>
                </a:gridCol>
                <a:gridCol w="435428">
                  <a:extLst>
                    <a:ext uri="{9D8B030D-6E8A-4147-A177-3AD203B41FA5}">
                      <a16:colId xmlns:a16="http://schemas.microsoft.com/office/drawing/2014/main" val="2078514590"/>
                    </a:ext>
                  </a:extLst>
                </a:gridCol>
                <a:gridCol w="391886">
                  <a:extLst>
                    <a:ext uri="{9D8B030D-6E8A-4147-A177-3AD203B41FA5}">
                      <a16:colId xmlns:a16="http://schemas.microsoft.com/office/drawing/2014/main" val="3456252234"/>
                    </a:ext>
                  </a:extLst>
                </a:gridCol>
                <a:gridCol w="383177">
                  <a:extLst>
                    <a:ext uri="{9D8B030D-6E8A-4147-A177-3AD203B41FA5}">
                      <a16:colId xmlns:a16="http://schemas.microsoft.com/office/drawing/2014/main" val="3036620901"/>
                    </a:ext>
                  </a:extLst>
                </a:gridCol>
                <a:gridCol w="418012">
                  <a:extLst>
                    <a:ext uri="{9D8B030D-6E8A-4147-A177-3AD203B41FA5}">
                      <a16:colId xmlns:a16="http://schemas.microsoft.com/office/drawing/2014/main" val="379030346"/>
                    </a:ext>
                  </a:extLst>
                </a:gridCol>
                <a:gridCol w="487680">
                  <a:extLst>
                    <a:ext uri="{9D8B030D-6E8A-4147-A177-3AD203B41FA5}">
                      <a16:colId xmlns:a16="http://schemas.microsoft.com/office/drawing/2014/main" val="1668897398"/>
                    </a:ext>
                  </a:extLst>
                </a:gridCol>
                <a:gridCol w="513805">
                  <a:extLst>
                    <a:ext uri="{9D8B030D-6E8A-4147-A177-3AD203B41FA5}">
                      <a16:colId xmlns:a16="http://schemas.microsoft.com/office/drawing/2014/main" val="2618405023"/>
                    </a:ext>
                  </a:extLst>
                </a:gridCol>
                <a:gridCol w="478972">
                  <a:extLst>
                    <a:ext uri="{9D8B030D-6E8A-4147-A177-3AD203B41FA5}">
                      <a16:colId xmlns:a16="http://schemas.microsoft.com/office/drawing/2014/main" val="5753557"/>
                    </a:ext>
                  </a:extLst>
                </a:gridCol>
                <a:gridCol w="496388">
                  <a:extLst>
                    <a:ext uri="{9D8B030D-6E8A-4147-A177-3AD203B41FA5}">
                      <a16:colId xmlns:a16="http://schemas.microsoft.com/office/drawing/2014/main" val="1946957228"/>
                    </a:ext>
                  </a:extLst>
                </a:gridCol>
                <a:gridCol w="505098">
                  <a:extLst>
                    <a:ext uri="{9D8B030D-6E8A-4147-A177-3AD203B41FA5}">
                      <a16:colId xmlns:a16="http://schemas.microsoft.com/office/drawing/2014/main" val="1754652695"/>
                    </a:ext>
                  </a:extLst>
                </a:gridCol>
                <a:gridCol w="470262">
                  <a:extLst>
                    <a:ext uri="{9D8B030D-6E8A-4147-A177-3AD203B41FA5}">
                      <a16:colId xmlns:a16="http://schemas.microsoft.com/office/drawing/2014/main" val="2216675811"/>
                    </a:ext>
                  </a:extLst>
                </a:gridCol>
                <a:gridCol w="470263">
                  <a:extLst>
                    <a:ext uri="{9D8B030D-6E8A-4147-A177-3AD203B41FA5}">
                      <a16:colId xmlns:a16="http://schemas.microsoft.com/office/drawing/2014/main" val="1087266241"/>
                    </a:ext>
                  </a:extLst>
                </a:gridCol>
                <a:gridCol w="505097">
                  <a:extLst>
                    <a:ext uri="{9D8B030D-6E8A-4147-A177-3AD203B41FA5}">
                      <a16:colId xmlns:a16="http://schemas.microsoft.com/office/drawing/2014/main" val="3733447900"/>
                    </a:ext>
                  </a:extLst>
                </a:gridCol>
                <a:gridCol w="470263">
                  <a:extLst>
                    <a:ext uri="{9D8B030D-6E8A-4147-A177-3AD203B41FA5}">
                      <a16:colId xmlns:a16="http://schemas.microsoft.com/office/drawing/2014/main" val="3616194066"/>
                    </a:ext>
                  </a:extLst>
                </a:gridCol>
                <a:gridCol w="498915">
                  <a:extLst>
                    <a:ext uri="{9D8B030D-6E8A-4147-A177-3AD203B41FA5}">
                      <a16:colId xmlns:a16="http://schemas.microsoft.com/office/drawing/2014/main" val="810567359"/>
                    </a:ext>
                  </a:extLst>
                </a:gridCol>
              </a:tblGrid>
              <a:tr h="486259">
                <a:tc>
                  <a:txBody>
                    <a:bodyPr/>
                    <a:lstStyle/>
                    <a:p>
                      <a:endParaRPr lang="it-IT" dirty="0">
                        <a:solidFill>
                          <a:srgbClr val="FFC000"/>
                        </a:solidFill>
                      </a:endParaRPr>
                    </a:p>
                  </a:txBody>
                  <a:tcPr/>
                </a:tc>
                <a:tc>
                  <a:txBody>
                    <a:bodyPr/>
                    <a:lstStyle/>
                    <a:p>
                      <a:r>
                        <a:rPr lang="it-IT" dirty="0"/>
                        <a:t>1</a:t>
                      </a:r>
                    </a:p>
                  </a:txBody>
                  <a:tcPr/>
                </a:tc>
                <a:tc>
                  <a:txBody>
                    <a:bodyPr/>
                    <a:lstStyle/>
                    <a:p>
                      <a:r>
                        <a:rPr lang="it-IT" dirty="0"/>
                        <a:t>2</a:t>
                      </a:r>
                    </a:p>
                  </a:txBody>
                  <a:tcPr/>
                </a:tc>
                <a:tc>
                  <a:txBody>
                    <a:bodyPr/>
                    <a:lstStyle/>
                    <a:p>
                      <a:r>
                        <a:rPr lang="it-IT" dirty="0"/>
                        <a:t>3</a:t>
                      </a:r>
                    </a:p>
                  </a:txBody>
                  <a:tcPr/>
                </a:tc>
                <a:tc>
                  <a:txBody>
                    <a:bodyPr/>
                    <a:lstStyle/>
                    <a:p>
                      <a:r>
                        <a:rPr lang="it-IT" dirty="0"/>
                        <a:t>4</a:t>
                      </a:r>
                    </a:p>
                  </a:txBody>
                  <a:tcPr/>
                </a:tc>
                <a:tc>
                  <a:txBody>
                    <a:bodyPr/>
                    <a:lstStyle/>
                    <a:p>
                      <a:r>
                        <a:rPr lang="it-IT" dirty="0"/>
                        <a:t>5</a:t>
                      </a:r>
                    </a:p>
                  </a:txBody>
                  <a:tcPr/>
                </a:tc>
                <a:tc>
                  <a:txBody>
                    <a:bodyPr/>
                    <a:lstStyle/>
                    <a:p>
                      <a:r>
                        <a:rPr lang="it-IT" dirty="0"/>
                        <a:t>6</a:t>
                      </a:r>
                    </a:p>
                  </a:txBody>
                  <a:tcPr/>
                </a:tc>
                <a:tc>
                  <a:txBody>
                    <a:bodyPr/>
                    <a:lstStyle/>
                    <a:p>
                      <a:r>
                        <a:rPr lang="it-IT" dirty="0"/>
                        <a:t>7</a:t>
                      </a:r>
                    </a:p>
                  </a:txBody>
                  <a:tcPr/>
                </a:tc>
                <a:tc>
                  <a:txBody>
                    <a:bodyPr/>
                    <a:lstStyle/>
                    <a:p>
                      <a:r>
                        <a:rPr lang="it-IT" dirty="0"/>
                        <a:t>8</a:t>
                      </a:r>
                    </a:p>
                  </a:txBody>
                  <a:tcPr/>
                </a:tc>
                <a:tc>
                  <a:txBody>
                    <a:bodyPr/>
                    <a:lstStyle/>
                    <a:p>
                      <a:r>
                        <a:rPr lang="it-IT" dirty="0"/>
                        <a:t>9</a:t>
                      </a:r>
                    </a:p>
                  </a:txBody>
                  <a:tcPr/>
                </a:tc>
                <a:tc>
                  <a:txBody>
                    <a:bodyPr/>
                    <a:lstStyle/>
                    <a:p>
                      <a:r>
                        <a:rPr lang="it-IT" dirty="0"/>
                        <a:t>10</a:t>
                      </a:r>
                    </a:p>
                  </a:txBody>
                  <a:tcPr/>
                </a:tc>
                <a:tc>
                  <a:txBody>
                    <a:bodyPr/>
                    <a:lstStyle/>
                    <a:p>
                      <a:r>
                        <a:rPr lang="it-IT" dirty="0"/>
                        <a:t>11</a:t>
                      </a:r>
                    </a:p>
                  </a:txBody>
                  <a:tcPr/>
                </a:tc>
                <a:tc>
                  <a:txBody>
                    <a:bodyPr/>
                    <a:lstStyle/>
                    <a:p>
                      <a:r>
                        <a:rPr lang="it-IT" dirty="0"/>
                        <a:t>12</a:t>
                      </a:r>
                    </a:p>
                  </a:txBody>
                  <a:tcPr/>
                </a:tc>
                <a:tc>
                  <a:txBody>
                    <a:bodyPr/>
                    <a:lstStyle/>
                    <a:p>
                      <a:r>
                        <a:rPr lang="it-IT" dirty="0"/>
                        <a:t>13</a:t>
                      </a:r>
                    </a:p>
                  </a:txBody>
                  <a:tcPr/>
                </a:tc>
                <a:tc>
                  <a:txBody>
                    <a:bodyPr/>
                    <a:lstStyle/>
                    <a:p>
                      <a:r>
                        <a:rPr lang="it-IT" dirty="0"/>
                        <a:t>14</a:t>
                      </a:r>
                    </a:p>
                  </a:txBody>
                  <a:tcPr/>
                </a:tc>
                <a:tc>
                  <a:txBody>
                    <a:bodyPr/>
                    <a:lstStyle/>
                    <a:p>
                      <a:r>
                        <a:rPr lang="it-IT" dirty="0"/>
                        <a:t>15</a:t>
                      </a:r>
                    </a:p>
                  </a:txBody>
                  <a:tcPr/>
                </a:tc>
                <a:tc>
                  <a:txBody>
                    <a:bodyPr/>
                    <a:lstStyle/>
                    <a:p>
                      <a:r>
                        <a:rPr lang="it-IT" dirty="0"/>
                        <a:t>16</a:t>
                      </a:r>
                    </a:p>
                  </a:txBody>
                  <a:tcPr/>
                </a:tc>
                <a:tc>
                  <a:txBody>
                    <a:bodyPr/>
                    <a:lstStyle/>
                    <a:p>
                      <a:r>
                        <a:rPr lang="it-IT" dirty="0"/>
                        <a:t>17</a:t>
                      </a:r>
                    </a:p>
                  </a:txBody>
                  <a:tcPr/>
                </a:tc>
                <a:tc>
                  <a:txBody>
                    <a:bodyPr/>
                    <a:lstStyle/>
                    <a:p>
                      <a:r>
                        <a:rPr lang="it-IT" dirty="0"/>
                        <a:t>18</a:t>
                      </a:r>
                    </a:p>
                  </a:txBody>
                  <a:tcPr/>
                </a:tc>
                <a:extLst>
                  <a:ext uri="{0D108BD9-81ED-4DB2-BD59-A6C34878D82A}">
                    <a16:rowId xmlns:a16="http://schemas.microsoft.com/office/drawing/2014/main" val="2241836572"/>
                  </a:ext>
                </a:extLst>
              </a:tr>
              <a:tr h="486259">
                <a:tc>
                  <a:txBody>
                    <a:bodyPr/>
                    <a:lstStyle/>
                    <a:p>
                      <a:r>
                        <a:rPr lang="it-IT" b="0" dirty="0"/>
                        <a:t>Istituzione Tavolo di lavoro</a:t>
                      </a:r>
                    </a:p>
                  </a:txBody>
                  <a:tcPr/>
                </a:tc>
                <a:tc>
                  <a:txBody>
                    <a:bodyPr/>
                    <a:lstStyle/>
                    <a:p>
                      <a:r>
                        <a:rPr lang="it-IT" dirty="0"/>
                        <a:t>X</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rPr>
                        <a:t>X</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rPr>
                        <a:t>X</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rPr>
                        <a:t>X</a:t>
                      </a:r>
                    </a:p>
                  </a:txBody>
                  <a:tcPr/>
                </a:tc>
                <a:extLst>
                  <a:ext uri="{0D108BD9-81ED-4DB2-BD59-A6C34878D82A}">
                    <a16:rowId xmlns:a16="http://schemas.microsoft.com/office/drawing/2014/main" val="4121121252"/>
                  </a:ext>
                </a:extLst>
              </a:tr>
              <a:tr h="682819">
                <a:tc>
                  <a:txBody>
                    <a:bodyPr/>
                    <a:lstStyle/>
                    <a:p>
                      <a:r>
                        <a:rPr lang="it-IT" b="0" dirty="0"/>
                        <a:t>Calendario degli incontri Consiglio </a:t>
                      </a:r>
                      <a:r>
                        <a:rPr lang="it-IT" b="0" dirty="0" err="1"/>
                        <a:t>Terr</a:t>
                      </a:r>
                      <a:r>
                        <a:rPr lang="it-IT" b="0" dirty="0"/>
                        <a:t> </a:t>
                      </a:r>
                      <a:r>
                        <a:rPr lang="it-IT" b="0" dirty="0" err="1"/>
                        <a:t>Imm</a:t>
                      </a:r>
                      <a:endParaRPr lang="it-IT" b="0" dirty="0"/>
                    </a:p>
                  </a:txBody>
                  <a:tcPr/>
                </a:tc>
                <a:tc>
                  <a:txBody>
                    <a:bodyPr/>
                    <a:lstStyle/>
                    <a:p>
                      <a:r>
                        <a:rPr lang="it-IT" dirty="0"/>
                        <a:t>X</a:t>
                      </a:r>
                    </a:p>
                  </a:txBody>
                  <a:tcPr/>
                </a:tc>
                <a:tc>
                  <a:txBody>
                    <a:bodyPr/>
                    <a:lstStyle/>
                    <a:p>
                      <a:endParaRPr lang="it-IT" dirty="0"/>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r>
                        <a:rPr lang="it-IT" dirty="0"/>
                        <a:t>X</a:t>
                      </a:r>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extLst>
                  <a:ext uri="{0D108BD9-81ED-4DB2-BD59-A6C34878D82A}">
                    <a16:rowId xmlns:a16="http://schemas.microsoft.com/office/drawing/2014/main" val="823417258"/>
                  </a:ext>
                </a:extLst>
              </a:tr>
              <a:tr h="682819">
                <a:tc>
                  <a:txBody>
                    <a:bodyPr/>
                    <a:lstStyle/>
                    <a:p>
                      <a:r>
                        <a:rPr lang="it-IT" b="0" dirty="0"/>
                        <a:t>Monitoraggio attività esistenti</a:t>
                      </a:r>
                    </a:p>
                  </a:txBody>
                  <a:tcPr/>
                </a:tc>
                <a:tc>
                  <a:txBody>
                    <a:bodyPr/>
                    <a:lstStyle/>
                    <a:p>
                      <a:endParaRPr lang="it-IT" dirty="0"/>
                    </a:p>
                  </a:txBody>
                  <a:tcPr/>
                </a:tc>
                <a:tc>
                  <a:txBody>
                    <a:bodyPr/>
                    <a:lstStyle/>
                    <a:p>
                      <a:endParaRPr lang="it-IT" dirty="0"/>
                    </a:p>
                  </a:txBody>
                  <a:tcPr/>
                </a:tc>
                <a:tc>
                  <a:txBody>
                    <a:bodyPr/>
                    <a:lstStyle/>
                    <a:p>
                      <a:r>
                        <a:rPr lang="it-IT" dirty="0"/>
                        <a:t>X</a:t>
                      </a:r>
                    </a:p>
                  </a:txBody>
                  <a:tcPr/>
                </a:tc>
                <a:tc>
                  <a:txBody>
                    <a:bodyPr/>
                    <a:lstStyle/>
                    <a:p>
                      <a:endParaRPr lang="it-IT" dirty="0"/>
                    </a:p>
                  </a:txBody>
                  <a:tcPr/>
                </a:tc>
                <a:tc>
                  <a:txBody>
                    <a:bodyPr/>
                    <a:lstStyle/>
                    <a:p>
                      <a:endParaRPr lang="it-IT"/>
                    </a:p>
                  </a:txBody>
                  <a:tcPr/>
                </a:tc>
                <a:tc>
                  <a:txBody>
                    <a:bodyPr/>
                    <a:lstStyle/>
                    <a:p>
                      <a:endParaRPr lang="it-IT" dirty="0"/>
                    </a:p>
                  </a:txBody>
                  <a:tcPr/>
                </a:tc>
                <a:tc>
                  <a:txBody>
                    <a:bodyPr/>
                    <a:lstStyle/>
                    <a:p>
                      <a:endParaRPr lang="it-IT" dirty="0"/>
                    </a:p>
                  </a:txBody>
                  <a:tcPr/>
                </a:tc>
                <a:tc>
                  <a:txBody>
                    <a:bodyPr/>
                    <a:lstStyle/>
                    <a:p>
                      <a:endParaRPr lang="it-IT" dirty="0"/>
                    </a:p>
                  </a:txBody>
                  <a:tcPr/>
                </a:tc>
                <a:tc>
                  <a:txBody>
                    <a:bodyPr/>
                    <a:lstStyle/>
                    <a:p>
                      <a:r>
                        <a:rPr lang="it-IT" dirty="0"/>
                        <a:t>X</a:t>
                      </a:r>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dirty="0"/>
                    </a:p>
                  </a:txBody>
                  <a:tcPr/>
                </a:tc>
                <a:tc>
                  <a:txBody>
                    <a:bodyPr/>
                    <a:lstStyle/>
                    <a:p>
                      <a:r>
                        <a:rPr lang="it-IT" dirty="0"/>
                        <a:t>X</a:t>
                      </a:r>
                    </a:p>
                  </a:txBody>
                  <a:tcPr/>
                </a:tc>
                <a:tc>
                  <a:txBody>
                    <a:bodyPr/>
                    <a:lstStyle/>
                    <a:p>
                      <a:endParaRPr lang="it-IT"/>
                    </a:p>
                  </a:txBody>
                  <a:tcPr/>
                </a:tc>
                <a:tc>
                  <a:txBody>
                    <a:bodyPr/>
                    <a:lstStyle/>
                    <a:p>
                      <a:endParaRPr lang="it-IT"/>
                    </a:p>
                  </a:txBody>
                  <a:tcPr/>
                </a:tc>
                <a:tc>
                  <a:txBody>
                    <a:bodyPr/>
                    <a:lstStyle/>
                    <a:p>
                      <a:endParaRPr lang="it-IT"/>
                    </a:p>
                  </a:txBody>
                  <a:tcPr/>
                </a:tc>
                <a:extLst>
                  <a:ext uri="{0D108BD9-81ED-4DB2-BD59-A6C34878D82A}">
                    <a16:rowId xmlns:a16="http://schemas.microsoft.com/office/drawing/2014/main" val="312930757"/>
                  </a:ext>
                </a:extLst>
              </a:tr>
              <a:tr h="682819">
                <a:tc>
                  <a:txBody>
                    <a:bodyPr/>
                    <a:lstStyle/>
                    <a:p>
                      <a:r>
                        <a:rPr lang="it-IT" b="0" dirty="0"/>
                        <a:t>Aggiornamento Piano degli interventi</a:t>
                      </a:r>
                    </a:p>
                  </a:txBody>
                  <a:tcPr/>
                </a:tc>
                <a:tc>
                  <a:txBody>
                    <a:bodyPr/>
                    <a:lstStyle/>
                    <a:p>
                      <a:endParaRPr lang="it-IT" dirty="0"/>
                    </a:p>
                  </a:txBody>
                  <a:tcPr/>
                </a:tc>
                <a:tc>
                  <a:txBody>
                    <a:bodyPr/>
                    <a:lstStyle/>
                    <a:p>
                      <a:endParaRPr lang="it-IT" dirty="0"/>
                    </a:p>
                  </a:txBody>
                  <a:tcPr/>
                </a:tc>
                <a:tc>
                  <a:txBody>
                    <a:bodyPr/>
                    <a:lstStyle/>
                    <a:p>
                      <a:endParaRPr lang="it-IT"/>
                    </a:p>
                  </a:txBody>
                  <a:tcPr/>
                </a:tc>
                <a:tc>
                  <a:txBody>
                    <a:bodyPr/>
                    <a:lstStyle/>
                    <a:p>
                      <a:endParaRPr lang="it-IT"/>
                    </a:p>
                  </a:txBody>
                  <a:tcPr/>
                </a:tc>
                <a:tc>
                  <a:txBody>
                    <a:bodyPr/>
                    <a:lstStyle/>
                    <a:p>
                      <a:r>
                        <a:rPr lang="it-IT" dirty="0"/>
                        <a:t>X</a:t>
                      </a:r>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dirty="0"/>
                    </a:p>
                  </a:txBody>
                  <a:tcPr/>
                </a:tc>
                <a:tc>
                  <a:txBody>
                    <a:bodyPr/>
                    <a:lstStyle/>
                    <a:p>
                      <a:endParaRPr lang="it-IT"/>
                    </a:p>
                  </a:txBody>
                  <a:tcPr/>
                </a:tc>
                <a:tc>
                  <a:txBody>
                    <a:bodyPr/>
                    <a:lstStyle/>
                    <a:p>
                      <a:r>
                        <a:rPr lang="it-IT" dirty="0"/>
                        <a:t>X</a:t>
                      </a:r>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extLst>
                  <a:ext uri="{0D108BD9-81ED-4DB2-BD59-A6C34878D82A}">
                    <a16:rowId xmlns:a16="http://schemas.microsoft.com/office/drawing/2014/main" val="1582967536"/>
                  </a:ext>
                </a:extLst>
              </a:tr>
              <a:tr h="682819">
                <a:tc>
                  <a:txBody>
                    <a:bodyPr/>
                    <a:lstStyle/>
                    <a:p>
                      <a:r>
                        <a:rPr lang="it-IT" b="0" dirty="0"/>
                        <a:t>Coordinamento Tavolo contrasto caporalato </a:t>
                      </a:r>
                    </a:p>
                  </a:txBody>
                  <a:tcPr/>
                </a:tc>
                <a:tc>
                  <a:txBody>
                    <a:bodyPr/>
                    <a:lstStyle/>
                    <a:p>
                      <a:r>
                        <a:rPr lang="it-IT" dirty="0"/>
                        <a:t>X</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rPr>
                        <a:t>X</a:t>
                      </a:r>
                    </a:p>
                  </a:txBody>
                  <a:tcPr/>
                </a:tc>
                <a:extLst>
                  <a:ext uri="{0D108BD9-81ED-4DB2-BD59-A6C34878D82A}">
                    <a16:rowId xmlns:a16="http://schemas.microsoft.com/office/drawing/2014/main" val="4067341317"/>
                  </a:ext>
                </a:extLst>
              </a:tr>
            </a:tbl>
          </a:graphicData>
        </a:graphic>
      </p:graphicFrame>
    </p:spTree>
    <p:extLst>
      <p:ext uri="{BB962C8B-B14F-4D97-AF65-F5344CB8AC3E}">
        <p14:creationId xmlns:p14="http://schemas.microsoft.com/office/powerpoint/2010/main" val="19739120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po 5">
            <a:extLst>
              <a:ext uri="{FF2B5EF4-FFF2-40B4-BE49-F238E27FC236}">
                <a16:creationId xmlns:a16="http://schemas.microsoft.com/office/drawing/2014/main" id="{80BBD722-F94F-7E4A-9512-214A3A3F8BC4}"/>
              </a:ext>
            </a:extLst>
          </p:cNvPr>
          <p:cNvGrpSpPr/>
          <p:nvPr/>
        </p:nvGrpSpPr>
        <p:grpSpPr>
          <a:xfrm>
            <a:off x="2256817" y="196586"/>
            <a:ext cx="7206627" cy="776393"/>
            <a:chOff x="1759236" y="108824"/>
            <a:chExt cx="8657519" cy="1069492"/>
          </a:xfrm>
        </p:grpSpPr>
        <p:pic>
          <p:nvPicPr>
            <p:cNvPr id="7" name="image1.jpeg">
              <a:extLst>
                <a:ext uri="{FF2B5EF4-FFF2-40B4-BE49-F238E27FC236}">
                  <a16:creationId xmlns:a16="http://schemas.microsoft.com/office/drawing/2014/main" id="{28BF88BF-A591-E147-B747-B41436A536F9}"/>
                </a:ext>
              </a:extLst>
            </p:cNvPr>
            <p:cNvPicPr/>
            <p:nvPr/>
          </p:nvPicPr>
          <p:blipFill>
            <a:blip r:embed="rId2" cstate="print"/>
            <a:stretch>
              <a:fillRect/>
            </a:stretch>
          </p:blipFill>
          <p:spPr>
            <a:xfrm>
              <a:off x="1759236" y="275886"/>
              <a:ext cx="983964" cy="589876"/>
            </a:xfrm>
            <a:prstGeom prst="rect">
              <a:avLst/>
            </a:prstGeom>
          </p:spPr>
        </p:pic>
        <p:pic>
          <p:nvPicPr>
            <p:cNvPr id="8" name="image2.png">
              <a:extLst>
                <a:ext uri="{FF2B5EF4-FFF2-40B4-BE49-F238E27FC236}">
                  <a16:creationId xmlns:a16="http://schemas.microsoft.com/office/drawing/2014/main" id="{87D9AB2D-F210-A340-9E26-513908015079}"/>
                </a:ext>
              </a:extLst>
            </p:cNvPr>
            <p:cNvPicPr/>
            <p:nvPr/>
          </p:nvPicPr>
          <p:blipFill>
            <a:blip r:embed="rId3" cstate="print"/>
            <a:stretch>
              <a:fillRect/>
            </a:stretch>
          </p:blipFill>
          <p:spPr>
            <a:xfrm>
              <a:off x="8646159" y="275886"/>
              <a:ext cx="1770596" cy="589876"/>
            </a:xfrm>
            <a:prstGeom prst="rect">
              <a:avLst/>
            </a:prstGeom>
          </p:spPr>
        </p:pic>
        <p:sp>
          <p:nvSpPr>
            <p:cNvPr id="9" name="CasellaDiTesto 8">
              <a:extLst>
                <a:ext uri="{FF2B5EF4-FFF2-40B4-BE49-F238E27FC236}">
                  <a16:creationId xmlns:a16="http://schemas.microsoft.com/office/drawing/2014/main" id="{EF52E0E6-3E3B-3B46-9DC6-FF508C47AF6F}"/>
                </a:ext>
              </a:extLst>
            </p:cNvPr>
            <p:cNvSpPr txBox="1"/>
            <p:nvPr/>
          </p:nvSpPr>
          <p:spPr>
            <a:xfrm>
              <a:off x="2743200" y="339991"/>
              <a:ext cx="1303506" cy="461665"/>
            </a:xfrm>
            <a:prstGeom prst="rect">
              <a:avLst/>
            </a:prstGeom>
            <a:noFill/>
          </p:spPr>
          <p:txBody>
            <a:bodyPr wrap="square" rtlCol="0">
              <a:spAutoFit/>
            </a:bodyPr>
            <a:lstStyle/>
            <a:p>
              <a:r>
                <a:rPr lang="it-IT" sz="1200" dirty="0"/>
                <a:t>UNIONE </a:t>
              </a:r>
            </a:p>
            <a:p>
              <a:r>
                <a:rPr lang="it-IT" sz="1200" dirty="0"/>
                <a:t>EUROPEA</a:t>
              </a:r>
            </a:p>
          </p:txBody>
        </p:sp>
        <p:pic>
          <p:nvPicPr>
            <p:cNvPr id="10" name="Picture 2" descr="Scritta in blu FAMI Fondo Asilo, Integrazione e Migrazione 2021-2027,su fondo bianco, con elementi grafici in giallo">
              <a:extLst>
                <a:ext uri="{FF2B5EF4-FFF2-40B4-BE49-F238E27FC236}">
                  <a16:creationId xmlns:a16="http://schemas.microsoft.com/office/drawing/2014/main" id="{2D3C95F8-36B9-E84C-8F2A-4DFB860C1D1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2316" y="108824"/>
              <a:ext cx="2366251" cy="106949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1" name="Gruppo 10">
            <a:extLst>
              <a:ext uri="{FF2B5EF4-FFF2-40B4-BE49-F238E27FC236}">
                <a16:creationId xmlns:a16="http://schemas.microsoft.com/office/drawing/2014/main" id="{A302A401-EE83-0143-8939-5D65CC1B398E}"/>
              </a:ext>
            </a:extLst>
          </p:cNvPr>
          <p:cNvGrpSpPr/>
          <p:nvPr/>
        </p:nvGrpSpPr>
        <p:grpSpPr>
          <a:xfrm>
            <a:off x="2490281" y="6183388"/>
            <a:ext cx="7101191" cy="642393"/>
            <a:chOff x="-884007" y="5328281"/>
            <a:chExt cx="13123481" cy="1541841"/>
          </a:xfrm>
        </p:grpSpPr>
        <p:pic>
          <p:nvPicPr>
            <p:cNvPr id="12" name="Immagine 11">
              <a:extLst>
                <a:ext uri="{FF2B5EF4-FFF2-40B4-BE49-F238E27FC236}">
                  <a16:creationId xmlns:a16="http://schemas.microsoft.com/office/drawing/2014/main" id="{DF0EA76A-21EE-D647-9718-DE4B8A030548}"/>
                </a:ext>
              </a:extLst>
            </p:cNvPr>
            <p:cNvPicPr/>
            <p:nvPr/>
          </p:nvPicPr>
          <p:blipFill>
            <a:blip r:embed="rId5">
              <a:extLst>
                <a:ext uri="{28A0092B-C50C-407E-A947-70E740481C1C}">
                  <a14:useLocalDpi xmlns:a14="http://schemas.microsoft.com/office/drawing/2010/main" val="0"/>
                </a:ext>
              </a:extLst>
            </a:blip>
            <a:stretch>
              <a:fillRect/>
            </a:stretch>
          </p:blipFill>
          <p:spPr>
            <a:xfrm>
              <a:off x="-884007" y="5328281"/>
              <a:ext cx="2319020" cy="1260010"/>
            </a:xfrm>
            <a:prstGeom prst="rect">
              <a:avLst/>
            </a:prstGeom>
          </p:spPr>
        </p:pic>
        <p:pic>
          <p:nvPicPr>
            <p:cNvPr id="13" name="Immagine 1" descr="stemma-della-repubblica-italiana-colori.jpg">
              <a:extLst>
                <a:ext uri="{FF2B5EF4-FFF2-40B4-BE49-F238E27FC236}">
                  <a16:creationId xmlns:a16="http://schemas.microsoft.com/office/drawing/2014/main" id="{6F87EAB7-C4DA-594B-A7D0-E3A403E09A2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44640" y="5328281"/>
              <a:ext cx="707688" cy="770593"/>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3">
              <a:extLst>
                <a:ext uri="{FF2B5EF4-FFF2-40B4-BE49-F238E27FC236}">
                  <a16:creationId xmlns:a16="http://schemas.microsoft.com/office/drawing/2014/main" id="{3CCDF18F-5171-F848-A875-0B331E584FC0}"/>
                </a:ext>
              </a:extLst>
            </p:cNvPr>
            <p:cNvSpPr>
              <a:spLocks noChangeArrowheads="1"/>
            </p:cNvSpPr>
            <p:nvPr/>
          </p:nvSpPr>
          <p:spPr bwMode="auto">
            <a:xfrm>
              <a:off x="2976575" y="6104903"/>
              <a:ext cx="4760068" cy="664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a:ln>
                    <a:noFill/>
                  </a:ln>
                  <a:solidFill>
                    <a:srgbClr val="000000"/>
                  </a:solidFill>
                  <a:effectLst/>
                  <a:latin typeface="Kunstler Script"/>
                  <a:ea typeface="Calibri" panose="020F0502020204030204" pitchFamily="34" charset="0"/>
                  <a:cs typeface="Garamond" panose="02020404030301010803" pitchFamily="18" charset="0"/>
                </a:rPr>
                <a:t>Prefettura – UTG di Siracusa</a:t>
              </a:r>
              <a:endParaRPr kumimoji="0" lang="it-IT" altLang="it-IT" sz="1100" b="0" i="0" u="none" strike="noStrike" cap="none" normalizeH="0" baseline="0" dirty="0">
                <a:ln>
                  <a:noFill/>
                </a:ln>
                <a:solidFill>
                  <a:schemeClr val="tx1"/>
                </a:solidFill>
                <a:effectLst/>
                <a:latin typeface="Arial" panose="020B0604020202020204" pitchFamily="34" charset="0"/>
              </a:endParaRPr>
            </a:p>
          </p:txBody>
        </p:sp>
        <p:grpSp>
          <p:nvGrpSpPr>
            <p:cNvPr id="15" name="Gruppo 14">
              <a:extLst>
                <a:ext uri="{FF2B5EF4-FFF2-40B4-BE49-F238E27FC236}">
                  <a16:creationId xmlns:a16="http://schemas.microsoft.com/office/drawing/2014/main" id="{6AF1FC9C-03C0-7D4B-90AB-515DDE304D22}"/>
                </a:ext>
              </a:extLst>
            </p:cNvPr>
            <p:cNvGrpSpPr/>
            <p:nvPr/>
          </p:nvGrpSpPr>
          <p:grpSpPr>
            <a:xfrm>
              <a:off x="9032429" y="5414086"/>
              <a:ext cx="3207045" cy="1456036"/>
              <a:chOff x="4739457" y="2886068"/>
              <a:chExt cx="3739442" cy="1594694"/>
            </a:xfrm>
          </p:grpSpPr>
          <p:pic>
            <p:nvPicPr>
              <p:cNvPr id="16" name="Immagine 15">
                <a:extLst>
                  <a:ext uri="{FF2B5EF4-FFF2-40B4-BE49-F238E27FC236}">
                    <a16:creationId xmlns:a16="http://schemas.microsoft.com/office/drawing/2014/main" id="{4AC528C6-6BE4-4D40-ABD0-693A27CDEFDB}"/>
                  </a:ext>
                </a:extLst>
              </p:cNvPr>
              <p:cNvPicPr>
                <a:picLocks noChangeAspect="1"/>
              </p:cNvPicPr>
              <p:nvPr/>
            </p:nvPicPr>
            <p:blipFill>
              <a:blip r:embed="rId7"/>
              <a:stretch>
                <a:fillRect/>
              </a:stretch>
            </p:blipFill>
            <p:spPr>
              <a:xfrm>
                <a:off x="6205588" y="2886068"/>
                <a:ext cx="807178" cy="864037"/>
              </a:xfrm>
              <a:prstGeom prst="rect">
                <a:avLst/>
              </a:prstGeom>
            </p:spPr>
          </p:pic>
          <p:sp>
            <p:nvSpPr>
              <p:cNvPr id="17" name="CasellaDiTesto 16">
                <a:extLst>
                  <a:ext uri="{FF2B5EF4-FFF2-40B4-BE49-F238E27FC236}">
                    <a16:creationId xmlns:a16="http://schemas.microsoft.com/office/drawing/2014/main" id="{BA7A3B66-FD65-8C4E-AD10-9344B80648F7}"/>
                  </a:ext>
                </a:extLst>
              </p:cNvPr>
              <p:cNvSpPr txBox="1"/>
              <p:nvPr/>
            </p:nvSpPr>
            <p:spPr>
              <a:xfrm>
                <a:off x="4739457" y="3793063"/>
                <a:ext cx="3739442" cy="687699"/>
              </a:xfrm>
              <a:prstGeom prst="rect">
                <a:avLst/>
              </a:prstGeom>
              <a:noFill/>
            </p:spPr>
            <p:txBody>
              <a:bodyPr wrap="square">
                <a:spAutoFit/>
              </a:bodyPr>
              <a:lstStyle/>
              <a:p>
                <a:pPr algn="ctr">
                  <a:tabLst>
                    <a:tab pos="3060065" algn="ctr"/>
                    <a:tab pos="6120130" algn="r"/>
                    <a:tab pos="2838450" algn="l"/>
                    <a:tab pos="4876800" algn="l"/>
                  </a:tabLst>
                </a:pPr>
                <a:r>
                  <a:rPr lang="it-IT" sz="1100" b="1" dirty="0">
                    <a:effectLst/>
                    <a:latin typeface="Calibri" panose="020F0502020204030204" pitchFamily="34" charset="0"/>
                    <a:ea typeface="Calibri" panose="020F0502020204030204" pitchFamily="34" charset="0"/>
                    <a:cs typeface="Times New Roman" panose="02020603050405020304" pitchFamily="18" charset="0"/>
                  </a:rPr>
                  <a:t>I COLORI DELLA VITA SCS</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sp>
        <p:nvSpPr>
          <p:cNvPr id="21" name="Titolo 20">
            <a:extLst>
              <a:ext uri="{FF2B5EF4-FFF2-40B4-BE49-F238E27FC236}">
                <a16:creationId xmlns:a16="http://schemas.microsoft.com/office/drawing/2014/main" id="{4AE77062-EBB2-8D4B-BFA8-5283A391B97B}"/>
              </a:ext>
            </a:extLst>
          </p:cNvPr>
          <p:cNvSpPr>
            <a:spLocks noGrp="1"/>
          </p:cNvSpPr>
          <p:nvPr>
            <p:ph type="ctrTitle"/>
          </p:nvPr>
        </p:nvSpPr>
        <p:spPr>
          <a:xfrm>
            <a:off x="1633061" y="1200519"/>
            <a:ext cx="8679915" cy="651930"/>
          </a:xfrm>
        </p:spPr>
        <p:txBody>
          <a:bodyPr>
            <a:noAutofit/>
          </a:bodyPr>
          <a:lstStyle/>
          <a:p>
            <a:r>
              <a:rPr lang="it-IT" sz="4400" b="1" dirty="0"/>
              <a:t>WP 2 – Miglioramento servizi </a:t>
            </a:r>
          </a:p>
        </p:txBody>
      </p:sp>
      <p:graphicFrame>
        <p:nvGraphicFramePr>
          <p:cNvPr id="24" name="Tabella 23">
            <a:extLst>
              <a:ext uri="{FF2B5EF4-FFF2-40B4-BE49-F238E27FC236}">
                <a16:creationId xmlns:a16="http://schemas.microsoft.com/office/drawing/2014/main" id="{42CED438-6A24-1648-9DA4-6F235E22FE3F}"/>
              </a:ext>
            </a:extLst>
          </p:cNvPr>
          <p:cNvGraphicFramePr>
            <a:graphicFrameLocks noGrp="1" noChangeAspect="1"/>
          </p:cNvGraphicFramePr>
          <p:nvPr>
            <p:extLst>
              <p:ext uri="{D42A27DB-BD31-4B8C-83A1-F6EECF244321}">
                <p14:modId xmlns:p14="http://schemas.microsoft.com/office/powerpoint/2010/main" val="584861695"/>
              </p:ext>
            </p:extLst>
          </p:nvPr>
        </p:nvGraphicFramePr>
        <p:xfrm>
          <a:off x="409303" y="1980906"/>
          <a:ext cx="11158206" cy="3703793"/>
        </p:xfrm>
        <a:graphic>
          <a:graphicData uri="http://schemas.openxmlformats.org/drawingml/2006/table">
            <a:tbl>
              <a:tblPr firstRow="1" firstCol="1" bandRow="1">
                <a:tableStyleId>{5C22544A-7EE6-4342-B048-85BDC9FD1C3A}</a:tableStyleId>
              </a:tblPr>
              <a:tblGrid>
                <a:gridCol w="2969623">
                  <a:extLst>
                    <a:ext uri="{9D8B030D-6E8A-4147-A177-3AD203B41FA5}">
                      <a16:colId xmlns:a16="http://schemas.microsoft.com/office/drawing/2014/main" val="3542750805"/>
                    </a:ext>
                  </a:extLst>
                </a:gridCol>
                <a:gridCol w="455655">
                  <a:extLst>
                    <a:ext uri="{9D8B030D-6E8A-4147-A177-3AD203B41FA5}">
                      <a16:colId xmlns:a16="http://schemas.microsoft.com/office/drawing/2014/main" val="266262997"/>
                    </a:ext>
                  </a:extLst>
                </a:gridCol>
                <a:gridCol w="362950">
                  <a:extLst>
                    <a:ext uri="{9D8B030D-6E8A-4147-A177-3AD203B41FA5}">
                      <a16:colId xmlns:a16="http://schemas.microsoft.com/office/drawing/2014/main" val="1625211760"/>
                    </a:ext>
                  </a:extLst>
                </a:gridCol>
                <a:gridCol w="418012">
                  <a:extLst>
                    <a:ext uri="{9D8B030D-6E8A-4147-A177-3AD203B41FA5}">
                      <a16:colId xmlns:a16="http://schemas.microsoft.com/office/drawing/2014/main" val="554689982"/>
                    </a:ext>
                  </a:extLst>
                </a:gridCol>
                <a:gridCol w="426720">
                  <a:extLst>
                    <a:ext uri="{9D8B030D-6E8A-4147-A177-3AD203B41FA5}">
                      <a16:colId xmlns:a16="http://schemas.microsoft.com/office/drawing/2014/main" val="2754217108"/>
                    </a:ext>
                  </a:extLst>
                </a:gridCol>
                <a:gridCol w="435428">
                  <a:extLst>
                    <a:ext uri="{9D8B030D-6E8A-4147-A177-3AD203B41FA5}">
                      <a16:colId xmlns:a16="http://schemas.microsoft.com/office/drawing/2014/main" val="2078514590"/>
                    </a:ext>
                  </a:extLst>
                </a:gridCol>
                <a:gridCol w="391886">
                  <a:extLst>
                    <a:ext uri="{9D8B030D-6E8A-4147-A177-3AD203B41FA5}">
                      <a16:colId xmlns:a16="http://schemas.microsoft.com/office/drawing/2014/main" val="3456252234"/>
                    </a:ext>
                  </a:extLst>
                </a:gridCol>
                <a:gridCol w="383177">
                  <a:extLst>
                    <a:ext uri="{9D8B030D-6E8A-4147-A177-3AD203B41FA5}">
                      <a16:colId xmlns:a16="http://schemas.microsoft.com/office/drawing/2014/main" val="3036620901"/>
                    </a:ext>
                  </a:extLst>
                </a:gridCol>
                <a:gridCol w="418012">
                  <a:extLst>
                    <a:ext uri="{9D8B030D-6E8A-4147-A177-3AD203B41FA5}">
                      <a16:colId xmlns:a16="http://schemas.microsoft.com/office/drawing/2014/main" val="379030346"/>
                    </a:ext>
                  </a:extLst>
                </a:gridCol>
                <a:gridCol w="487680">
                  <a:extLst>
                    <a:ext uri="{9D8B030D-6E8A-4147-A177-3AD203B41FA5}">
                      <a16:colId xmlns:a16="http://schemas.microsoft.com/office/drawing/2014/main" val="1668897398"/>
                    </a:ext>
                  </a:extLst>
                </a:gridCol>
                <a:gridCol w="513805">
                  <a:extLst>
                    <a:ext uri="{9D8B030D-6E8A-4147-A177-3AD203B41FA5}">
                      <a16:colId xmlns:a16="http://schemas.microsoft.com/office/drawing/2014/main" val="2618405023"/>
                    </a:ext>
                  </a:extLst>
                </a:gridCol>
                <a:gridCol w="478972">
                  <a:extLst>
                    <a:ext uri="{9D8B030D-6E8A-4147-A177-3AD203B41FA5}">
                      <a16:colId xmlns:a16="http://schemas.microsoft.com/office/drawing/2014/main" val="5753557"/>
                    </a:ext>
                  </a:extLst>
                </a:gridCol>
                <a:gridCol w="496388">
                  <a:extLst>
                    <a:ext uri="{9D8B030D-6E8A-4147-A177-3AD203B41FA5}">
                      <a16:colId xmlns:a16="http://schemas.microsoft.com/office/drawing/2014/main" val="1946957228"/>
                    </a:ext>
                  </a:extLst>
                </a:gridCol>
                <a:gridCol w="505098">
                  <a:extLst>
                    <a:ext uri="{9D8B030D-6E8A-4147-A177-3AD203B41FA5}">
                      <a16:colId xmlns:a16="http://schemas.microsoft.com/office/drawing/2014/main" val="1754652695"/>
                    </a:ext>
                  </a:extLst>
                </a:gridCol>
                <a:gridCol w="470262">
                  <a:extLst>
                    <a:ext uri="{9D8B030D-6E8A-4147-A177-3AD203B41FA5}">
                      <a16:colId xmlns:a16="http://schemas.microsoft.com/office/drawing/2014/main" val="2216675811"/>
                    </a:ext>
                  </a:extLst>
                </a:gridCol>
                <a:gridCol w="470263">
                  <a:extLst>
                    <a:ext uri="{9D8B030D-6E8A-4147-A177-3AD203B41FA5}">
                      <a16:colId xmlns:a16="http://schemas.microsoft.com/office/drawing/2014/main" val="1087266241"/>
                    </a:ext>
                  </a:extLst>
                </a:gridCol>
                <a:gridCol w="505097">
                  <a:extLst>
                    <a:ext uri="{9D8B030D-6E8A-4147-A177-3AD203B41FA5}">
                      <a16:colId xmlns:a16="http://schemas.microsoft.com/office/drawing/2014/main" val="3733447900"/>
                    </a:ext>
                  </a:extLst>
                </a:gridCol>
                <a:gridCol w="470263">
                  <a:extLst>
                    <a:ext uri="{9D8B030D-6E8A-4147-A177-3AD203B41FA5}">
                      <a16:colId xmlns:a16="http://schemas.microsoft.com/office/drawing/2014/main" val="3616194066"/>
                    </a:ext>
                  </a:extLst>
                </a:gridCol>
                <a:gridCol w="498915">
                  <a:extLst>
                    <a:ext uri="{9D8B030D-6E8A-4147-A177-3AD203B41FA5}">
                      <a16:colId xmlns:a16="http://schemas.microsoft.com/office/drawing/2014/main" val="810567359"/>
                    </a:ext>
                  </a:extLst>
                </a:gridCol>
              </a:tblGrid>
              <a:tr h="637655">
                <a:tc>
                  <a:txBody>
                    <a:bodyPr/>
                    <a:lstStyle/>
                    <a:p>
                      <a:endParaRPr lang="it-IT" dirty="0"/>
                    </a:p>
                  </a:txBody>
                  <a:tcPr/>
                </a:tc>
                <a:tc>
                  <a:txBody>
                    <a:bodyPr/>
                    <a:lstStyle/>
                    <a:p>
                      <a:r>
                        <a:rPr lang="it-IT" dirty="0"/>
                        <a:t>1</a:t>
                      </a:r>
                    </a:p>
                  </a:txBody>
                  <a:tcPr/>
                </a:tc>
                <a:tc>
                  <a:txBody>
                    <a:bodyPr/>
                    <a:lstStyle/>
                    <a:p>
                      <a:r>
                        <a:rPr lang="it-IT" dirty="0"/>
                        <a:t>2</a:t>
                      </a:r>
                    </a:p>
                  </a:txBody>
                  <a:tcPr/>
                </a:tc>
                <a:tc>
                  <a:txBody>
                    <a:bodyPr/>
                    <a:lstStyle/>
                    <a:p>
                      <a:r>
                        <a:rPr lang="it-IT" dirty="0"/>
                        <a:t>3</a:t>
                      </a:r>
                    </a:p>
                  </a:txBody>
                  <a:tcPr/>
                </a:tc>
                <a:tc>
                  <a:txBody>
                    <a:bodyPr/>
                    <a:lstStyle/>
                    <a:p>
                      <a:r>
                        <a:rPr lang="it-IT" dirty="0"/>
                        <a:t>4</a:t>
                      </a:r>
                    </a:p>
                  </a:txBody>
                  <a:tcPr/>
                </a:tc>
                <a:tc>
                  <a:txBody>
                    <a:bodyPr/>
                    <a:lstStyle/>
                    <a:p>
                      <a:r>
                        <a:rPr lang="it-IT" dirty="0"/>
                        <a:t>5</a:t>
                      </a:r>
                    </a:p>
                  </a:txBody>
                  <a:tcPr/>
                </a:tc>
                <a:tc>
                  <a:txBody>
                    <a:bodyPr/>
                    <a:lstStyle/>
                    <a:p>
                      <a:r>
                        <a:rPr lang="it-IT" dirty="0"/>
                        <a:t>6</a:t>
                      </a:r>
                    </a:p>
                  </a:txBody>
                  <a:tcPr/>
                </a:tc>
                <a:tc>
                  <a:txBody>
                    <a:bodyPr/>
                    <a:lstStyle/>
                    <a:p>
                      <a:r>
                        <a:rPr lang="it-IT" dirty="0"/>
                        <a:t>7</a:t>
                      </a:r>
                    </a:p>
                  </a:txBody>
                  <a:tcPr/>
                </a:tc>
                <a:tc>
                  <a:txBody>
                    <a:bodyPr/>
                    <a:lstStyle/>
                    <a:p>
                      <a:r>
                        <a:rPr lang="it-IT" dirty="0"/>
                        <a:t>8</a:t>
                      </a:r>
                    </a:p>
                  </a:txBody>
                  <a:tcPr/>
                </a:tc>
                <a:tc>
                  <a:txBody>
                    <a:bodyPr/>
                    <a:lstStyle/>
                    <a:p>
                      <a:r>
                        <a:rPr lang="it-IT" dirty="0"/>
                        <a:t>9</a:t>
                      </a:r>
                    </a:p>
                  </a:txBody>
                  <a:tcPr/>
                </a:tc>
                <a:tc>
                  <a:txBody>
                    <a:bodyPr/>
                    <a:lstStyle/>
                    <a:p>
                      <a:r>
                        <a:rPr lang="it-IT" dirty="0"/>
                        <a:t>10</a:t>
                      </a:r>
                    </a:p>
                  </a:txBody>
                  <a:tcPr/>
                </a:tc>
                <a:tc>
                  <a:txBody>
                    <a:bodyPr/>
                    <a:lstStyle/>
                    <a:p>
                      <a:r>
                        <a:rPr lang="it-IT" dirty="0"/>
                        <a:t>11</a:t>
                      </a:r>
                    </a:p>
                  </a:txBody>
                  <a:tcPr/>
                </a:tc>
                <a:tc>
                  <a:txBody>
                    <a:bodyPr/>
                    <a:lstStyle/>
                    <a:p>
                      <a:r>
                        <a:rPr lang="it-IT" dirty="0"/>
                        <a:t>12</a:t>
                      </a:r>
                    </a:p>
                  </a:txBody>
                  <a:tcPr/>
                </a:tc>
                <a:tc>
                  <a:txBody>
                    <a:bodyPr/>
                    <a:lstStyle/>
                    <a:p>
                      <a:r>
                        <a:rPr lang="it-IT" dirty="0"/>
                        <a:t>13</a:t>
                      </a:r>
                    </a:p>
                  </a:txBody>
                  <a:tcPr/>
                </a:tc>
                <a:tc>
                  <a:txBody>
                    <a:bodyPr/>
                    <a:lstStyle/>
                    <a:p>
                      <a:r>
                        <a:rPr lang="it-IT" dirty="0"/>
                        <a:t>14</a:t>
                      </a:r>
                    </a:p>
                  </a:txBody>
                  <a:tcPr/>
                </a:tc>
                <a:tc>
                  <a:txBody>
                    <a:bodyPr/>
                    <a:lstStyle/>
                    <a:p>
                      <a:r>
                        <a:rPr lang="it-IT" dirty="0"/>
                        <a:t>15</a:t>
                      </a:r>
                    </a:p>
                  </a:txBody>
                  <a:tcPr/>
                </a:tc>
                <a:tc>
                  <a:txBody>
                    <a:bodyPr/>
                    <a:lstStyle/>
                    <a:p>
                      <a:r>
                        <a:rPr lang="it-IT" dirty="0"/>
                        <a:t>16</a:t>
                      </a:r>
                    </a:p>
                  </a:txBody>
                  <a:tcPr/>
                </a:tc>
                <a:tc>
                  <a:txBody>
                    <a:bodyPr/>
                    <a:lstStyle/>
                    <a:p>
                      <a:r>
                        <a:rPr lang="it-IT" dirty="0"/>
                        <a:t>17</a:t>
                      </a:r>
                    </a:p>
                  </a:txBody>
                  <a:tcPr/>
                </a:tc>
                <a:tc>
                  <a:txBody>
                    <a:bodyPr/>
                    <a:lstStyle/>
                    <a:p>
                      <a:r>
                        <a:rPr lang="it-IT" dirty="0"/>
                        <a:t>18</a:t>
                      </a:r>
                    </a:p>
                  </a:txBody>
                  <a:tcPr/>
                </a:tc>
                <a:extLst>
                  <a:ext uri="{0D108BD9-81ED-4DB2-BD59-A6C34878D82A}">
                    <a16:rowId xmlns:a16="http://schemas.microsoft.com/office/drawing/2014/main" val="2241836572"/>
                  </a:ext>
                </a:extLst>
              </a:tr>
              <a:tr h="637655">
                <a:tc>
                  <a:txBody>
                    <a:bodyPr/>
                    <a:lstStyle/>
                    <a:p>
                      <a:r>
                        <a:rPr lang="it-IT" b="0" dirty="0"/>
                        <a:t>Affiancamento uffici</a:t>
                      </a:r>
                    </a:p>
                  </a:txBody>
                  <a:tcPr/>
                </a:tc>
                <a:tc>
                  <a:txBody>
                    <a:bodyPr/>
                    <a:lstStyle/>
                    <a:p>
                      <a:r>
                        <a:rPr lang="it-IT" dirty="0"/>
                        <a:t>X</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rPr>
                        <a:t>X</a:t>
                      </a:r>
                    </a:p>
                  </a:txBody>
                  <a:tcPr/>
                </a:tc>
                <a:extLst>
                  <a:ext uri="{0D108BD9-81ED-4DB2-BD59-A6C34878D82A}">
                    <a16:rowId xmlns:a16="http://schemas.microsoft.com/office/drawing/2014/main" val="4121121252"/>
                  </a:ext>
                </a:extLst>
              </a:tr>
              <a:tr h="895414">
                <a:tc>
                  <a:txBody>
                    <a:bodyPr/>
                    <a:lstStyle/>
                    <a:p>
                      <a:r>
                        <a:rPr lang="it-IT" b="0" dirty="0"/>
                        <a:t>Corso di formazione x CAF</a:t>
                      </a:r>
                    </a:p>
                  </a:txBody>
                  <a:tcPr/>
                </a:tc>
                <a:tc>
                  <a:txBody>
                    <a:bodyPr/>
                    <a:lstStyle/>
                    <a:p>
                      <a:endParaRPr lang="it-IT"/>
                    </a:p>
                  </a:txBody>
                  <a:tcPr/>
                </a:tc>
                <a:tc>
                  <a:txBody>
                    <a:bodyPr/>
                    <a:lstStyle/>
                    <a:p>
                      <a:endParaRPr lang="it-IT"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rPr>
                        <a:t>X</a:t>
                      </a:r>
                    </a:p>
                  </a:txBody>
                  <a:tcPr/>
                </a:tc>
                <a:tc>
                  <a:txBody>
                    <a:bodyPr/>
                    <a:lstStyle/>
                    <a:p>
                      <a:endParaRPr lang="it-IT" dirty="0"/>
                    </a:p>
                  </a:txBody>
                  <a:tcPr/>
                </a:tc>
                <a:tc>
                  <a:txBody>
                    <a:bodyPr/>
                    <a:lstStyle/>
                    <a:p>
                      <a:endParaRPr lang="it-IT" dirty="0"/>
                    </a:p>
                  </a:txBody>
                  <a:tcPr/>
                </a:tc>
                <a:tc>
                  <a:txBody>
                    <a:bodyPr/>
                    <a:lstStyle/>
                    <a:p>
                      <a:endParaRPr lang="it-IT" dirty="0"/>
                    </a:p>
                  </a:txBody>
                  <a:tcPr/>
                </a:tc>
                <a:tc>
                  <a:txBody>
                    <a:bodyPr/>
                    <a:lstStyle/>
                    <a:p>
                      <a:endParaRPr lang="it-IT" dirty="0"/>
                    </a:p>
                  </a:txBody>
                  <a:tcPr/>
                </a:tc>
                <a:tc>
                  <a:txBody>
                    <a:bodyPr/>
                    <a:lstStyle/>
                    <a:p>
                      <a:endParaRPr lang="it-IT" dirty="0"/>
                    </a:p>
                  </a:txBody>
                  <a:tcPr/>
                </a:tc>
                <a:tc>
                  <a:txBody>
                    <a:bodyPr/>
                    <a:lstStyle/>
                    <a:p>
                      <a:endParaRPr lang="it-IT"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rPr>
                        <a:t>X</a:t>
                      </a:r>
                    </a:p>
                  </a:txBody>
                  <a:tcPr/>
                </a:tc>
                <a:tc>
                  <a:txBody>
                    <a:bodyPr/>
                    <a:lstStyle/>
                    <a:p>
                      <a:endParaRPr lang="it-IT" dirty="0"/>
                    </a:p>
                  </a:txBody>
                  <a:tcPr/>
                </a:tc>
                <a:tc>
                  <a:txBody>
                    <a:bodyPr/>
                    <a:lstStyle/>
                    <a:p>
                      <a:endParaRPr lang="it-IT" dirty="0"/>
                    </a:p>
                  </a:txBody>
                  <a:tcPr/>
                </a:tc>
                <a:tc>
                  <a:txBody>
                    <a:bodyPr/>
                    <a:lstStyle/>
                    <a:p>
                      <a:endParaRPr lang="it-IT" dirty="0"/>
                    </a:p>
                  </a:txBody>
                  <a:tcPr/>
                </a:tc>
                <a:tc>
                  <a:txBody>
                    <a:bodyPr/>
                    <a:lstStyle/>
                    <a:p>
                      <a:endParaRPr lang="it-IT" dirty="0"/>
                    </a:p>
                  </a:txBody>
                  <a:tcPr/>
                </a:tc>
                <a:tc>
                  <a:txBody>
                    <a:bodyPr/>
                    <a:lstStyle/>
                    <a:p>
                      <a:endParaRPr lang="it-IT" dirty="0"/>
                    </a:p>
                  </a:txBody>
                  <a:tcPr/>
                </a:tc>
                <a:tc>
                  <a:txBody>
                    <a:bodyPr/>
                    <a:lstStyle/>
                    <a:p>
                      <a:endParaRPr lang="it-IT" dirty="0"/>
                    </a:p>
                  </a:txBody>
                  <a:tcPr/>
                </a:tc>
                <a:extLst>
                  <a:ext uri="{0D108BD9-81ED-4DB2-BD59-A6C34878D82A}">
                    <a16:rowId xmlns:a16="http://schemas.microsoft.com/office/drawing/2014/main" val="823417258"/>
                  </a:ext>
                </a:extLst>
              </a:tr>
              <a:tr h="637655">
                <a:tc>
                  <a:txBody>
                    <a:bodyPr/>
                    <a:lstStyle/>
                    <a:p>
                      <a:r>
                        <a:rPr lang="it-IT" b="0" dirty="0"/>
                        <a:t>Apertura 3 Punti info</a:t>
                      </a:r>
                    </a:p>
                  </a:txBody>
                  <a:tcPr/>
                </a:tc>
                <a:tc>
                  <a:txBody>
                    <a:bodyPr/>
                    <a:lstStyle/>
                    <a:p>
                      <a:endParaRPr lang="it-IT"/>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rPr>
                        <a:t>X</a:t>
                      </a:r>
                    </a:p>
                  </a:txBody>
                  <a:tcPr/>
                </a:tc>
                <a:extLst>
                  <a:ext uri="{0D108BD9-81ED-4DB2-BD59-A6C34878D82A}">
                    <a16:rowId xmlns:a16="http://schemas.microsoft.com/office/drawing/2014/main" val="312930757"/>
                  </a:ext>
                </a:extLst>
              </a:tr>
              <a:tr h="895414">
                <a:tc>
                  <a:txBody>
                    <a:bodyPr/>
                    <a:lstStyle/>
                    <a:p>
                      <a:r>
                        <a:rPr lang="it-IT" b="0" dirty="0"/>
                        <a:t>Creazione Sportello di assistenza </a:t>
                      </a:r>
                    </a:p>
                  </a:txBody>
                  <a:tcPr/>
                </a:tc>
                <a:tc>
                  <a:txBody>
                    <a:bodyPr/>
                    <a:lstStyle/>
                    <a:p>
                      <a:endParaRPr lang="it-IT"/>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rPr>
                        <a:t>X</a:t>
                      </a:r>
                    </a:p>
                  </a:txBody>
                  <a:tcPr/>
                </a:tc>
                <a:extLst>
                  <a:ext uri="{0D108BD9-81ED-4DB2-BD59-A6C34878D82A}">
                    <a16:rowId xmlns:a16="http://schemas.microsoft.com/office/drawing/2014/main" val="1582967536"/>
                  </a:ext>
                </a:extLst>
              </a:tr>
            </a:tbl>
          </a:graphicData>
        </a:graphic>
      </p:graphicFrame>
    </p:spTree>
    <p:extLst>
      <p:ext uri="{BB962C8B-B14F-4D97-AF65-F5344CB8AC3E}">
        <p14:creationId xmlns:p14="http://schemas.microsoft.com/office/powerpoint/2010/main" val="1618982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po 5">
            <a:extLst>
              <a:ext uri="{FF2B5EF4-FFF2-40B4-BE49-F238E27FC236}">
                <a16:creationId xmlns:a16="http://schemas.microsoft.com/office/drawing/2014/main" id="{80BBD722-F94F-7E4A-9512-214A3A3F8BC4}"/>
              </a:ext>
            </a:extLst>
          </p:cNvPr>
          <p:cNvGrpSpPr/>
          <p:nvPr/>
        </p:nvGrpSpPr>
        <p:grpSpPr>
          <a:xfrm>
            <a:off x="2256817" y="196586"/>
            <a:ext cx="7206627" cy="776393"/>
            <a:chOff x="1759236" y="108824"/>
            <a:chExt cx="8657519" cy="1069492"/>
          </a:xfrm>
        </p:grpSpPr>
        <p:pic>
          <p:nvPicPr>
            <p:cNvPr id="7" name="image1.jpeg">
              <a:extLst>
                <a:ext uri="{FF2B5EF4-FFF2-40B4-BE49-F238E27FC236}">
                  <a16:creationId xmlns:a16="http://schemas.microsoft.com/office/drawing/2014/main" id="{28BF88BF-A591-E147-B747-B41436A536F9}"/>
                </a:ext>
              </a:extLst>
            </p:cNvPr>
            <p:cNvPicPr/>
            <p:nvPr/>
          </p:nvPicPr>
          <p:blipFill>
            <a:blip r:embed="rId2" cstate="print"/>
            <a:stretch>
              <a:fillRect/>
            </a:stretch>
          </p:blipFill>
          <p:spPr>
            <a:xfrm>
              <a:off x="1759236" y="275886"/>
              <a:ext cx="983964" cy="589876"/>
            </a:xfrm>
            <a:prstGeom prst="rect">
              <a:avLst/>
            </a:prstGeom>
          </p:spPr>
        </p:pic>
        <p:pic>
          <p:nvPicPr>
            <p:cNvPr id="8" name="image2.png">
              <a:extLst>
                <a:ext uri="{FF2B5EF4-FFF2-40B4-BE49-F238E27FC236}">
                  <a16:creationId xmlns:a16="http://schemas.microsoft.com/office/drawing/2014/main" id="{87D9AB2D-F210-A340-9E26-513908015079}"/>
                </a:ext>
              </a:extLst>
            </p:cNvPr>
            <p:cNvPicPr/>
            <p:nvPr/>
          </p:nvPicPr>
          <p:blipFill>
            <a:blip r:embed="rId3" cstate="print"/>
            <a:stretch>
              <a:fillRect/>
            </a:stretch>
          </p:blipFill>
          <p:spPr>
            <a:xfrm>
              <a:off x="8646159" y="275886"/>
              <a:ext cx="1770596" cy="589876"/>
            </a:xfrm>
            <a:prstGeom prst="rect">
              <a:avLst/>
            </a:prstGeom>
          </p:spPr>
        </p:pic>
        <p:sp>
          <p:nvSpPr>
            <p:cNvPr id="9" name="CasellaDiTesto 8">
              <a:extLst>
                <a:ext uri="{FF2B5EF4-FFF2-40B4-BE49-F238E27FC236}">
                  <a16:creationId xmlns:a16="http://schemas.microsoft.com/office/drawing/2014/main" id="{EF52E0E6-3E3B-3B46-9DC6-FF508C47AF6F}"/>
                </a:ext>
              </a:extLst>
            </p:cNvPr>
            <p:cNvSpPr txBox="1"/>
            <p:nvPr/>
          </p:nvSpPr>
          <p:spPr>
            <a:xfrm>
              <a:off x="2743200" y="339991"/>
              <a:ext cx="1303506" cy="461665"/>
            </a:xfrm>
            <a:prstGeom prst="rect">
              <a:avLst/>
            </a:prstGeom>
            <a:noFill/>
          </p:spPr>
          <p:txBody>
            <a:bodyPr wrap="square" rtlCol="0">
              <a:spAutoFit/>
            </a:bodyPr>
            <a:lstStyle/>
            <a:p>
              <a:r>
                <a:rPr lang="it-IT" sz="1200" dirty="0"/>
                <a:t>UNIONE </a:t>
              </a:r>
            </a:p>
            <a:p>
              <a:r>
                <a:rPr lang="it-IT" sz="1200" dirty="0"/>
                <a:t>EUROPEA</a:t>
              </a:r>
            </a:p>
          </p:txBody>
        </p:sp>
        <p:pic>
          <p:nvPicPr>
            <p:cNvPr id="10" name="Picture 2" descr="Scritta in blu FAMI Fondo Asilo, Integrazione e Migrazione 2021-2027,su fondo bianco, con elementi grafici in giallo">
              <a:extLst>
                <a:ext uri="{FF2B5EF4-FFF2-40B4-BE49-F238E27FC236}">
                  <a16:creationId xmlns:a16="http://schemas.microsoft.com/office/drawing/2014/main" id="{2D3C95F8-36B9-E84C-8F2A-4DFB860C1D1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2316" y="108824"/>
              <a:ext cx="2366251" cy="106949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1" name="Gruppo 10">
            <a:extLst>
              <a:ext uri="{FF2B5EF4-FFF2-40B4-BE49-F238E27FC236}">
                <a16:creationId xmlns:a16="http://schemas.microsoft.com/office/drawing/2014/main" id="{A302A401-EE83-0143-8939-5D65CC1B398E}"/>
              </a:ext>
            </a:extLst>
          </p:cNvPr>
          <p:cNvGrpSpPr/>
          <p:nvPr/>
        </p:nvGrpSpPr>
        <p:grpSpPr>
          <a:xfrm>
            <a:off x="2490281" y="6183388"/>
            <a:ext cx="7101191" cy="642393"/>
            <a:chOff x="-884007" y="5328281"/>
            <a:chExt cx="13123481" cy="1541841"/>
          </a:xfrm>
        </p:grpSpPr>
        <p:pic>
          <p:nvPicPr>
            <p:cNvPr id="12" name="Immagine 11">
              <a:extLst>
                <a:ext uri="{FF2B5EF4-FFF2-40B4-BE49-F238E27FC236}">
                  <a16:creationId xmlns:a16="http://schemas.microsoft.com/office/drawing/2014/main" id="{DF0EA76A-21EE-D647-9718-DE4B8A030548}"/>
                </a:ext>
              </a:extLst>
            </p:cNvPr>
            <p:cNvPicPr/>
            <p:nvPr/>
          </p:nvPicPr>
          <p:blipFill>
            <a:blip r:embed="rId5">
              <a:extLst>
                <a:ext uri="{28A0092B-C50C-407E-A947-70E740481C1C}">
                  <a14:useLocalDpi xmlns:a14="http://schemas.microsoft.com/office/drawing/2010/main" val="0"/>
                </a:ext>
              </a:extLst>
            </a:blip>
            <a:stretch>
              <a:fillRect/>
            </a:stretch>
          </p:blipFill>
          <p:spPr>
            <a:xfrm>
              <a:off x="-884007" y="5328281"/>
              <a:ext cx="2319020" cy="1260010"/>
            </a:xfrm>
            <a:prstGeom prst="rect">
              <a:avLst/>
            </a:prstGeom>
          </p:spPr>
        </p:pic>
        <p:pic>
          <p:nvPicPr>
            <p:cNvPr id="13" name="Immagine 1" descr="stemma-della-repubblica-italiana-colori.jpg">
              <a:extLst>
                <a:ext uri="{FF2B5EF4-FFF2-40B4-BE49-F238E27FC236}">
                  <a16:creationId xmlns:a16="http://schemas.microsoft.com/office/drawing/2014/main" id="{6F87EAB7-C4DA-594B-A7D0-E3A403E09A2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44640" y="5328281"/>
              <a:ext cx="707688" cy="770593"/>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3">
              <a:extLst>
                <a:ext uri="{FF2B5EF4-FFF2-40B4-BE49-F238E27FC236}">
                  <a16:creationId xmlns:a16="http://schemas.microsoft.com/office/drawing/2014/main" id="{3CCDF18F-5171-F848-A875-0B331E584FC0}"/>
                </a:ext>
              </a:extLst>
            </p:cNvPr>
            <p:cNvSpPr>
              <a:spLocks noChangeArrowheads="1"/>
            </p:cNvSpPr>
            <p:nvPr/>
          </p:nvSpPr>
          <p:spPr bwMode="auto">
            <a:xfrm>
              <a:off x="2976575" y="6104903"/>
              <a:ext cx="4760068" cy="664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a:ln>
                    <a:noFill/>
                  </a:ln>
                  <a:solidFill>
                    <a:srgbClr val="000000"/>
                  </a:solidFill>
                  <a:effectLst/>
                  <a:latin typeface="Kunstler Script"/>
                  <a:ea typeface="Calibri" panose="020F0502020204030204" pitchFamily="34" charset="0"/>
                  <a:cs typeface="Garamond" panose="02020404030301010803" pitchFamily="18" charset="0"/>
                </a:rPr>
                <a:t>Prefettura – UTG di Siracusa</a:t>
              </a:r>
              <a:endParaRPr kumimoji="0" lang="it-IT" altLang="it-IT" sz="1100" b="0" i="0" u="none" strike="noStrike" cap="none" normalizeH="0" baseline="0" dirty="0">
                <a:ln>
                  <a:noFill/>
                </a:ln>
                <a:solidFill>
                  <a:schemeClr val="tx1"/>
                </a:solidFill>
                <a:effectLst/>
                <a:latin typeface="Arial" panose="020B0604020202020204" pitchFamily="34" charset="0"/>
              </a:endParaRPr>
            </a:p>
          </p:txBody>
        </p:sp>
        <p:grpSp>
          <p:nvGrpSpPr>
            <p:cNvPr id="15" name="Gruppo 14">
              <a:extLst>
                <a:ext uri="{FF2B5EF4-FFF2-40B4-BE49-F238E27FC236}">
                  <a16:creationId xmlns:a16="http://schemas.microsoft.com/office/drawing/2014/main" id="{6AF1FC9C-03C0-7D4B-90AB-515DDE304D22}"/>
                </a:ext>
              </a:extLst>
            </p:cNvPr>
            <p:cNvGrpSpPr/>
            <p:nvPr/>
          </p:nvGrpSpPr>
          <p:grpSpPr>
            <a:xfrm>
              <a:off x="9032429" y="5414086"/>
              <a:ext cx="3207045" cy="1456036"/>
              <a:chOff x="4739457" y="2886068"/>
              <a:chExt cx="3739442" cy="1594694"/>
            </a:xfrm>
          </p:grpSpPr>
          <p:pic>
            <p:nvPicPr>
              <p:cNvPr id="16" name="Immagine 15">
                <a:extLst>
                  <a:ext uri="{FF2B5EF4-FFF2-40B4-BE49-F238E27FC236}">
                    <a16:creationId xmlns:a16="http://schemas.microsoft.com/office/drawing/2014/main" id="{4AC528C6-6BE4-4D40-ABD0-693A27CDEFDB}"/>
                  </a:ext>
                </a:extLst>
              </p:cNvPr>
              <p:cNvPicPr>
                <a:picLocks noChangeAspect="1"/>
              </p:cNvPicPr>
              <p:nvPr/>
            </p:nvPicPr>
            <p:blipFill>
              <a:blip r:embed="rId7"/>
              <a:stretch>
                <a:fillRect/>
              </a:stretch>
            </p:blipFill>
            <p:spPr>
              <a:xfrm>
                <a:off x="6205588" y="2886068"/>
                <a:ext cx="807178" cy="864037"/>
              </a:xfrm>
              <a:prstGeom prst="rect">
                <a:avLst/>
              </a:prstGeom>
            </p:spPr>
          </p:pic>
          <p:sp>
            <p:nvSpPr>
              <p:cNvPr id="17" name="CasellaDiTesto 16">
                <a:extLst>
                  <a:ext uri="{FF2B5EF4-FFF2-40B4-BE49-F238E27FC236}">
                    <a16:creationId xmlns:a16="http://schemas.microsoft.com/office/drawing/2014/main" id="{BA7A3B66-FD65-8C4E-AD10-9344B80648F7}"/>
                  </a:ext>
                </a:extLst>
              </p:cNvPr>
              <p:cNvSpPr txBox="1"/>
              <p:nvPr/>
            </p:nvSpPr>
            <p:spPr>
              <a:xfrm>
                <a:off x="4739457" y="3793063"/>
                <a:ext cx="3739442" cy="687699"/>
              </a:xfrm>
              <a:prstGeom prst="rect">
                <a:avLst/>
              </a:prstGeom>
              <a:noFill/>
            </p:spPr>
            <p:txBody>
              <a:bodyPr wrap="square">
                <a:spAutoFit/>
              </a:bodyPr>
              <a:lstStyle/>
              <a:p>
                <a:pPr algn="ctr">
                  <a:tabLst>
                    <a:tab pos="3060065" algn="ctr"/>
                    <a:tab pos="6120130" algn="r"/>
                    <a:tab pos="2838450" algn="l"/>
                    <a:tab pos="4876800" algn="l"/>
                  </a:tabLst>
                </a:pPr>
                <a:r>
                  <a:rPr lang="it-IT" sz="1100" b="1" dirty="0">
                    <a:effectLst/>
                    <a:latin typeface="Calibri" panose="020F0502020204030204" pitchFamily="34" charset="0"/>
                    <a:ea typeface="Calibri" panose="020F0502020204030204" pitchFamily="34" charset="0"/>
                    <a:cs typeface="Times New Roman" panose="02020603050405020304" pitchFamily="18" charset="0"/>
                  </a:rPr>
                  <a:t>I COLORI DELLA VITA SCS</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sp>
        <p:nvSpPr>
          <p:cNvPr id="21" name="Titolo 20">
            <a:extLst>
              <a:ext uri="{FF2B5EF4-FFF2-40B4-BE49-F238E27FC236}">
                <a16:creationId xmlns:a16="http://schemas.microsoft.com/office/drawing/2014/main" id="{4AE77062-EBB2-8D4B-BFA8-5283A391B97B}"/>
              </a:ext>
            </a:extLst>
          </p:cNvPr>
          <p:cNvSpPr>
            <a:spLocks noGrp="1"/>
          </p:cNvSpPr>
          <p:nvPr>
            <p:ph type="ctrTitle"/>
          </p:nvPr>
        </p:nvSpPr>
        <p:spPr>
          <a:xfrm>
            <a:off x="1633061" y="1200519"/>
            <a:ext cx="8679915" cy="651930"/>
          </a:xfrm>
        </p:spPr>
        <p:txBody>
          <a:bodyPr>
            <a:noAutofit/>
          </a:bodyPr>
          <a:lstStyle/>
          <a:p>
            <a:r>
              <a:rPr lang="it-IT" sz="4400" b="1" dirty="0"/>
              <a:t>WP 3 – Gestione e </a:t>
            </a:r>
            <a:r>
              <a:rPr lang="it-IT" sz="4400" b="1" dirty="0" err="1"/>
              <a:t>monit</a:t>
            </a:r>
            <a:r>
              <a:rPr lang="it-IT" sz="4400" b="1" dirty="0"/>
              <a:t>. accoglienza </a:t>
            </a:r>
          </a:p>
        </p:txBody>
      </p:sp>
      <p:graphicFrame>
        <p:nvGraphicFramePr>
          <p:cNvPr id="24" name="Tabella 23">
            <a:extLst>
              <a:ext uri="{FF2B5EF4-FFF2-40B4-BE49-F238E27FC236}">
                <a16:creationId xmlns:a16="http://schemas.microsoft.com/office/drawing/2014/main" id="{42CED438-6A24-1648-9DA4-6F235E22FE3F}"/>
              </a:ext>
            </a:extLst>
          </p:cNvPr>
          <p:cNvGraphicFramePr>
            <a:graphicFrameLocks noGrp="1" noChangeAspect="1"/>
          </p:cNvGraphicFramePr>
          <p:nvPr>
            <p:extLst>
              <p:ext uri="{D42A27DB-BD31-4B8C-83A1-F6EECF244321}">
                <p14:modId xmlns:p14="http://schemas.microsoft.com/office/powerpoint/2010/main" val="2744586071"/>
              </p:ext>
            </p:extLst>
          </p:nvPr>
        </p:nvGraphicFramePr>
        <p:xfrm>
          <a:off x="409303" y="1980906"/>
          <a:ext cx="11158206" cy="3646585"/>
        </p:xfrm>
        <a:graphic>
          <a:graphicData uri="http://schemas.openxmlformats.org/drawingml/2006/table">
            <a:tbl>
              <a:tblPr firstRow="1" firstCol="1" bandRow="1">
                <a:tableStyleId>{5C22544A-7EE6-4342-B048-85BDC9FD1C3A}</a:tableStyleId>
              </a:tblPr>
              <a:tblGrid>
                <a:gridCol w="2969623">
                  <a:extLst>
                    <a:ext uri="{9D8B030D-6E8A-4147-A177-3AD203B41FA5}">
                      <a16:colId xmlns:a16="http://schemas.microsoft.com/office/drawing/2014/main" val="3542750805"/>
                    </a:ext>
                  </a:extLst>
                </a:gridCol>
                <a:gridCol w="383177">
                  <a:extLst>
                    <a:ext uri="{9D8B030D-6E8A-4147-A177-3AD203B41FA5}">
                      <a16:colId xmlns:a16="http://schemas.microsoft.com/office/drawing/2014/main" val="266262997"/>
                    </a:ext>
                  </a:extLst>
                </a:gridCol>
                <a:gridCol w="426439">
                  <a:extLst>
                    <a:ext uri="{9D8B030D-6E8A-4147-A177-3AD203B41FA5}">
                      <a16:colId xmlns:a16="http://schemas.microsoft.com/office/drawing/2014/main" val="1625211760"/>
                    </a:ext>
                  </a:extLst>
                </a:gridCol>
                <a:gridCol w="427001">
                  <a:extLst>
                    <a:ext uri="{9D8B030D-6E8A-4147-A177-3AD203B41FA5}">
                      <a16:colId xmlns:a16="http://schemas.microsoft.com/office/drawing/2014/main" val="554689982"/>
                    </a:ext>
                  </a:extLst>
                </a:gridCol>
                <a:gridCol w="426720">
                  <a:extLst>
                    <a:ext uri="{9D8B030D-6E8A-4147-A177-3AD203B41FA5}">
                      <a16:colId xmlns:a16="http://schemas.microsoft.com/office/drawing/2014/main" val="2754217108"/>
                    </a:ext>
                  </a:extLst>
                </a:gridCol>
                <a:gridCol w="435428">
                  <a:extLst>
                    <a:ext uri="{9D8B030D-6E8A-4147-A177-3AD203B41FA5}">
                      <a16:colId xmlns:a16="http://schemas.microsoft.com/office/drawing/2014/main" val="2078514590"/>
                    </a:ext>
                  </a:extLst>
                </a:gridCol>
                <a:gridCol w="391886">
                  <a:extLst>
                    <a:ext uri="{9D8B030D-6E8A-4147-A177-3AD203B41FA5}">
                      <a16:colId xmlns:a16="http://schemas.microsoft.com/office/drawing/2014/main" val="3456252234"/>
                    </a:ext>
                  </a:extLst>
                </a:gridCol>
                <a:gridCol w="383177">
                  <a:extLst>
                    <a:ext uri="{9D8B030D-6E8A-4147-A177-3AD203B41FA5}">
                      <a16:colId xmlns:a16="http://schemas.microsoft.com/office/drawing/2014/main" val="3036620901"/>
                    </a:ext>
                  </a:extLst>
                </a:gridCol>
                <a:gridCol w="418012">
                  <a:extLst>
                    <a:ext uri="{9D8B030D-6E8A-4147-A177-3AD203B41FA5}">
                      <a16:colId xmlns:a16="http://schemas.microsoft.com/office/drawing/2014/main" val="379030346"/>
                    </a:ext>
                  </a:extLst>
                </a:gridCol>
                <a:gridCol w="487680">
                  <a:extLst>
                    <a:ext uri="{9D8B030D-6E8A-4147-A177-3AD203B41FA5}">
                      <a16:colId xmlns:a16="http://schemas.microsoft.com/office/drawing/2014/main" val="1668897398"/>
                    </a:ext>
                  </a:extLst>
                </a:gridCol>
                <a:gridCol w="513805">
                  <a:extLst>
                    <a:ext uri="{9D8B030D-6E8A-4147-A177-3AD203B41FA5}">
                      <a16:colId xmlns:a16="http://schemas.microsoft.com/office/drawing/2014/main" val="2618405023"/>
                    </a:ext>
                  </a:extLst>
                </a:gridCol>
                <a:gridCol w="478972">
                  <a:extLst>
                    <a:ext uri="{9D8B030D-6E8A-4147-A177-3AD203B41FA5}">
                      <a16:colId xmlns:a16="http://schemas.microsoft.com/office/drawing/2014/main" val="5753557"/>
                    </a:ext>
                  </a:extLst>
                </a:gridCol>
                <a:gridCol w="496388">
                  <a:extLst>
                    <a:ext uri="{9D8B030D-6E8A-4147-A177-3AD203B41FA5}">
                      <a16:colId xmlns:a16="http://schemas.microsoft.com/office/drawing/2014/main" val="1946957228"/>
                    </a:ext>
                  </a:extLst>
                </a:gridCol>
                <a:gridCol w="505098">
                  <a:extLst>
                    <a:ext uri="{9D8B030D-6E8A-4147-A177-3AD203B41FA5}">
                      <a16:colId xmlns:a16="http://schemas.microsoft.com/office/drawing/2014/main" val="1754652695"/>
                    </a:ext>
                  </a:extLst>
                </a:gridCol>
                <a:gridCol w="470262">
                  <a:extLst>
                    <a:ext uri="{9D8B030D-6E8A-4147-A177-3AD203B41FA5}">
                      <a16:colId xmlns:a16="http://schemas.microsoft.com/office/drawing/2014/main" val="2216675811"/>
                    </a:ext>
                  </a:extLst>
                </a:gridCol>
                <a:gridCol w="470263">
                  <a:extLst>
                    <a:ext uri="{9D8B030D-6E8A-4147-A177-3AD203B41FA5}">
                      <a16:colId xmlns:a16="http://schemas.microsoft.com/office/drawing/2014/main" val="1087266241"/>
                    </a:ext>
                  </a:extLst>
                </a:gridCol>
                <a:gridCol w="505097">
                  <a:extLst>
                    <a:ext uri="{9D8B030D-6E8A-4147-A177-3AD203B41FA5}">
                      <a16:colId xmlns:a16="http://schemas.microsoft.com/office/drawing/2014/main" val="3733447900"/>
                    </a:ext>
                  </a:extLst>
                </a:gridCol>
                <a:gridCol w="470263">
                  <a:extLst>
                    <a:ext uri="{9D8B030D-6E8A-4147-A177-3AD203B41FA5}">
                      <a16:colId xmlns:a16="http://schemas.microsoft.com/office/drawing/2014/main" val="3616194066"/>
                    </a:ext>
                  </a:extLst>
                </a:gridCol>
                <a:gridCol w="498915">
                  <a:extLst>
                    <a:ext uri="{9D8B030D-6E8A-4147-A177-3AD203B41FA5}">
                      <a16:colId xmlns:a16="http://schemas.microsoft.com/office/drawing/2014/main" val="810567359"/>
                    </a:ext>
                  </a:extLst>
                </a:gridCol>
              </a:tblGrid>
              <a:tr h="586958">
                <a:tc>
                  <a:txBody>
                    <a:bodyPr/>
                    <a:lstStyle/>
                    <a:p>
                      <a:endParaRPr lang="it-IT" dirty="0"/>
                    </a:p>
                  </a:txBody>
                  <a:tcPr/>
                </a:tc>
                <a:tc>
                  <a:txBody>
                    <a:bodyPr/>
                    <a:lstStyle/>
                    <a:p>
                      <a:r>
                        <a:rPr lang="it-IT" dirty="0"/>
                        <a:t>1</a:t>
                      </a:r>
                    </a:p>
                  </a:txBody>
                  <a:tcPr/>
                </a:tc>
                <a:tc>
                  <a:txBody>
                    <a:bodyPr/>
                    <a:lstStyle/>
                    <a:p>
                      <a:r>
                        <a:rPr lang="it-IT" dirty="0"/>
                        <a:t>2</a:t>
                      </a:r>
                    </a:p>
                  </a:txBody>
                  <a:tcPr/>
                </a:tc>
                <a:tc>
                  <a:txBody>
                    <a:bodyPr/>
                    <a:lstStyle/>
                    <a:p>
                      <a:r>
                        <a:rPr lang="it-IT" dirty="0"/>
                        <a:t>3</a:t>
                      </a:r>
                    </a:p>
                  </a:txBody>
                  <a:tcPr/>
                </a:tc>
                <a:tc>
                  <a:txBody>
                    <a:bodyPr/>
                    <a:lstStyle/>
                    <a:p>
                      <a:r>
                        <a:rPr lang="it-IT" dirty="0"/>
                        <a:t>4</a:t>
                      </a:r>
                    </a:p>
                  </a:txBody>
                  <a:tcPr/>
                </a:tc>
                <a:tc>
                  <a:txBody>
                    <a:bodyPr/>
                    <a:lstStyle/>
                    <a:p>
                      <a:r>
                        <a:rPr lang="it-IT" dirty="0"/>
                        <a:t>5</a:t>
                      </a:r>
                    </a:p>
                  </a:txBody>
                  <a:tcPr/>
                </a:tc>
                <a:tc>
                  <a:txBody>
                    <a:bodyPr/>
                    <a:lstStyle/>
                    <a:p>
                      <a:r>
                        <a:rPr lang="it-IT" dirty="0"/>
                        <a:t>6</a:t>
                      </a:r>
                    </a:p>
                  </a:txBody>
                  <a:tcPr/>
                </a:tc>
                <a:tc>
                  <a:txBody>
                    <a:bodyPr/>
                    <a:lstStyle/>
                    <a:p>
                      <a:r>
                        <a:rPr lang="it-IT" dirty="0"/>
                        <a:t>7</a:t>
                      </a:r>
                    </a:p>
                  </a:txBody>
                  <a:tcPr/>
                </a:tc>
                <a:tc>
                  <a:txBody>
                    <a:bodyPr/>
                    <a:lstStyle/>
                    <a:p>
                      <a:r>
                        <a:rPr lang="it-IT" dirty="0"/>
                        <a:t>8</a:t>
                      </a:r>
                    </a:p>
                  </a:txBody>
                  <a:tcPr/>
                </a:tc>
                <a:tc>
                  <a:txBody>
                    <a:bodyPr/>
                    <a:lstStyle/>
                    <a:p>
                      <a:r>
                        <a:rPr lang="it-IT" dirty="0"/>
                        <a:t>9</a:t>
                      </a:r>
                    </a:p>
                  </a:txBody>
                  <a:tcPr/>
                </a:tc>
                <a:tc>
                  <a:txBody>
                    <a:bodyPr/>
                    <a:lstStyle/>
                    <a:p>
                      <a:r>
                        <a:rPr lang="it-IT" dirty="0"/>
                        <a:t>10</a:t>
                      </a:r>
                    </a:p>
                  </a:txBody>
                  <a:tcPr/>
                </a:tc>
                <a:tc>
                  <a:txBody>
                    <a:bodyPr/>
                    <a:lstStyle/>
                    <a:p>
                      <a:r>
                        <a:rPr lang="it-IT" dirty="0"/>
                        <a:t>11</a:t>
                      </a:r>
                    </a:p>
                  </a:txBody>
                  <a:tcPr/>
                </a:tc>
                <a:tc>
                  <a:txBody>
                    <a:bodyPr/>
                    <a:lstStyle/>
                    <a:p>
                      <a:r>
                        <a:rPr lang="it-IT" dirty="0"/>
                        <a:t>12</a:t>
                      </a:r>
                    </a:p>
                  </a:txBody>
                  <a:tcPr/>
                </a:tc>
                <a:tc>
                  <a:txBody>
                    <a:bodyPr/>
                    <a:lstStyle/>
                    <a:p>
                      <a:r>
                        <a:rPr lang="it-IT" dirty="0"/>
                        <a:t>13</a:t>
                      </a:r>
                    </a:p>
                  </a:txBody>
                  <a:tcPr/>
                </a:tc>
                <a:tc>
                  <a:txBody>
                    <a:bodyPr/>
                    <a:lstStyle/>
                    <a:p>
                      <a:r>
                        <a:rPr lang="it-IT" dirty="0"/>
                        <a:t>14</a:t>
                      </a:r>
                    </a:p>
                  </a:txBody>
                  <a:tcPr/>
                </a:tc>
                <a:tc>
                  <a:txBody>
                    <a:bodyPr/>
                    <a:lstStyle/>
                    <a:p>
                      <a:r>
                        <a:rPr lang="it-IT" dirty="0"/>
                        <a:t>15</a:t>
                      </a:r>
                    </a:p>
                  </a:txBody>
                  <a:tcPr/>
                </a:tc>
                <a:tc>
                  <a:txBody>
                    <a:bodyPr/>
                    <a:lstStyle/>
                    <a:p>
                      <a:r>
                        <a:rPr lang="it-IT" dirty="0"/>
                        <a:t>16</a:t>
                      </a:r>
                    </a:p>
                  </a:txBody>
                  <a:tcPr/>
                </a:tc>
                <a:tc>
                  <a:txBody>
                    <a:bodyPr/>
                    <a:lstStyle/>
                    <a:p>
                      <a:r>
                        <a:rPr lang="it-IT" dirty="0"/>
                        <a:t>17</a:t>
                      </a:r>
                    </a:p>
                  </a:txBody>
                  <a:tcPr/>
                </a:tc>
                <a:tc>
                  <a:txBody>
                    <a:bodyPr/>
                    <a:lstStyle/>
                    <a:p>
                      <a:r>
                        <a:rPr lang="it-IT" dirty="0"/>
                        <a:t>18</a:t>
                      </a:r>
                    </a:p>
                  </a:txBody>
                  <a:tcPr/>
                </a:tc>
                <a:extLst>
                  <a:ext uri="{0D108BD9-81ED-4DB2-BD59-A6C34878D82A}">
                    <a16:rowId xmlns:a16="http://schemas.microsoft.com/office/drawing/2014/main" val="2241836572"/>
                  </a:ext>
                </a:extLst>
              </a:tr>
              <a:tr h="824223">
                <a:tc>
                  <a:txBody>
                    <a:bodyPr/>
                    <a:lstStyle/>
                    <a:p>
                      <a:r>
                        <a:rPr lang="it-IT" b="0" dirty="0"/>
                        <a:t>Supporto Tecnico amministrativo</a:t>
                      </a:r>
                    </a:p>
                  </a:txBody>
                  <a:tcPr/>
                </a:tc>
                <a:tc>
                  <a:txBody>
                    <a:bodyPr/>
                    <a:lstStyle/>
                    <a:p>
                      <a:endParaRPr lang="it-IT"/>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rPr>
                        <a:t>X</a:t>
                      </a:r>
                    </a:p>
                  </a:txBody>
                  <a:tcPr/>
                </a:tc>
                <a:tc>
                  <a:txBody>
                    <a:bodyPr/>
                    <a:lstStyle/>
                    <a:p>
                      <a:endParaRPr lang="it-IT"/>
                    </a:p>
                  </a:txBody>
                  <a:tcPr/>
                </a:tc>
                <a:extLst>
                  <a:ext uri="{0D108BD9-81ED-4DB2-BD59-A6C34878D82A}">
                    <a16:rowId xmlns:a16="http://schemas.microsoft.com/office/drawing/2014/main" val="4121121252"/>
                  </a:ext>
                </a:extLst>
              </a:tr>
              <a:tr h="586958">
                <a:tc>
                  <a:txBody>
                    <a:bodyPr/>
                    <a:lstStyle/>
                    <a:p>
                      <a:r>
                        <a:rPr lang="it-IT" b="0" dirty="0"/>
                        <a:t>Monitoraggio CAS</a:t>
                      </a:r>
                    </a:p>
                  </a:txBody>
                  <a:tcPr/>
                </a:tc>
                <a:tc>
                  <a:txBody>
                    <a:bodyPr/>
                    <a:lstStyle/>
                    <a:p>
                      <a:endParaRPr lang="it-IT"/>
                    </a:p>
                  </a:txBody>
                  <a:tcPr/>
                </a:tc>
                <a:tc>
                  <a:txBody>
                    <a:bodyPr/>
                    <a:lstStyle/>
                    <a:p>
                      <a:r>
                        <a:rPr lang="it-IT" dirty="0"/>
                        <a:t>X</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a:ln>
                            <a:noFill/>
                          </a:ln>
                          <a:solidFill>
                            <a:prstClr val="black"/>
                          </a:solidFill>
                          <a:effectLst/>
                          <a:uLnTx/>
                          <a:uFillTx/>
                          <a:latin typeface="Rockwell" panose="02060603020205020403"/>
                          <a:ea typeface="+mn-ea"/>
                          <a:cs typeface="+mn-cs"/>
                        </a:rPr>
                        <a:t>X</a:t>
                      </a:r>
                      <a:endPar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Rockwell" panose="02060603020205020403"/>
                          <a:ea typeface="+mn-ea"/>
                          <a:cs typeface="+mn-cs"/>
                        </a:rPr>
                        <a:t>X</a:t>
                      </a:r>
                    </a:p>
                  </a:txBody>
                  <a:tcPr/>
                </a:tc>
                <a:tc>
                  <a:txBody>
                    <a:bodyPr/>
                    <a:lstStyle/>
                    <a:p>
                      <a:endParaRPr lang="it-IT"/>
                    </a:p>
                  </a:txBody>
                  <a:tcPr/>
                </a:tc>
                <a:extLst>
                  <a:ext uri="{0D108BD9-81ED-4DB2-BD59-A6C34878D82A}">
                    <a16:rowId xmlns:a16="http://schemas.microsoft.com/office/drawing/2014/main" val="823417258"/>
                  </a:ext>
                </a:extLst>
              </a:tr>
              <a:tr h="824223">
                <a:tc>
                  <a:txBody>
                    <a:bodyPr/>
                    <a:lstStyle/>
                    <a:p>
                      <a:r>
                        <a:rPr lang="it-IT" b="0" dirty="0"/>
                        <a:t>Indagine fabbisogni formativi  </a:t>
                      </a:r>
                    </a:p>
                  </a:txBody>
                  <a:tcPr/>
                </a:tc>
                <a:tc>
                  <a:txBody>
                    <a:bodyPr/>
                    <a:lstStyle/>
                    <a:p>
                      <a:endParaRPr lang="it-IT"/>
                    </a:p>
                  </a:txBody>
                  <a:tcPr/>
                </a:tc>
                <a:tc>
                  <a:txBody>
                    <a:bodyPr/>
                    <a:lstStyle/>
                    <a:p>
                      <a:endParaRPr lang="it-IT"/>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a:t>X</a:t>
                      </a:r>
                    </a:p>
                  </a:txBody>
                  <a:tcPr/>
                </a:tc>
                <a:tc>
                  <a:txBody>
                    <a:bodyPr/>
                    <a:lstStyle/>
                    <a:p>
                      <a:endParaRPr lang="it-IT"/>
                    </a:p>
                  </a:txBody>
                  <a:tcPr/>
                </a:tc>
                <a:tc>
                  <a:txBody>
                    <a:bodyPr/>
                    <a:lstStyle/>
                    <a:p>
                      <a:endParaRPr lang="it-IT"/>
                    </a:p>
                  </a:txBody>
                  <a:tcPr/>
                </a:tc>
                <a:tc>
                  <a:txBody>
                    <a:bodyPr/>
                    <a:lstStyle/>
                    <a:p>
                      <a:endParaRPr lang="it-IT" dirty="0"/>
                    </a:p>
                  </a:txBody>
                  <a:tcPr/>
                </a:tc>
                <a:tc>
                  <a:txBody>
                    <a:bodyPr/>
                    <a:lstStyle/>
                    <a:p>
                      <a:endParaRPr lang="it-IT" dirty="0"/>
                    </a:p>
                  </a:txBody>
                  <a:tcPr/>
                </a:tc>
                <a:tc>
                  <a:txBody>
                    <a:bodyPr/>
                    <a:lstStyle/>
                    <a:p>
                      <a:endParaRPr lang="it-IT" dirty="0"/>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dirty="0"/>
                    </a:p>
                  </a:txBody>
                  <a:tcPr/>
                </a:tc>
                <a:tc>
                  <a:txBody>
                    <a:bodyPr/>
                    <a:lstStyle/>
                    <a:p>
                      <a:endParaRPr lang="it-IT" dirty="0"/>
                    </a:p>
                  </a:txBody>
                  <a:tcPr/>
                </a:tc>
                <a:tc>
                  <a:txBody>
                    <a:bodyPr/>
                    <a:lstStyle/>
                    <a:p>
                      <a:endParaRPr lang="it-IT" dirty="0"/>
                    </a:p>
                  </a:txBody>
                  <a:tcPr/>
                </a:tc>
                <a:tc>
                  <a:txBody>
                    <a:bodyPr/>
                    <a:lstStyle/>
                    <a:p>
                      <a:endParaRPr lang="it-IT"/>
                    </a:p>
                  </a:txBody>
                  <a:tcPr/>
                </a:tc>
                <a:tc>
                  <a:txBody>
                    <a:bodyPr/>
                    <a:lstStyle/>
                    <a:p>
                      <a:endParaRPr lang="it-IT"/>
                    </a:p>
                  </a:txBody>
                  <a:tcPr/>
                </a:tc>
                <a:extLst>
                  <a:ext uri="{0D108BD9-81ED-4DB2-BD59-A6C34878D82A}">
                    <a16:rowId xmlns:a16="http://schemas.microsoft.com/office/drawing/2014/main" val="312930757"/>
                  </a:ext>
                </a:extLst>
              </a:tr>
              <a:tr h="8242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b="0" dirty="0"/>
                        <a:t>Corso di formazione Operatori CAS e SAI</a:t>
                      </a:r>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dirty="0"/>
                    </a:p>
                  </a:txBody>
                  <a:tcPr/>
                </a:tc>
                <a:tc>
                  <a:txBody>
                    <a:bodyPr/>
                    <a:lstStyle/>
                    <a:p>
                      <a:r>
                        <a:rPr lang="it-IT" dirty="0"/>
                        <a:t>X</a:t>
                      </a:r>
                    </a:p>
                  </a:txBody>
                  <a:tcPr/>
                </a:tc>
                <a:tc>
                  <a:txBody>
                    <a:bodyPr/>
                    <a:lstStyle/>
                    <a:p>
                      <a:r>
                        <a:rPr lang="it-IT" dirty="0"/>
                        <a:t>X</a:t>
                      </a:r>
                    </a:p>
                  </a:txBody>
                  <a:tcPr/>
                </a:tc>
                <a:tc>
                  <a:txBody>
                    <a:bodyPr/>
                    <a:lstStyle/>
                    <a:p>
                      <a:endParaRPr lang="it-IT"/>
                    </a:p>
                  </a:txBody>
                  <a:tcPr/>
                </a:tc>
                <a:tc>
                  <a:txBody>
                    <a:bodyPr/>
                    <a:lstStyle/>
                    <a:p>
                      <a:endParaRPr lang="it-IT"/>
                    </a:p>
                  </a:txBody>
                  <a:tcPr/>
                </a:tc>
                <a:tc>
                  <a:txBody>
                    <a:bodyPr/>
                    <a:lstStyle/>
                    <a:p>
                      <a:endParaRPr lang="it-IT" dirty="0"/>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r>
                        <a:rPr lang="it-IT" dirty="0"/>
                        <a:t>X</a:t>
                      </a:r>
                    </a:p>
                  </a:txBody>
                  <a:tcPr/>
                </a:tc>
                <a:tc>
                  <a:txBody>
                    <a:bodyPr/>
                    <a:lstStyle/>
                    <a:p>
                      <a:r>
                        <a:rPr lang="it-IT" dirty="0"/>
                        <a:t>X</a:t>
                      </a:r>
                    </a:p>
                  </a:txBody>
                  <a:tcPr/>
                </a:tc>
                <a:tc>
                  <a:txBody>
                    <a:bodyPr/>
                    <a:lstStyle/>
                    <a:p>
                      <a:endParaRPr lang="it-IT"/>
                    </a:p>
                  </a:txBody>
                  <a:tcPr/>
                </a:tc>
                <a:tc>
                  <a:txBody>
                    <a:bodyPr/>
                    <a:lstStyle/>
                    <a:p>
                      <a:endParaRPr lang="it-IT"/>
                    </a:p>
                  </a:txBody>
                  <a:tcPr/>
                </a:tc>
                <a:tc>
                  <a:txBody>
                    <a:bodyPr/>
                    <a:lstStyle/>
                    <a:p>
                      <a:endParaRPr lang="it-IT" dirty="0"/>
                    </a:p>
                  </a:txBody>
                  <a:tcPr/>
                </a:tc>
                <a:extLst>
                  <a:ext uri="{0D108BD9-81ED-4DB2-BD59-A6C34878D82A}">
                    <a16:rowId xmlns:a16="http://schemas.microsoft.com/office/drawing/2014/main" val="1582967536"/>
                  </a:ext>
                </a:extLst>
              </a:tr>
            </a:tbl>
          </a:graphicData>
        </a:graphic>
      </p:graphicFrame>
    </p:spTree>
    <p:extLst>
      <p:ext uri="{BB962C8B-B14F-4D97-AF65-F5344CB8AC3E}">
        <p14:creationId xmlns:p14="http://schemas.microsoft.com/office/powerpoint/2010/main" val="3834229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po 5">
            <a:extLst>
              <a:ext uri="{FF2B5EF4-FFF2-40B4-BE49-F238E27FC236}">
                <a16:creationId xmlns:a16="http://schemas.microsoft.com/office/drawing/2014/main" id="{80BBD722-F94F-7E4A-9512-214A3A3F8BC4}"/>
              </a:ext>
            </a:extLst>
          </p:cNvPr>
          <p:cNvGrpSpPr/>
          <p:nvPr/>
        </p:nvGrpSpPr>
        <p:grpSpPr>
          <a:xfrm>
            <a:off x="2256817" y="196586"/>
            <a:ext cx="7206627" cy="776393"/>
            <a:chOff x="1759236" y="108824"/>
            <a:chExt cx="8657519" cy="1069492"/>
          </a:xfrm>
        </p:grpSpPr>
        <p:pic>
          <p:nvPicPr>
            <p:cNvPr id="7" name="image1.jpeg">
              <a:extLst>
                <a:ext uri="{FF2B5EF4-FFF2-40B4-BE49-F238E27FC236}">
                  <a16:creationId xmlns:a16="http://schemas.microsoft.com/office/drawing/2014/main" id="{28BF88BF-A591-E147-B747-B41436A536F9}"/>
                </a:ext>
              </a:extLst>
            </p:cNvPr>
            <p:cNvPicPr/>
            <p:nvPr/>
          </p:nvPicPr>
          <p:blipFill>
            <a:blip r:embed="rId2" cstate="print"/>
            <a:stretch>
              <a:fillRect/>
            </a:stretch>
          </p:blipFill>
          <p:spPr>
            <a:xfrm>
              <a:off x="1759236" y="275886"/>
              <a:ext cx="983964" cy="589876"/>
            </a:xfrm>
            <a:prstGeom prst="rect">
              <a:avLst/>
            </a:prstGeom>
          </p:spPr>
        </p:pic>
        <p:pic>
          <p:nvPicPr>
            <p:cNvPr id="8" name="image2.png">
              <a:extLst>
                <a:ext uri="{FF2B5EF4-FFF2-40B4-BE49-F238E27FC236}">
                  <a16:creationId xmlns:a16="http://schemas.microsoft.com/office/drawing/2014/main" id="{87D9AB2D-F210-A340-9E26-513908015079}"/>
                </a:ext>
              </a:extLst>
            </p:cNvPr>
            <p:cNvPicPr/>
            <p:nvPr/>
          </p:nvPicPr>
          <p:blipFill>
            <a:blip r:embed="rId3" cstate="print"/>
            <a:stretch>
              <a:fillRect/>
            </a:stretch>
          </p:blipFill>
          <p:spPr>
            <a:xfrm>
              <a:off x="8646159" y="275886"/>
              <a:ext cx="1770596" cy="589876"/>
            </a:xfrm>
            <a:prstGeom prst="rect">
              <a:avLst/>
            </a:prstGeom>
          </p:spPr>
        </p:pic>
        <p:sp>
          <p:nvSpPr>
            <p:cNvPr id="9" name="CasellaDiTesto 8">
              <a:extLst>
                <a:ext uri="{FF2B5EF4-FFF2-40B4-BE49-F238E27FC236}">
                  <a16:creationId xmlns:a16="http://schemas.microsoft.com/office/drawing/2014/main" id="{EF52E0E6-3E3B-3B46-9DC6-FF508C47AF6F}"/>
                </a:ext>
              </a:extLst>
            </p:cNvPr>
            <p:cNvSpPr txBox="1"/>
            <p:nvPr/>
          </p:nvSpPr>
          <p:spPr>
            <a:xfrm>
              <a:off x="2743200" y="339991"/>
              <a:ext cx="1303506" cy="461665"/>
            </a:xfrm>
            <a:prstGeom prst="rect">
              <a:avLst/>
            </a:prstGeom>
            <a:noFill/>
          </p:spPr>
          <p:txBody>
            <a:bodyPr wrap="square" rtlCol="0">
              <a:spAutoFit/>
            </a:bodyPr>
            <a:lstStyle/>
            <a:p>
              <a:r>
                <a:rPr lang="it-IT" sz="1200" dirty="0"/>
                <a:t>UNIONE </a:t>
              </a:r>
            </a:p>
            <a:p>
              <a:r>
                <a:rPr lang="it-IT" sz="1200" dirty="0"/>
                <a:t>EUROPEA</a:t>
              </a:r>
            </a:p>
          </p:txBody>
        </p:sp>
        <p:pic>
          <p:nvPicPr>
            <p:cNvPr id="10" name="Picture 2" descr="Scritta in blu FAMI Fondo Asilo, Integrazione e Migrazione 2021-2027,su fondo bianco, con elementi grafici in giallo">
              <a:extLst>
                <a:ext uri="{FF2B5EF4-FFF2-40B4-BE49-F238E27FC236}">
                  <a16:creationId xmlns:a16="http://schemas.microsoft.com/office/drawing/2014/main" id="{2D3C95F8-36B9-E84C-8F2A-4DFB860C1D1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2316" y="108824"/>
              <a:ext cx="2366251" cy="106949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1" name="Gruppo 10">
            <a:extLst>
              <a:ext uri="{FF2B5EF4-FFF2-40B4-BE49-F238E27FC236}">
                <a16:creationId xmlns:a16="http://schemas.microsoft.com/office/drawing/2014/main" id="{A302A401-EE83-0143-8939-5D65CC1B398E}"/>
              </a:ext>
            </a:extLst>
          </p:cNvPr>
          <p:cNvGrpSpPr/>
          <p:nvPr/>
        </p:nvGrpSpPr>
        <p:grpSpPr>
          <a:xfrm>
            <a:off x="2490281" y="6183388"/>
            <a:ext cx="7101191" cy="642393"/>
            <a:chOff x="-884007" y="5328281"/>
            <a:chExt cx="13123481" cy="1541841"/>
          </a:xfrm>
        </p:grpSpPr>
        <p:pic>
          <p:nvPicPr>
            <p:cNvPr id="12" name="Immagine 11">
              <a:extLst>
                <a:ext uri="{FF2B5EF4-FFF2-40B4-BE49-F238E27FC236}">
                  <a16:creationId xmlns:a16="http://schemas.microsoft.com/office/drawing/2014/main" id="{DF0EA76A-21EE-D647-9718-DE4B8A030548}"/>
                </a:ext>
              </a:extLst>
            </p:cNvPr>
            <p:cNvPicPr/>
            <p:nvPr/>
          </p:nvPicPr>
          <p:blipFill>
            <a:blip r:embed="rId5">
              <a:extLst>
                <a:ext uri="{28A0092B-C50C-407E-A947-70E740481C1C}">
                  <a14:useLocalDpi xmlns:a14="http://schemas.microsoft.com/office/drawing/2010/main" val="0"/>
                </a:ext>
              </a:extLst>
            </a:blip>
            <a:stretch>
              <a:fillRect/>
            </a:stretch>
          </p:blipFill>
          <p:spPr>
            <a:xfrm>
              <a:off x="-884007" y="5328281"/>
              <a:ext cx="2319020" cy="1260010"/>
            </a:xfrm>
            <a:prstGeom prst="rect">
              <a:avLst/>
            </a:prstGeom>
          </p:spPr>
        </p:pic>
        <p:pic>
          <p:nvPicPr>
            <p:cNvPr id="13" name="Immagine 1" descr="stemma-della-repubblica-italiana-colori.jpg">
              <a:extLst>
                <a:ext uri="{FF2B5EF4-FFF2-40B4-BE49-F238E27FC236}">
                  <a16:creationId xmlns:a16="http://schemas.microsoft.com/office/drawing/2014/main" id="{6F87EAB7-C4DA-594B-A7D0-E3A403E09A2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44640" y="5328281"/>
              <a:ext cx="707688" cy="770593"/>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3">
              <a:extLst>
                <a:ext uri="{FF2B5EF4-FFF2-40B4-BE49-F238E27FC236}">
                  <a16:creationId xmlns:a16="http://schemas.microsoft.com/office/drawing/2014/main" id="{3CCDF18F-5171-F848-A875-0B331E584FC0}"/>
                </a:ext>
              </a:extLst>
            </p:cNvPr>
            <p:cNvSpPr>
              <a:spLocks noChangeArrowheads="1"/>
            </p:cNvSpPr>
            <p:nvPr/>
          </p:nvSpPr>
          <p:spPr bwMode="auto">
            <a:xfrm>
              <a:off x="2976575" y="6104903"/>
              <a:ext cx="4760068" cy="664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a:ln>
                    <a:noFill/>
                  </a:ln>
                  <a:solidFill>
                    <a:srgbClr val="000000"/>
                  </a:solidFill>
                  <a:effectLst/>
                  <a:latin typeface="Kunstler Script"/>
                  <a:ea typeface="Calibri" panose="020F0502020204030204" pitchFamily="34" charset="0"/>
                  <a:cs typeface="Garamond" panose="02020404030301010803" pitchFamily="18" charset="0"/>
                </a:rPr>
                <a:t>Prefettura – UTG di Siracusa</a:t>
              </a:r>
              <a:endParaRPr kumimoji="0" lang="it-IT" altLang="it-IT" sz="1100" b="0" i="0" u="none" strike="noStrike" cap="none" normalizeH="0" baseline="0" dirty="0">
                <a:ln>
                  <a:noFill/>
                </a:ln>
                <a:solidFill>
                  <a:schemeClr val="tx1"/>
                </a:solidFill>
                <a:effectLst/>
                <a:latin typeface="Arial" panose="020B0604020202020204" pitchFamily="34" charset="0"/>
              </a:endParaRPr>
            </a:p>
          </p:txBody>
        </p:sp>
        <p:grpSp>
          <p:nvGrpSpPr>
            <p:cNvPr id="15" name="Gruppo 14">
              <a:extLst>
                <a:ext uri="{FF2B5EF4-FFF2-40B4-BE49-F238E27FC236}">
                  <a16:creationId xmlns:a16="http://schemas.microsoft.com/office/drawing/2014/main" id="{6AF1FC9C-03C0-7D4B-90AB-515DDE304D22}"/>
                </a:ext>
              </a:extLst>
            </p:cNvPr>
            <p:cNvGrpSpPr/>
            <p:nvPr/>
          </p:nvGrpSpPr>
          <p:grpSpPr>
            <a:xfrm>
              <a:off x="9032429" y="5414086"/>
              <a:ext cx="3207045" cy="1456036"/>
              <a:chOff x="4739457" y="2886068"/>
              <a:chExt cx="3739442" cy="1594694"/>
            </a:xfrm>
          </p:grpSpPr>
          <p:pic>
            <p:nvPicPr>
              <p:cNvPr id="16" name="Immagine 15">
                <a:extLst>
                  <a:ext uri="{FF2B5EF4-FFF2-40B4-BE49-F238E27FC236}">
                    <a16:creationId xmlns:a16="http://schemas.microsoft.com/office/drawing/2014/main" id="{4AC528C6-6BE4-4D40-ABD0-693A27CDEFDB}"/>
                  </a:ext>
                </a:extLst>
              </p:cNvPr>
              <p:cNvPicPr>
                <a:picLocks noChangeAspect="1"/>
              </p:cNvPicPr>
              <p:nvPr/>
            </p:nvPicPr>
            <p:blipFill>
              <a:blip r:embed="rId7"/>
              <a:stretch>
                <a:fillRect/>
              </a:stretch>
            </p:blipFill>
            <p:spPr>
              <a:xfrm>
                <a:off x="6205588" y="2886068"/>
                <a:ext cx="807178" cy="864037"/>
              </a:xfrm>
              <a:prstGeom prst="rect">
                <a:avLst/>
              </a:prstGeom>
            </p:spPr>
          </p:pic>
          <p:sp>
            <p:nvSpPr>
              <p:cNvPr id="17" name="CasellaDiTesto 16">
                <a:extLst>
                  <a:ext uri="{FF2B5EF4-FFF2-40B4-BE49-F238E27FC236}">
                    <a16:creationId xmlns:a16="http://schemas.microsoft.com/office/drawing/2014/main" id="{BA7A3B66-FD65-8C4E-AD10-9344B80648F7}"/>
                  </a:ext>
                </a:extLst>
              </p:cNvPr>
              <p:cNvSpPr txBox="1"/>
              <p:nvPr/>
            </p:nvSpPr>
            <p:spPr>
              <a:xfrm>
                <a:off x="4739457" y="3793063"/>
                <a:ext cx="3739442" cy="687699"/>
              </a:xfrm>
              <a:prstGeom prst="rect">
                <a:avLst/>
              </a:prstGeom>
              <a:noFill/>
            </p:spPr>
            <p:txBody>
              <a:bodyPr wrap="square">
                <a:spAutoFit/>
              </a:bodyPr>
              <a:lstStyle/>
              <a:p>
                <a:pPr algn="ctr">
                  <a:tabLst>
                    <a:tab pos="3060065" algn="ctr"/>
                    <a:tab pos="6120130" algn="r"/>
                    <a:tab pos="2838450" algn="l"/>
                    <a:tab pos="4876800" algn="l"/>
                  </a:tabLst>
                </a:pPr>
                <a:r>
                  <a:rPr lang="it-IT" sz="1100" b="1" dirty="0">
                    <a:effectLst/>
                    <a:latin typeface="Calibri" panose="020F0502020204030204" pitchFamily="34" charset="0"/>
                    <a:ea typeface="Calibri" panose="020F0502020204030204" pitchFamily="34" charset="0"/>
                    <a:cs typeface="Times New Roman" panose="02020603050405020304" pitchFamily="18" charset="0"/>
                  </a:rPr>
                  <a:t>I COLORI DELLA VITA SCS</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sp>
        <p:nvSpPr>
          <p:cNvPr id="21" name="Titolo 20">
            <a:extLst>
              <a:ext uri="{FF2B5EF4-FFF2-40B4-BE49-F238E27FC236}">
                <a16:creationId xmlns:a16="http://schemas.microsoft.com/office/drawing/2014/main" id="{4AE77062-EBB2-8D4B-BFA8-5283A391B97B}"/>
              </a:ext>
            </a:extLst>
          </p:cNvPr>
          <p:cNvSpPr>
            <a:spLocks noGrp="1"/>
          </p:cNvSpPr>
          <p:nvPr>
            <p:ph type="ctrTitle"/>
          </p:nvPr>
        </p:nvSpPr>
        <p:spPr>
          <a:xfrm>
            <a:off x="1633061" y="1200519"/>
            <a:ext cx="8679915" cy="651930"/>
          </a:xfrm>
        </p:spPr>
        <p:txBody>
          <a:bodyPr>
            <a:noAutofit/>
          </a:bodyPr>
          <a:lstStyle/>
          <a:p>
            <a:r>
              <a:rPr lang="it-IT" sz="4400" b="1" dirty="0"/>
              <a:t>WP 4 – Comunicazione e diffusione </a:t>
            </a:r>
          </a:p>
        </p:txBody>
      </p:sp>
      <p:graphicFrame>
        <p:nvGraphicFramePr>
          <p:cNvPr id="24" name="Tabella 23">
            <a:extLst>
              <a:ext uri="{FF2B5EF4-FFF2-40B4-BE49-F238E27FC236}">
                <a16:creationId xmlns:a16="http://schemas.microsoft.com/office/drawing/2014/main" id="{42CED438-6A24-1648-9DA4-6F235E22FE3F}"/>
              </a:ext>
            </a:extLst>
          </p:cNvPr>
          <p:cNvGraphicFramePr>
            <a:graphicFrameLocks noGrp="1" noChangeAspect="1"/>
          </p:cNvGraphicFramePr>
          <p:nvPr>
            <p:extLst>
              <p:ext uri="{D42A27DB-BD31-4B8C-83A1-F6EECF244321}">
                <p14:modId xmlns:p14="http://schemas.microsoft.com/office/powerpoint/2010/main" val="523354836"/>
              </p:ext>
            </p:extLst>
          </p:nvPr>
        </p:nvGraphicFramePr>
        <p:xfrm>
          <a:off x="409303" y="1980906"/>
          <a:ext cx="11158206" cy="3815211"/>
        </p:xfrm>
        <a:graphic>
          <a:graphicData uri="http://schemas.openxmlformats.org/drawingml/2006/table">
            <a:tbl>
              <a:tblPr firstRow="1" firstCol="1" bandRow="1">
                <a:tableStyleId>{5C22544A-7EE6-4342-B048-85BDC9FD1C3A}</a:tableStyleId>
              </a:tblPr>
              <a:tblGrid>
                <a:gridCol w="2969623">
                  <a:extLst>
                    <a:ext uri="{9D8B030D-6E8A-4147-A177-3AD203B41FA5}">
                      <a16:colId xmlns:a16="http://schemas.microsoft.com/office/drawing/2014/main" val="3542750805"/>
                    </a:ext>
                  </a:extLst>
                </a:gridCol>
                <a:gridCol w="383177">
                  <a:extLst>
                    <a:ext uri="{9D8B030D-6E8A-4147-A177-3AD203B41FA5}">
                      <a16:colId xmlns:a16="http://schemas.microsoft.com/office/drawing/2014/main" val="266262997"/>
                    </a:ext>
                  </a:extLst>
                </a:gridCol>
                <a:gridCol w="435428">
                  <a:extLst>
                    <a:ext uri="{9D8B030D-6E8A-4147-A177-3AD203B41FA5}">
                      <a16:colId xmlns:a16="http://schemas.microsoft.com/office/drawing/2014/main" val="1625211760"/>
                    </a:ext>
                  </a:extLst>
                </a:gridCol>
                <a:gridCol w="418012">
                  <a:extLst>
                    <a:ext uri="{9D8B030D-6E8A-4147-A177-3AD203B41FA5}">
                      <a16:colId xmlns:a16="http://schemas.microsoft.com/office/drawing/2014/main" val="554689982"/>
                    </a:ext>
                  </a:extLst>
                </a:gridCol>
                <a:gridCol w="426720">
                  <a:extLst>
                    <a:ext uri="{9D8B030D-6E8A-4147-A177-3AD203B41FA5}">
                      <a16:colId xmlns:a16="http://schemas.microsoft.com/office/drawing/2014/main" val="2754217108"/>
                    </a:ext>
                  </a:extLst>
                </a:gridCol>
                <a:gridCol w="435428">
                  <a:extLst>
                    <a:ext uri="{9D8B030D-6E8A-4147-A177-3AD203B41FA5}">
                      <a16:colId xmlns:a16="http://schemas.microsoft.com/office/drawing/2014/main" val="2078514590"/>
                    </a:ext>
                  </a:extLst>
                </a:gridCol>
                <a:gridCol w="391886">
                  <a:extLst>
                    <a:ext uri="{9D8B030D-6E8A-4147-A177-3AD203B41FA5}">
                      <a16:colId xmlns:a16="http://schemas.microsoft.com/office/drawing/2014/main" val="3456252234"/>
                    </a:ext>
                  </a:extLst>
                </a:gridCol>
                <a:gridCol w="383177">
                  <a:extLst>
                    <a:ext uri="{9D8B030D-6E8A-4147-A177-3AD203B41FA5}">
                      <a16:colId xmlns:a16="http://schemas.microsoft.com/office/drawing/2014/main" val="3036620901"/>
                    </a:ext>
                  </a:extLst>
                </a:gridCol>
                <a:gridCol w="418012">
                  <a:extLst>
                    <a:ext uri="{9D8B030D-6E8A-4147-A177-3AD203B41FA5}">
                      <a16:colId xmlns:a16="http://schemas.microsoft.com/office/drawing/2014/main" val="379030346"/>
                    </a:ext>
                  </a:extLst>
                </a:gridCol>
                <a:gridCol w="487680">
                  <a:extLst>
                    <a:ext uri="{9D8B030D-6E8A-4147-A177-3AD203B41FA5}">
                      <a16:colId xmlns:a16="http://schemas.microsoft.com/office/drawing/2014/main" val="1668897398"/>
                    </a:ext>
                  </a:extLst>
                </a:gridCol>
                <a:gridCol w="513805">
                  <a:extLst>
                    <a:ext uri="{9D8B030D-6E8A-4147-A177-3AD203B41FA5}">
                      <a16:colId xmlns:a16="http://schemas.microsoft.com/office/drawing/2014/main" val="2618405023"/>
                    </a:ext>
                  </a:extLst>
                </a:gridCol>
                <a:gridCol w="478972">
                  <a:extLst>
                    <a:ext uri="{9D8B030D-6E8A-4147-A177-3AD203B41FA5}">
                      <a16:colId xmlns:a16="http://schemas.microsoft.com/office/drawing/2014/main" val="5753557"/>
                    </a:ext>
                  </a:extLst>
                </a:gridCol>
                <a:gridCol w="496388">
                  <a:extLst>
                    <a:ext uri="{9D8B030D-6E8A-4147-A177-3AD203B41FA5}">
                      <a16:colId xmlns:a16="http://schemas.microsoft.com/office/drawing/2014/main" val="1946957228"/>
                    </a:ext>
                  </a:extLst>
                </a:gridCol>
                <a:gridCol w="505098">
                  <a:extLst>
                    <a:ext uri="{9D8B030D-6E8A-4147-A177-3AD203B41FA5}">
                      <a16:colId xmlns:a16="http://schemas.microsoft.com/office/drawing/2014/main" val="1754652695"/>
                    </a:ext>
                  </a:extLst>
                </a:gridCol>
                <a:gridCol w="470262">
                  <a:extLst>
                    <a:ext uri="{9D8B030D-6E8A-4147-A177-3AD203B41FA5}">
                      <a16:colId xmlns:a16="http://schemas.microsoft.com/office/drawing/2014/main" val="2216675811"/>
                    </a:ext>
                  </a:extLst>
                </a:gridCol>
                <a:gridCol w="470263">
                  <a:extLst>
                    <a:ext uri="{9D8B030D-6E8A-4147-A177-3AD203B41FA5}">
                      <a16:colId xmlns:a16="http://schemas.microsoft.com/office/drawing/2014/main" val="1087266241"/>
                    </a:ext>
                  </a:extLst>
                </a:gridCol>
                <a:gridCol w="505097">
                  <a:extLst>
                    <a:ext uri="{9D8B030D-6E8A-4147-A177-3AD203B41FA5}">
                      <a16:colId xmlns:a16="http://schemas.microsoft.com/office/drawing/2014/main" val="3733447900"/>
                    </a:ext>
                  </a:extLst>
                </a:gridCol>
                <a:gridCol w="470263">
                  <a:extLst>
                    <a:ext uri="{9D8B030D-6E8A-4147-A177-3AD203B41FA5}">
                      <a16:colId xmlns:a16="http://schemas.microsoft.com/office/drawing/2014/main" val="3616194066"/>
                    </a:ext>
                  </a:extLst>
                </a:gridCol>
                <a:gridCol w="498915">
                  <a:extLst>
                    <a:ext uri="{9D8B030D-6E8A-4147-A177-3AD203B41FA5}">
                      <a16:colId xmlns:a16="http://schemas.microsoft.com/office/drawing/2014/main" val="810567359"/>
                    </a:ext>
                  </a:extLst>
                </a:gridCol>
              </a:tblGrid>
              <a:tr h="656837">
                <a:tc>
                  <a:txBody>
                    <a:bodyPr/>
                    <a:lstStyle/>
                    <a:p>
                      <a:endParaRPr lang="it-IT" dirty="0"/>
                    </a:p>
                  </a:txBody>
                  <a:tcPr/>
                </a:tc>
                <a:tc>
                  <a:txBody>
                    <a:bodyPr/>
                    <a:lstStyle/>
                    <a:p>
                      <a:r>
                        <a:rPr lang="it-IT" dirty="0"/>
                        <a:t>1</a:t>
                      </a:r>
                    </a:p>
                  </a:txBody>
                  <a:tcPr/>
                </a:tc>
                <a:tc>
                  <a:txBody>
                    <a:bodyPr/>
                    <a:lstStyle/>
                    <a:p>
                      <a:r>
                        <a:rPr lang="it-IT" dirty="0"/>
                        <a:t>2</a:t>
                      </a:r>
                    </a:p>
                  </a:txBody>
                  <a:tcPr/>
                </a:tc>
                <a:tc>
                  <a:txBody>
                    <a:bodyPr/>
                    <a:lstStyle/>
                    <a:p>
                      <a:r>
                        <a:rPr lang="it-IT" dirty="0"/>
                        <a:t>3</a:t>
                      </a:r>
                    </a:p>
                  </a:txBody>
                  <a:tcPr/>
                </a:tc>
                <a:tc>
                  <a:txBody>
                    <a:bodyPr/>
                    <a:lstStyle/>
                    <a:p>
                      <a:r>
                        <a:rPr lang="it-IT" dirty="0"/>
                        <a:t>4</a:t>
                      </a:r>
                    </a:p>
                  </a:txBody>
                  <a:tcPr/>
                </a:tc>
                <a:tc>
                  <a:txBody>
                    <a:bodyPr/>
                    <a:lstStyle/>
                    <a:p>
                      <a:r>
                        <a:rPr lang="it-IT" dirty="0"/>
                        <a:t>5</a:t>
                      </a:r>
                    </a:p>
                  </a:txBody>
                  <a:tcPr/>
                </a:tc>
                <a:tc>
                  <a:txBody>
                    <a:bodyPr/>
                    <a:lstStyle/>
                    <a:p>
                      <a:r>
                        <a:rPr lang="it-IT" dirty="0"/>
                        <a:t>6</a:t>
                      </a:r>
                    </a:p>
                  </a:txBody>
                  <a:tcPr/>
                </a:tc>
                <a:tc>
                  <a:txBody>
                    <a:bodyPr/>
                    <a:lstStyle/>
                    <a:p>
                      <a:r>
                        <a:rPr lang="it-IT" dirty="0"/>
                        <a:t>7</a:t>
                      </a:r>
                    </a:p>
                  </a:txBody>
                  <a:tcPr/>
                </a:tc>
                <a:tc>
                  <a:txBody>
                    <a:bodyPr/>
                    <a:lstStyle/>
                    <a:p>
                      <a:r>
                        <a:rPr lang="it-IT" dirty="0"/>
                        <a:t>8</a:t>
                      </a:r>
                    </a:p>
                  </a:txBody>
                  <a:tcPr/>
                </a:tc>
                <a:tc>
                  <a:txBody>
                    <a:bodyPr/>
                    <a:lstStyle/>
                    <a:p>
                      <a:r>
                        <a:rPr lang="it-IT" dirty="0"/>
                        <a:t>9</a:t>
                      </a:r>
                    </a:p>
                  </a:txBody>
                  <a:tcPr/>
                </a:tc>
                <a:tc>
                  <a:txBody>
                    <a:bodyPr/>
                    <a:lstStyle/>
                    <a:p>
                      <a:r>
                        <a:rPr lang="it-IT" dirty="0"/>
                        <a:t>10</a:t>
                      </a:r>
                    </a:p>
                  </a:txBody>
                  <a:tcPr/>
                </a:tc>
                <a:tc>
                  <a:txBody>
                    <a:bodyPr/>
                    <a:lstStyle/>
                    <a:p>
                      <a:r>
                        <a:rPr lang="it-IT" dirty="0"/>
                        <a:t>11</a:t>
                      </a:r>
                    </a:p>
                  </a:txBody>
                  <a:tcPr/>
                </a:tc>
                <a:tc>
                  <a:txBody>
                    <a:bodyPr/>
                    <a:lstStyle/>
                    <a:p>
                      <a:r>
                        <a:rPr lang="it-IT" dirty="0"/>
                        <a:t>12</a:t>
                      </a:r>
                    </a:p>
                  </a:txBody>
                  <a:tcPr/>
                </a:tc>
                <a:tc>
                  <a:txBody>
                    <a:bodyPr/>
                    <a:lstStyle/>
                    <a:p>
                      <a:r>
                        <a:rPr lang="it-IT" dirty="0"/>
                        <a:t>13</a:t>
                      </a:r>
                    </a:p>
                  </a:txBody>
                  <a:tcPr/>
                </a:tc>
                <a:tc>
                  <a:txBody>
                    <a:bodyPr/>
                    <a:lstStyle/>
                    <a:p>
                      <a:r>
                        <a:rPr lang="it-IT" dirty="0"/>
                        <a:t>14</a:t>
                      </a:r>
                    </a:p>
                  </a:txBody>
                  <a:tcPr/>
                </a:tc>
                <a:tc>
                  <a:txBody>
                    <a:bodyPr/>
                    <a:lstStyle/>
                    <a:p>
                      <a:r>
                        <a:rPr lang="it-IT" dirty="0"/>
                        <a:t>15</a:t>
                      </a:r>
                    </a:p>
                  </a:txBody>
                  <a:tcPr/>
                </a:tc>
                <a:tc>
                  <a:txBody>
                    <a:bodyPr/>
                    <a:lstStyle/>
                    <a:p>
                      <a:r>
                        <a:rPr lang="it-IT" dirty="0"/>
                        <a:t>16</a:t>
                      </a:r>
                    </a:p>
                  </a:txBody>
                  <a:tcPr/>
                </a:tc>
                <a:tc>
                  <a:txBody>
                    <a:bodyPr/>
                    <a:lstStyle/>
                    <a:p>
                      <a:r>
                        <a:rPr lang="it-IT" dirty="0"/>
                        <a:t>17</a:t>
                      </a:r>
                    </a:p>
                  </a:txBody>
                  <a:tcPr/>
                </a:tc>
                <a:tc>
                  <a:txBody>
                    <a:bodyPr/>
                    <a:lstStyle/>
                    <a:p>
                      <a:r>
                        <a:rPr lang="it-IT" dirty="0"/>
                        <a:t>18</a:t>
                      </a:r>
                    </a:p>
                  </a:txBody>
                  <a:tcPr/>
                </a:tc>
                <a:extLst>
                  <a:ext uri="{0D108BD9-81ED-4DB2-BD59-A6C34878D82A}">
                    <a16:rowId xmlns:a16="http://schemas.microsoft.com/office/drawing/2014/main" val="2241836572"/>
                  </a:ext>
                </a:extLst>
              </a:tr>
              <a:tr h="922350">
                <a:tc>
                  <a:txBody>
                    <a:bodyPr/>
                    <a:lstStyle/>
                    <a:p>
                      <a:r>
                        <a:rPr lang="it-IT" b="0" dirty="0"/>
                        <a:t>Elaborazione materiale multilingue</a:t>
                      </a:r>
                    </a:p>
                  </a:txBody>
                  <a:tcPr/>
                </a:tc>
                <a:tc>
                  <a:txBody>
                    <a:bodyPr/>
                    <a:lstStyle/>
                    <a:p>
                      <a:r>
                        <a:rPr lang="it-IT" dirty="0"/>
                        <a:t>X</a:t>
                      </a:r>
                    </a:p>
                  </a:txBody>
                  <a:tcPr/>
                </a:tc>
                <a:tc>
                  <a:txBody>
                    <a:bodyPr/>
                    <a:lstStyle/>
                    <a:p>
                      <a:r>
                        <a:rPr lang="it-IT" dirty="0"/>
                        <a:t>X</a:t>
                      </a:r>
                    </a:p>
                  </a:txBody>
                  <a:tcPr/>
                </a:tc>
                <a:tc>
                  <a:txBody>
                    <a:bodyPr/>
                    <a:lstStyle/>
                    <a:p>
                      <a:endParaRPr lang="it-IT"/>
                    </a:p>
                  </a:txBody>
                  <a:tcPr/>
                </a:tc>
                <a:tc>
                  <a:txBody>
                    <a:bodyPr/>
                    <a:lstStyle/>
                    <a:p>
                      <a:endParaRPr lang="it-IT" dirty="0"/>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dirty="0"/>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dirty="0"/>
                    </a:p>
                  </a:txBody>
                  <a:tcPr/>
                </a:tc>
                <a:tc>
                  <a:txBody>
                    <a:bodyPr/>
                    <a:lstStyle/>
                    <a:p>
                      <a:endParaRPr lang="it-IT"/>
                    </a:p>
                  </a:txBody>
                  <a:tcPr/>
                </a:tc>
                <a:extLst>
                  <a:ext uri="{0D108BD9-81ED-4DB2-BD59-A6C34878D82A}">
                    <a16:rowId xmlns:a16="http://schemas.microsoft.com/office/drawing/2014/main" val="4121121252"/>
                  </a:ext>
                </a:extLst>
              </a:tr>
              <a:tr h="922350">
                <a:tc>
                  <a:txBody>
                    <a:bodyPr/>
                    <a:lstStyle/>
                    <a:p>
                      <a:r>
                        <a:rPr lang="it-IT" b="0" dirty="0"/>
                        <a:t>Evento di presentazione del progetto </a:t>
                      </a:r>
                    </a:p>
                  </a:txBody>
                  <a:tcPr/>
                </a:tc>
                <a:tc>
                  <a:txBody>
                    <a:bodyPr/>
                    <a:lstStyle/>
                    <a:p>
                      <a:endParaRPr lang="it-IT"/>
                    </a:p>
                  </a:txBody>
                  <a:tcPr/>
                </a:tc>
                <a:tc>
                  <a:txBody>
                    <a:bodyPr/>
                    <a:lstStyle/>
                    <a:p>
                      <a:r>
                        <a:rPr lang="it-IT" dirty="0"/>
                        <a:t>X</a:t>
                      </a:r>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extLst>
                  <a:ext uri="{0D108BD9-81ED-4DB2-BD59-A6C34878D82A}">
                    <a16:rowId xmlns:a16="http://schemas.microsoft.com/office/drawing/2014/main" val="823417258"/>
                  </a:ext>
                </a:extLst>
              </a:tr>
              <a:tr h="656837">
                <a:tc>
                  <a:txBody>
                    <a:bodyPr/>
                    <a:lstStyle/>
                    <a:p>
                      <a:r>
                        <a:rPr lang="it-IT" b="0" dirty="0"/>
                        <a:t>Attività di comunicazione</a:t>
                      </a:r>
                    </a:p>
                  </a:txBody>
                  <a:tcPr/>
                </a:tc>
                <a:tc>
                  <a:txBody>
                    <a:bodyPr/>
                    <a:lstStyle/>
                    <a:p>
                      <a:endParaRPr lang="it-IT"/>
                    </a:p>
                  </a:txBody>
                  <a:tcPr/>
                </a:tc>
                <a:tc>
                  <a:txBody>
                    <a:bodyPr/>
                    <a:lstStyle/>
                    <a:p>
                      <a:r>
                        <a:rPr lang="it-IT" dirty="0"/>
                        <a:t>X</a:t>
                      </a:r>
                    </a:p>
                  </a:txBody>
                  <a:tcPr/>
                </a:tc>
                <a:tc>
                  <a:txBody>
                    <a:bodyPr/>
                    <a:lstStyle/>
                    <a:p>
                      <a:r>
                        <a:rPr lang="it-IT" dirty="0"/>
                        <a:t>X</a:t>
                      </a:r>
                    </a:p>
                  </a:txBody>
                  <a:tcPr/>
                </a:tc>
                <a:tc>
                  <a:txBody>
                    <a:bodyPr/>
                    <a:lstStyle/>
                    <a:p>
                      <a:r>
                        <a:rPr lang="it-IT" dirty="0"/>
                        <a:t>X</a:t>
                      </a:r>
                    </a:p>
                  </a:txBody>
                  <a:tcPr/>
                </a:tc>
                <a:tc>
                  <a:txBody>
                    <a:bodyPr/>
                    <a:lstStyle/>
                    <a:p>
                      <a:r>
                        <a:rPr lang="it-IT" dirty="0"/>
                        <a:t>X</a:t>
                      </a:r>
                    </a:p>
                  </a:txBody>
                  <a:tcPr/>
                </a:tc>
                <a:tc>
                  <a:txBody>
                    <a:bodyPr/>
                    <a:lstStyle/>
                    <a:p>
                      <a:r>
                        <a:rPr lang="it-IT" dirty="0"/>
                        <a:t>X</a:t>
                      </a:r>
                    </a:p>
                  </a:txBody>
                  <a:tcPr/>
                </a:tc>
                <a:tc>
                  <a:txBody>
                    <a:bodyPr/>
                    <a:lstStyle/>
                    <a:p>
                      <a:r>
                        <a:rPr lang="it-IT" dirty="0"/>
                        <a:t>X</a:t>
                      </a:r>
                    </a:p>
                  </a:txBody>
                  <a:tcPr/>
                </a:tc>
                <a:tc>
                  <a:txBody>
                    <a:bodyPr/>
                    <a:lstStyle/>
                    <a:p>
                      <a:r>
                        <a:rPr lang="it-IT" dirty="0"/>
                        <a:t>X</a:t>
                      </a:r>
                    </a:p>
                  </a:txBody>
                  <a:tcPr/>
                </a:tc>
                <a:tc>
                  <a:txBody>
                    <a:bodyPr/>
                    <a:lstStyle/>
                    <a:p>
                      <a:r>
                        <a:rPr lang="it-IT" dirty="0"/>
                        <a:t>X</a:t>
                      </a:r>
                    </a:p>
                  </a:txBody>
                  <a:tcPr/>
                </a:tc>
                <a:tc>
                  <a:txBody>
                    <a:bodyPr/>
                    <a:lstStyle/>
                    <a:p>
                      <a:r>
                        <a:rPr lang="it-IT" dirty="0"/>
                        <a:t>X</a:t>
                      </a:r>
                    </a:p>
                  </a:txBody>
                  <a:tcPr/>
                </a:tc>
                <a:tc>
                  <a:txBody>
                    <a:bodyPr/>
                    <a:lstStyle/>
                    <a:p>
                      <a:r>
                        <a:rPr lang="it-IT" dirty="0"/>
                        <a:t>X</a:t>
                      </a:r>
                    </a:p>
                  </a:txBody>
                  <a:tcPr/>
                </a:tc>
                <a:tc>
                  <a:txBody>
                    <a:bodyPr/>
                    <a:lstStyle/>
                    <a:p>
                      <a:r>
                        <a:rPr lang="it-IT" dirty="0"/>
                        <a:t>X</a:t>
                      </a:r>
                    </a:p>
                  </a:txBody>
                  <a:tcPr/>
                </a:tc>
                <a:tc>
                  <a:txBody>
                    <a:bodyPr/>
                    <a:lstStyle/>
                    <a:p>
                      <a:r>
                        <a:rPr lang="it-IT" dirty="0"/>
                        <a:t>X</a:t>
                      </a:r>
                    </a:p>
                  </a:txBody>
                  <a:tcPr/>
                </a:tc>
                <a:tc>
                  <a:txBody>
                    <a:bodyPr/>
                    <a:lstStyle/>
                    <a:p>
                      <a:r>
                        <a:rPr lang="it-IT" dirty="0"/>
                        <a:t>X</a:t>
                      </a:r>
                    </a:p>
                  </a:txBody>
                  <a:tcPr/>
                </a:tc>
                <a:tc>
                  <a:txBody>
                    <a:bodyPr/>
                    <a:lstStyle/>
                    <a:p>
                      <a:r>
                        <a:rPr lang="it-IT" dirty="0"/>
                        <a:t>X</a:t>
                      </a:r>
                    </a:p>
                  </a:txBody>
                  <a:tcPr/>
                </a:tc>
                <a:tc>
                  <a:txBody>
                    <a:bodyPr/>
                    <a:lstStyle/>
                    <a:p>
                      <a:r>
                        <a:rPr lang="it-IT" dirty="0"/>
                        <a:t>X</a:t>
                      </a:r>
                    </a:p>
                  </a:txBody>
                  <a:tcPr/>
                </a:tc>
                <a:tc>
                  <a:txBody>
                    <a:bodyPr/>
                    <a:lstStyle/>
                    <a:p>
                      <a:r>
                        <a:rPr lang="it-IT" dirty="0"/>
                        <a:t>X</a:t>
                      </a:r>
                    </a:p>
                  </a:txBody>
                  <a:tcPr/>
                </a:tc>
                <a:tc>
                  <a:txBody>
                    <a:bodyPr/>
                    <a:lstStyle/>
                    <a:p>
                      <a:r>
                        <a:rPr lang="it-IT" dirty="0"/>
                        <a:t>X</a:t>
                      </a:r>
                    </a:p>
                  </a:txBody>
                  <a:tcPr/>
                </a:tc>
                <a:extLst>
                  <a:ext uri="{0D108BD9-81ED-4DB2-BD59-A6C34878D82A}">
                    <a16:rowId xmlns:a16="http://schemas.microsoft.com/office/drawing/2014/main" val="312930757"/>
                  </a:ext>
                </a:extLst>
              </a:tr>
              <a:tr h="656837">
                <a:tc>
                  <a:txBody>
                    <a:bodyPr/>
                    <a:lstStyle/>
                    <a:p>
                      <a:r>
                        <a:rPr lang="it-IT" b="0" dirty="0"/>
                        <a:t>Evento conclusivo </a:t>
                      </a:r>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dirty="0"/>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r>
                        <a:rPr lang="it-IT" dirty="0"/>
                        <a:t>X</a:t>
                      </a:r>
                    </a:p>
                  </a:txBody>
                  <a:tcPr/>
                </a:tc>
                <a:extLst>
                  <a:ext uri="{0D108BD9-81ED-4DB2-BD59-A6C34878D82A}">
                    <a16:rowId xmlns:a16="http://schemas.microsoft.com/office/drawing/2014/main" val="1582967536"/>
                  </a:ext>
                </a:extLst>
              </a:tr>
            </a:tbl>
          </a:graphicData>
        </a:graphic>
      </p:graphicFrame>
    </p:spTree>
    <p:extLst>
      <p:ext uri="{BB962C8B-B14F-4D97-AF65-F5344CB8AC3E}">
        <p14:creationId xmlns:p14="http://schemas.microsoft.com/office/powerpoint/2010/main" val="20488781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53A93F-E3BB-4345-B61A-4C0B39E97D93}"/>
              </a:ext>
            </a:extLst>
          </p:cNvPr>
          <p:cNvSpPr>
            <a:spLocks noGrp="1"/>
          </p:cNvSpPr>
          <p:nvPr>
            <p:ph type="title"/>
          </p:nvPr>
        </p:nvSpPr>
        <p:spPr/>
        <p:txBody>
          <a:bodyPr/>
          <a:lstStyle/>
          <a:p>
            <a:r>
              <a:rPr lang="it-IT" dirty="0"/>
              <a:t>Gruppo </a:t>
            </a:r>
            <a:br>
              <a:rPr lang="it-IT" dirty="0"/>
            </a:br>
            <a:r>
              <a:rPr lang="it-IT" dirty="0"/>
              <a:t>di lavoro </a:t>
            </a:r>
          </a:p>
        </p:txBody>
      </p:sp>
      <p:graphicFrame>
        <p:nvGraphicFramePr>
          <p:cNvPr id="4" name="Segnaposto contenuto 3">
            <a:extLst>
              <a:ext uri="{FF2B5EF4-FFF2-40B4-BE49-F238E27FC236}">
                <a16:creationId xmlns:a16="http://schemas.microsoft.com/office/drawing/2014/main" id="{641B39C6-DFF8-D340-89A0-8504D8232DB4}"/>
              </a:ext>
            </a:extLst>
          </p:cNvPr>
          <p:cNvGraphicFramePr>
            <a:graphicFrameLocks noGrp="1"/>
          </p:cNvGraphicFramePr>
          <p:nvPr>
            <p:ph idx="1"/>
            <p:extLst>
              <p:ext uri="{D42A27DB-BD31-4B8C-83A1-F6EECF244321}">
                <p14:modId xmlns:p14="http://schemas.microsoft.com/office/powerpoint/2010/main" val="992054998"/>
              </p:ext>
            </p:extLst>
          </p:nvPr>
        </p:nvGraphicFramePr>
        <p:xfrm>
          <a:off x="5118100" y="803275"/>
          <a:ext cx="6281738" cy="5248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5" name="Gruppo 4">
            <a:extLst>
              <a:ext uri="{FF2B5EF4-FFF2-40B4-BE49-F238E27FC236}">
                <a16:creationId xmlns:a16="http://schemas.microsoft.com/office/drawing/2014/main" id="{29F2C11A-69D9-FF43-BD3B-F7DA134C7431}"/>
              </a:ext>
            </a:extLst>
          </p:cNvPr>
          <p:cNvGrpSpPr/>
          <p:nvPr/>
        </p:nvGrpSpPr>
        <p:grpSpPr>
          <a:xfrm>
            <a:off x="2256817" y="196586"/>
            <a:ext cx="7206627" cy="776393"/>
            <a:chOff x="1759236" y="108824"/>
            <a:chExt cx="8657519" cy="1069492"/>
          </a:xfrm>
        </p:grpSpPr>
        <p:pic>
          <p:nvPicPr>
            <p:cNvPr id="6" name="image1.jpeg">
              <a:extLst>
                <a:ext uri="{FF2B5EF4-FFF2-40B4-BE49-F238E27FC236}">
                  <a16:creationId xmlns:a16="http://schemas.microsoft.com/office/drawing/2014/main" id="{6BB7B4E4-AC8D-7B4E-B0F7-3B32C9B5E995}"/>
                </a:ext>
              </a:extLst>
            </p:cNvPr>
            <p:cNvPicPr/>
            <p:nvPr/>
          </p:nvPicPr>
          <p:blipFill>
            <a:blip r:embed="rId7" cstate="print"/>
            <a:stretch>
              <a:fillRect/>
            </a:stretch>
          </p:blipFill>
          <p:spPr>
            <a:xfrm>
              <a:off x="1759236" y="275886"/>
              <a:ext cx="983964" cy="589876"/>
            </a:xfrm>
            <a:prstGeom prst="rect">
              <a:avLst/>
            </a:prstGeom>
          </p:spPr>
        </p:pic>
        <p:pic>
          <p:nvPicPr>
            <p:cNvPr id="7" name="image2.png">
              <a:extLst>
                <a:ext uri="{FF2B5EF4-FFF2-40B4-BE49-F238E27FC236}">
                  <a16:creationId xmlns:a16="http://schemas.microsoft.com/office/drawing/2014/main" id="{D469F46A-73A7-F044-BE35-5B1F8BCBB4AA}"/>
                </a:ext>
              </a:extLst>
            </p:cNvPr>
            <p:cNvPicPr/>
            <p:nvPr/>
          </p:nvPicPr>
          <p:blipFill>
            <a:blip r:embed="rId8" cstate="print"/>
            <a:stretch>
              <a:fillRect/>
            </a:stretch>
          </p:blipFill>
          <p:spPr>
            <a:xfrm>
              <a:off x="8646159" y="275886"/>
              <a:ext cx="1770596" cy="589876"/>
            </a:xfrm>
            <a:prstGeom prst="rect">
              <a:avLst/>
            </a:prstGeom>
          </p:spPr>
        </p:pic>
        <p:sp>
          <p:nvSpPr>
            <p:cNvPr id="8" name="CasellaDiTesto 7">
              <a:extLst>
                <a:ext uri="{FF2B5EF4-FFF2-40B4-BE49-F238E27FC236}">
                  <a16:creationId xmlns:a16="http://schemas.microsoft.com/office/drawing/2014/main" id="{5FB98666-D313-8E4B-89A1-A00F3B852E3A}"/>
                </a:ext>
              </a:extLst>
            </p:cNvPr>
            <p:cNvSpPr txBox="1"/>
            <p:nvPr/>
          </p:nvSpPr>
          <p:spPr>
            <a:xfrm>
              <a:off x="2743200" y="339991"/>
              <a:ext cx="1303506" cy="461665"/>
            </a:xfrm>
            <a:prstGeom prst="rect">
              <a:avLst/>
            </a:prstGeom>
            <a:noFill/>
          </p:spPr>
          <p:txBody>
            <a:bodyPr wrap="square" rtlCol="0">
              <a:spAutoFit/>
            </a:bodyPr>
            <a:lstStyle/>
            <a:p>
              <a:r>
                <a:rPr lang="it-IT" sz="1200" dirty="0"/>
                <a:t>UNIONE </a:t>
              </a:r>
            </a:p>
            <a:p>
              <a:r>
                <a:rPr lang="it-IT" sz="1200" dirty="0"/>
                <a:t>EUROPEA</a:t>
              </a:r>
            </a:p>
          </p:txBody>
        </p:sp>
        <p:pic>
          <p:nvPicPr>
            <p:cNvPr id="9" name="Picture 2" descr="Scritta in blu FAMI Fondo Asilo, Integrazione e Migrazione 2021-2027,su fondo bianco, con elementi grafici in giallo">
              <a:extLst>
                <a:ext uri="{FF2B5EF4-FFF2-40B4-BE49-F238E27FC236}">
                  <a16:creationId xmlns:a16="http://schemas.microsoft.com/office/drawing/2014/main" id="{A0A62166-0C57-7546-8BB3-6FBB8B64069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952316" y="108824"/>
              <a:ext cx="2366251" cy="106949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0" name="Gruppo 9">
            <a:extLst>
              <a:ext uri="{FF2B5EF4-FFF2-40B4-BE49-F238E27FC236}">
                <a16:creationId xmlns:a16="http://schemas.microsoft.com/office/drawing/2014/main" id="{CCA469DC-0EBE-2649-A5FC-9DCB0142C3E2}"/>
              </a:ext>
            </a:extLst>
          </p:cNvPr>
          <p:cNvGrpSpPr/>
          <p:nvPr/>
        </p:nvGrpSpPr>
        <p:grpSpPr>
          <a:xfrm>
            <a:off x="2490281" y="6183388"/>
            <a:ext cx="7101191" cy="642393"/>
            <a:chOff x="-884007" y="5328281"/>
            <a:chExt cx="13123481" cy="1541841"/>
          </a:xfrm>
        </p:grpSpPr>
        <p:pic>
          <p:nvPicPr>
            <p:cNvPr id="11" name="Immagine 10">
              <a:extLst>
                <a:ext uri="{FF2B5EF4-FFF2-40B4-BE49-F238E27FC236}">
                  <a16:creationId xmlns:a16="http://schemas.microsoft.com/office/drawing/2014/main" id="{E656610C-FA00-684B-857F-270D7E68E795}"/>
                </a:ext>
              </a:extLst>
            </p:cNvPr>
            <p:cNvPicPr/>
            <p:nvPr/>
          </p:nvPicPr>
          <p:blipFill>
            <a:blip r:embed="rId10">
              <a:extLst>
                <a:ext uri="{28A0092B-C50C-407E-A947-70E740481C1C}">
                  <a14:useLocalDpi xmlns:a14="http://schemas.microsoft.com/office/drawing/2010/main" val="0"/>
                </a:ext>
              </a:extLst>
            </a:blip>
            <a:stretch>
              <a:fillRect/>
            </a:stretch>
          </p:blipFill>
          <p:spPr>
            <a:xfrm>
              <a:off x="-884007" y="5328281"/>
              <a:ext cx="2319020" cy="1260010"/>
            </a:xfrm>
            <a:prstGeom prst="rect">
              <a:avLst/>
            </a:prstGeom>
          </p:spPr>
        </p:pic>
        <p:pic>
          <p:nvPicPr>
            <p:cNvPr id="12" name="Immagine 1" descr="stemma-della-repubblica-italiana-colori.jpg">
              <a:extLst>
                <a:ext uri="{FF2B5EF4-FFF2-40B4-BE49-F238E27FC236}">
                  <a16:creationId xmlns:a16="http://schemas.microsoft.com/office/drawing/2014/main" id="{146534B1-FBAB-4B43-A8F9-E4FEAD6914D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844640" y="5328281"/>
              <a:ext cx="707688" cy="770593"/>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3">
              <a:extLst>
                <a:ext uri="{FF2B5EF4-FFF2-40B4-BE49-F238E27FC236}">
                  <a16:creationId xmlns:a16="http://schemas.microsoft.com/office/drawing/2014/main" id="{088A701A-F7C8-B346-8980-ACB8F3D267E0}"/>
                </a:ext>
              </a:extLst>
            </p:cNvPr>
            <p:cNvSpPr>
              <a:spLocks noChangeArrowheads="1"/>
            </p:cNvSpPr>
            <p:nvPr/>
          </p:nvSpPr>
          <p:spPr bwMode="auto">
            <a:xfrm>
              <a:off x="2976575" y="6104903"/>
              <a:ext cx="4760068" cy="664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a:ln>
                    <a:noFill/>
                  </a:ln>
                  <a:solidFill>
                    <a:srgbClr val="000000"/>
                  </a:solidFill>
                  <a:effectLst/>
                  <a:latin typeface="Kunstler Script"/>
                  <a:ea typeface="Calibri" panose="020F0502020204030204" pitchFamily="34" charset="0"/>
                  <a:cs typeface="Garamond" panose="02020404030301010803" pitchFamily="18" charset="0"/>
                </a:rPr>
                <a:t>Prefettura – UTG di Siracusa</a:t>
              </a:r>
              <a:endParaRPr kumimoji="0" lang="it-IT" altLang="it-IT" sz="1100" b="0" i="0" u="none" strike="noStrike" cap="none" normalizeH="0" baseline="0" dirty="0">
                <a:ln>
                  <a:noFill/>
                </a:ln>
                <a:solidFill>
                  <a:schemeClr val="tx1"/>
                </a:solidFill>
                <a:effectLst/>
                <a:latin typeface="Arial" panose="020B0604020202020204" pitchFamily="34" charset="0"/>
              </a:endParaRPr>
            </a:p>
          </p:txBody>
        </p:sp>
        <p:grpSp>
          <p:nvGrpSpPr>
            <p:cNvPr id="14" name="Gruppo 13">
              <a:extLst>
                <a:ext uri="{FF2B5EF4-FFF2-40B4-BE49-F238E27FC236}">
                  <a16:creationId xmlns:a16="http://schemas.microsoft.com/office/drawing/2014/main" id="{AB4AC8B3-0EA1-6C4A-A579-AFF61760D81E}"/>
                </a:ext>
              </a:extLst>
            </p:cNvPr>
            <p:cNvGrpSpPr/>
            <p:nvPr/>
          </p:nvGrpSpPr>
          <p:grpSpPr>
            <a:xfrm>
              <a:off x="9032429" y="5414086"/>
              <a:ext cx="3207045" cy="1456036"/>
              <a:chOff x="4739457" y="2886068"/>
              <a:chExt cx="3739442" cy="1594694"/>
            </a:xfrm>
          </p:grpSpPr>
          <p:pic>
            <p:nvPicPr>
              <p:cNvPr id="15" name="Immagine 14">
                <a:extLst>
                  <a:ext uri="{FF2B5EF4-FFF2-40B4-BE49-F238E27FC236}">
                    <a16:creationId xmlns:a16="http://schemas.microsoft.com/office/drawing/2014/main" id="{6A5CD393-23F5-934F-9DE5-A258F55C2DE4}"/>
                  </a:ext>
                </a:extLst>
              </p:cNvPr>
              <p:cNvPicPr>
                <a:picLocks noChangeAspect="1"/>
              </p:cNvPicPr>
              <p:nvPr/>
            </p:nvPicPr>
            <p:blipFill>
              <a:blip r:embed="rId12"/>
              <a:stretch>
                <a:fillRect/>
              </a:stretch>
            </p:blipFill>
            <p:spPr>
              <a:xfrm>
                <a:off x="6205588" y="2886068"/>
                <a:ext cx="807178" cy="864037"/>
              </a:xfrm>
              <a:prstGeom prst="rect">
                <a:avLst/>
              </a:prstGeom>
            </p:spPr>
          </p:pic>
          <p:sp>
            <p:nvSpPr>
              <p:cNvPr id="16" name="CasellaDiTesto 15">
                <a:extLst>
                  <a:ext uri="{FF2B5EF4-FFF2-40B4-BE49-F238E27FC236}">
                    <a16:creationId xmlns:a16="http://schemas.microsoft.com/office/drawing/2014/main" id="{1DDD7AAF-B106-234E-B020-51CE1AA0DD56}"/>
                  </a:ext>
                </a:extLst>
              </p:cNvPr>
              <p:cNvSpPr txBox="1"/>
              <p:nvPr/>
            </p:nvSpPr>
            <p:spPr>
              <a:xfrm>
                <a:off x="4739457" y="3793063"/>
                <a:ext cx="3739442" cy="687699"/>
              </a:xfrm>
              <a:prstGeom prst="rect">
                <a:avLst/>
              </a:prstGeom>
              <a:noFill/>
            </p:spPr>
            <p:txBody>
              <a:bodyPr wrap="square">
                <a:spAutoFit/>
              </a:bodyPr>
              <a:lstStyle/>
              <a:p>
                <a:pPr algn="ctr">
                  <a:tabLst>
                    <a:tab pos="3060065" algn="ctr"/>
                    <a:tab pos="6120130" algn="r"/>
                    <a:tab pos="2838450" algn="l"/>
                    <a:tab pos="4876800" algn="l"/>
                  </a:tabLst>
                </a:pPr>
                <a:r>
                  <a:rPr lang="it-IT" sz="1100" b="1" dirty="0">
                    <a:effectLst/>
                    <a:latin typeface="Calibri" panose="020F0502020204030204" pitchFamily="34" charset="0"/>
                    <a:ea typeface="Calibri" panose="020F0502020204030204" pitchFamily="34" charset="0"/>
                    <a:cs typeface="Times New Roman" panose="02020603050405020304" pitchFamily="18" charset="0"/>
                  </a:rPr>
                  <a:t>I COLORI DELLA VITA SCS</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spTree>
    <p:extLst>
      <p:ext uri="{BB962C8B-B14F-4D97-AF65-F5344CB8AC3E}">
        <p14:creationId xmlns:p14="http://schemas.microsoft.com/office/powerpoint/2010/main" val="3107943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E34408-A223-6141-B964-7D73EFDDAFAE}"/>
              </a:ext>
            </a:extLst>
          </p:cNvPr>
          <p:cNvSpPr>
            <a:spLocks noGrp="1"/>
          </p:cNvSpPr>
          <p:nvPr>
            <p:ph type="title"/>
          </p:nvPr>
        </p:nvSpPr>
        <p:spPr/>
        <p:txBody>
          <a:bodyPr/>
          <a:lstStyle/>
          <a:p>
            <a:r>
              <a:rPr lang="it-IT" dirty="0"/>
              <a:t>Analisi dei bisogni </a:t>
            </a:r>
          </a:p>
        </p:txBody>
      </p:sp>
      <p:sp>
        <p:nvSpPr>
          <p:cNvPr id="3" name="Segnaposto contenuto 2">
            <a:extLst>
              <a:ext uri="{FF2B5EF4-FFF2-40B4-BE49-F238E27FC236}">
                <a16:creationId xmlns:a16="http://schemas.microsoft.com/office/drawing/2014/main" id="{4526CBA3-CB3F-C642-966F-9066A8AE5A80}"/>
              </a:ext>
            </a:extLst>
          </p:cNvPr>
          <p:cNvSpPr>
            <a:spLocks noGrp="1"/>
          </p:cNvSpPr>
          <p:nvPr>
            <p:ph idx="1"/>
          </p:nvPr>
        </p:nvSpPr>
        <p:spPr>
          <a:xfrm>
            <a:off x="5118447" y="1831926"/>
            <a:ext cx="6281873" cy="4413231"/>
          </a:xfrm>
        </p:spPr>
        <p:txBody>
          <a:bodyPr>
            <a:normAutofit fontScale="92500"/>
          </a:bodyPr>
          <a:lstStyle/>
          <a:p>
            <a:pPr lvl="0" algn="just"/>
            <a:r>
              <a:rPr lang="it-IT" sz="1600" b="1" dirty="0">
                <a:solidFill>
                  <a:srgbClr val="F49100"/>
                </a:solidFill>
              </a:rPr>
              <a:t>Garantire</a:t>
            </a:r>
            <a:r>
              <a:rPr lang="it-IT" sz="1600" dirty="0"/>
              <a:t> accoglienza ai richiedenti asilo e rifugiati sin dal momento dello sbarco e, successivamente, selezionando e monitorando le strutture di accoglienza e i servizi a loro dedicati; </a:t>
            </a:r>
          </a:p>
          <a:p>
            <a:pPr lvl="0" algn="just"/>
            <a:r>
              <a:rPr lang="it-IT" sz="1600" b="1" dirty="0">
                <a:solidFill>
                  <a:srgbClr val="F49100"/>
                </a:solidFill>
              </a:rPr>
              <a:t>Supportare</a:t>
            </a:r>
            <a:r>
              <a:rPr lang="it-IT" sz="1600" dirty="0"/>
              <a:t> i processi di integrazione dei cittadini stranieri regolarmente soggiornanti a partire dal disbrigo delle pratiche burocratiche e dall’erogazione di servizi informativi e di supporto. </a:t>
            </a:r>
          </a:p>
          <a:p>
            <a:pPr lvl="0" algn="just"/>
            <a:r>
              <a:rPr lang="it-IT" sz="1600" b="1" dirty="0">
                <a:solidFill>
                  <a:srgbClr val="F49100"/>
                </a:solidFill>
              </a:rPr>
              <a:t>Creare</a:t>
            </a:r>
            <a:r>
              <a:rPr lang="it-IT" sz="1600" dirty="0"/>
              <a:t> luoghi di confronto stabili tra gli enti e le organizzazioni che si occupano di migrazione, accoglienza e inclusione, che consentano uno scambio delle pratiche attivate e una capacità di orientare i cittadini stranieri verso l’offerta dei servizi esistenti.</a:t>
            </a:r>
          </a:p>
          <a:p>
            <a:pPr algn="just"/>
            <a:r>
              <a:rPr lang="it-IT" sz="1600" b="1" dirty="0">
                <a:solidFill>
                  <a:srgbClr val="F49100"/>
                </a:solidFill>
              </a:rPr>
              <a:t>Realizzare</a:t>
            </a:r>
            <a:r>
              <a:rPr lang="it-IT" sz="1600" dirty="0"/>
              <a:t> un </a:t>
            </a:r>
            <a:r>
              <a:rPr lang="it-IT" sz="1600" i="1" dirty="0"/>
              <a:t>programma di formazione</a:t>
            </a:r>
            <a:r>
              <a:rPr lang="it-IT" sz="1600" dirty="0"/>
              <a:t> rivolto al personale prefettizio, agli operatori degli enti gestori, agli operatori del settore pubblico e privato.</a:t>
            </a:r>
          </a:p>
        </p:txBody>
      </p:sp>
      <p:sp>
        <p:nvSpPr>
          <p:cNvPr id="6" name="Rettangolo 5">
            <a:extLst>
              <a:ext uri="{FF2B5EF4-FFF2-40B4-BE49-F238E27FC236}">
                <a16:creationId xmlns:a16="http://schemas.microsoft.com/office/drawing/2014/main" id="{892E1BB6-0CA9-8A48-93C0-29C4E2C5D8F5}"/>
              </a:ext>
            </a:extLst>
          </p:cNvPr>
          <p:cNvSpPr/>
          <p:nvPr/>
        </p:nvSpPr>
        <p:spPr>
          <a:xfrm>
            <a:off x="4927990" y="446931"/>
            <a:ext cx="6662786" cy="1384995"/>
          </a:xfrm>
          <a:prstGeom prst="rect">
            <a:avLst/>
          </a:prstGeom>
          <a:noFill/>
        </p:spPr>
        <p:txBody>
          <a:bodyPr wrap="square" lIns="91440" tIns="45720" rIns="91440" bIns="45720">
            <a:spAutoFit/>
          </a:bodyPr>
          <a:lstStyle/>
          <a:p>
            <a:pPr algn="ctr"/>
            <a:r>
              <a:rPr lang="it-IT" sz="2800" b="1" cap="none" spc="0" dirty="0">
                <a:ln w="0"/>
                <a:solidFill>
                  <a:schemeClr val="accent1"/>
                </a:solidFill>
                <a:effectLst>
                  <a:outerShdw blurRad="38100" dist="25400" dir="5400000" algn="ctr" rotWithShape="0">
                    <a:srgbClr val="6E747A">
                      <a:alpha val="43000"/>
                    </a:srgbClr>
                  </a:outerShdw>
                </a:effectLst>
              </a:rPr>
              <a:t>Piano territoriale degli interventi per la gestione del fenomeno migratorio in provincia di Siracusa </a:t>
            </a:r>
          </a:p>
        </p:txBody>
      </p:sp>
      <p:sp>
        <p:nvSpPr>
          <p:cNvPr id="7" name="Titolo 1">
            <a:extLst>
              <a:ext uri="{FF2B5EF4-FFF2-40B4-BE49-F238E27FC236}">
                <a16:creationId xmlns:a16="http://schemas.microsoft.com/office/drawing/2014/main" id="{7BCC9BC1-B833-2648-A266-B0727E1E83B9}"/>
              </a:ext>
            </a:extLst>
          </p:cNvPr>
          <p:cNvSpPr txBox="1">
            <a:spLocks/>
          </p:cNvSpPr>
          <p:nvPr/>
        </p:nvSpPr>
        <p:spPr>
          <a:xfrm>
            <a:off x="888631" y="702707"/>
            <a:ext cx="3498979" cy="2456442"/>
          </a:xfrm>
          <a:prstGeom prst="rect">
            <a:avLst/>
          </a:prstGeom>
        </p:spPr>
        <p:txBody>
          <a:bodyPr vert="horz" lIns="228600" tIns="228600" rIns="228600" bIns="228600" rtlCol="0" anchor="ctr">
            <a:normAutofit/>
          </a:bodyPr>
          <a:lstStyle>
            <a:lvl1pPr algn="ctr" defTabSz="914400" rtl="0"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r>
              <a:rPr lang="it-IT" sz="2000" dirty="0"/>
              <a:t>Dicembre 2023</a:t>
            </a:r>
          </a:p>
        </p:txBody>
      </p:sp>
    </p:spTree>
    <p:extLst>
      <p:ext uri="{BB962C8B-B14F-4D97-AF65-F5344CB8AC3E}">
        <p14:creationId xmlns:p14="http://schemas.microsoft.com/office/powerpoint/2010/main" val="41932757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49888E-4AA0-F546-93CA-EB04C6258936}"/>
              </a:ext>
            </a:extLst>
          </p:cNvPr>
          <p:cNvSpPr>
            <a:spLocks noGrp="1"/>
          </p:cNvSpPr>
          <p:nvPr>
            <p:ph type="ctrTitle"/>
          </p:nvPr>
        </p:nvSpPr>
        <p:spPr>
          <a:xfrm>
            <a:off x="1736840" y="2167220"/>
            <a:ext cx="8679915" cy="777269"/>
          </a:xfrm>
        </p:spPr>
        <p:txBody>
          <a:bodyPr>
            <a:normAutofit fontScale="90000"/>
          </a:bodyPr>
          <a:lstStyle/>
          <a:p>
            <a:r>
              <a:rPr lang="it-IT" dirty="0"/>
              <a:t>S.I.RA.C.U.S.A.</a:t>
            </a:r>
          </a:p>
        </p:txBody>
      </p:sp>
      <p:sp>
        <p:nvSpPr>
          <p:cNvPr id="3" name="Sottotitolo 2">
            <a:extLst>
              <a:ext uri="{FF2B5EF4-FFF2-40B4-BE49-F238E27FC236}">
                <a16:creationId xmlns:a16="http://schemas.microsoft.com/office/drawing/2014/main" id="{7053688F-FF02-6348-9131-CAA7208AE09D}"/>
              </a:ext>
            </a:extLst>
          </p:cNvPr>
          <p:cNvSpPr>
            <a:spLocks noGrp="1"/>
          </p:cNvSpPr>
          <p:nvPr>
            <p:ph type="subTitle" idx="1"/>
          </p:nvPr>
        </p:nvSpPr>
        <p:spPr>
          <a:xfrm>
            <a:off x="1743328" y="4272263"/>
            <a:ext cx="8673427" cy="721119"/>
          </a:xfrm>
        </p:spPr>
        <p:txBody>
          <a:bodyPr>
            <a:normAutofit lnSpcReduction="10000"/>
          </a:bodyPr>
          <a:lstStyle/>
          <a:p>
            <a:r>
              <a:rPr lang="it-IT" dirty="0"/>
              <a:t>INFO: </a:t>
            </a:r>
          </a:p>
          <a:p>
            <a:r>
              <a:rPr lang="it-IT" dirty="0">
                <a:hlinkClick r:id="rId2"/>
              </a:rPr>
              <a:t>prefettura.siracusa@interno.it</a:t>
            </a:r>
            <a:r>
              <a:rPr lang="it-IT" dirty="0"/>
              <a:t>  </a:t>
            </a:r>
          </a:p>
          <a:p>
            <a:endParaRPr lang="it-IT" dirty="0"/>
          </a:p>
        </p:txBody>
      </p:sp>
      <p:sp>
        <p:nvSpPr>
          <p:cNvPr id="10" name="Rectangle 2">
            <a:extLst>
              <a:ext uri="{FF2B5EF4-FFF2-40B4-BE49-F238E27FC236}">
                <a16:creationId xmlns:a16="http://schemas.microsoft.com/office/drawing/2014/main" id="{8E8FED52-0718-334D-A3FB-6F3D4E6855F8}"/>
              </a:ext>
            </a:extLst>
          </p:cNvPr>
          <p:cNvSpPr>
            <a:spLocks noChangeArrowheads="1"/>
          </p:cNvSpPr>
          <p:nvPr/>
        </p:nvSpPr>
        <p:spPr bwMode="auto">
          <a:xfrm>
            <a:off x="573930" y="2788667"/>
            <a:ext cx="12192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a:endParaRPr lang="it-IT"/>
          </a:p>
        </p:txBody>
      </p:sp>
      <p:grpSp>
        <p:nvGrpSpPr>
          <p:cNvPr id="15" name="Gruppo 14">
            <a:extLst>
              <a:ext uri="{FF2B5EF4-FFF2-40B4-BE49-F238E27FC236}">
                <a16:creationId xmlns:a16="http://schemas.microsoft.com/office/drawing/2014/main" id="{6A322F53-4D59-9647-A7D0-82AC769EAF72}"/>
              </a:ext>
            </a:extLst>
          </p:cNvPr>
          <p:cNvGrpSpPr/>
          <p:nvPr/>
        </p:nvGrpSpPr>
        <p:grpSpPr>
          <a:xfrm>
            <a:off x="1380922" y="5361841"/>
            <a:ext cx="9978320" cy="1371058"/>
            <a:chOff x="1380922" y="5361841"/>
            <a:chExt cx="9978320" cy="1371058"/>
          </a:xfrm>
        </p:grpSpPr>
        <p:pic>
          <p:nvPicPr>
            <p:cNvPr id="5" name="Immagine 4">
              <a:extLst>
                <a:ext uri="{FF2B5EF4-FFF2-40B4-BE49-F238E27FC236}">
                  <a16:creationId xmlns:a16="http://schemas.microsoft.com/office/drawing/2014/main" id="{39E175F7-A4C6-8B48-9140-A0E617970547}"/>
                </a:ext>
              </a:extLst>
            </p:cNvPr>
            <p:cNvPicPr/>
            <p:nvPr/>
          </p:nvPicPr>
          <p:blipFill>
            <a:blip r:embed="rId3">
              <a:extLst>
                <a:ext uri="{28A0092B-C50C-407E-A947-70E740481C1C}">
                  <a14:useLocalDpi xmlns:a14="http://schemas.microsoft.com/office/drawing/2010/main" val="0"/>
                </a:ext>
              </a:extLst>
            </a:blip>
            <a:stretch>
              <a:fillRect/>
            </a:stretch>
          </p:blipFill>
          <p:spPr>
            <a:xfrm>
              <a:off x="6527259" y="5559208"/>
              <a:ext cx="2326812" cy="992128"/>
            </a:xfrm>
            <a:prstGeom prst="rect">
              <a:avLst/>
            </a:prstGeom>
          </p:spPr>
        </p:pic>
        <p:pic>
          <p:nvPicPr>
            <p:cNvPr id="1025" name="Immagine 1" descr="stemma-della-repubblica-italiana-colori.jpg">
              <a:extLst>
                <a:ext uri="{FF2B5EF4-FFF2-40B4-BE49-F238E27FC236}">
                  <a16:creationId xmlns:a16="http://schemas.microsoft.com/office/drawing/2014/main" id="{CEF50351-72AF-AA4E-813D-086EDE39143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07113" y="5361841"/>
              <a:ext cx="707688" cy="770594"/>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3">
              <a:extLst>
                <a:ext uri="{FF2B5EF4-FFF2-40B4-BE49-F238E27FC236}">
                  <a16:creationId xmlns:a16="http://schemas.microsoft.com/office/drawing/2014/main" id="{6B52A211-312D-5341-A18F-0E7A502A5896}"/>
                </a:ext>
              </a:extLst>
            </p:cNvPr>
            <p:cNvSpPr>
              <a:spLocks noChangeArrowheads="1"/>
            </p:cNvSpPr>
            <p:nvPr/>
          </p:nvSpPr>
          <p:spPr bwMode="auto">
            <a:xfrm>
              <a:off x="1380922" y="6148124"/>
              <a:ext cx="476006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600" b="0" i="0" u="none" strike="noStrike" cap="none" normalizeH="0" baseline="0" dirty="0">
                  <a:ln>
                    <a:noFill/>
                  </a:ln>
                  <a:solidFill>
                    <a:srgbClr val="000000"/>
                  </a:solidFill>
                  <a:effectLst/>
                  <a:latin typeface="Kunstler Script"/>
                  <a:ea typeface="Calibri" panose="020F0502020204030204" pitchFamily="34" charset="0"/>
                  <a:cs typeface="Garamond" panose="02020404030301010803" pitchFamily="18" charset="0"/>
                </a:rPr>
                <a:t>Prefettura - Ufficio Territoriale del Governo</a:t>
              </a:r>
              <a:endParaRPr kumimoji="0" lang="it-IT" altLang="it-IT" sz="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600" b="0" i="0" u="none" strike="noStrike" cap="none" normalizeH="0" baseline="0" dirty="0">
                  <a:ln>
                    <a:noFill/>
                  </a:ln>
                  <a:solidFill>
                    <a:srgbClr val="000000"/>
                  </a:solidFill>
                  <a:effectLst/>
                  <a:latin typeface="Kunstler Script"/>
                  <a:ea typeface="Calibri" panose="020F0502020204030204" pitchFamily="34" charset="0"/>
                  <a:cs typeface="Garamond" panose="02020404030301010803" pitchFamily="18" charset="0"/>
                </a:rPr>
                <a:t>di Siracusa</a:t>
              </a:r>
              <a:endParaRPr kumimoji="0" lang="it-IT" altLang="it-IT" sz="1400" b="0" i="0" u="none" strike="noStrike" cap="none" normalizeH="0" baseline="0" dirty="0">
                <a:ln>
                  <a:noFill/>
                </a:ln>
                <a:solidFill>
                  <a:schemeClr val="tx1"/>
                </a:solidFill>
                <a:effectLst/>
                <a:latin typeface="Arial" panose="020B0604020202020204" pitchFamily="34" charset="0"/>
              </a:endParaRPr>
            </a:p>
          </p:txBody>
        </p:sp>
        <p:grpSp>
          <p:nvGrpSpPr>
            <p:cNvPr id="8" name="Gruppo 7">
              <a:extLst>
                <a:ext uri="{FF2B5EF4-FFF2-40B4-BE49-F238E27FC236}">
                  <a16:creationId xmlns:a16="http://schemas.microsoft.com/office/drawing/2014/main" id="{AB693328-AA71-168E-2E08-0D581E916179}"/>
                </a:ext>
              </a:extLst>
            </p:cNvPr>
            <p:cNvGrpSpPr/>
            <p:nvPr/>
          </p:nvGrpSpPr>
          <p:grpSpPr>
            <a:xfrm>
              <a:off x="9032429" y="5559207"/>
              <a:ext cx="2326813" cy="992128"/>
              <a:chOff x="4739457" y="3045008"/>
              <a:chExt cx="2713084" cy="1086608"/>
            </a:xfrm>
          </p:grpSpPr>
          <p:pic>
            <p:nvPicPr>
              <p:cNvPr id="12" name="Immagine 11">
                <a:extLst>
                  <a:ext uri="{FF2B5EF4-FFF2-40B4-BE49-F238E27FC236}">
                    <a16:creationId xmlns:a16="http://schemas.microsoft.com/office/drawing/2014/main" id="{73A7A1A7-63C9-6FDC-E518-08CC0145E779}"/>
                  </a:ext>
                </a:extLst>
              </p:cNvPr>
              <p:cNvPicPr>
                <a:picLocks noChangeAspect="1"/>
              </p:cNvPicPr>
              <p:nvPr/>
            </p:nvPicPr>
            <p:blipFill>
              <a:blip r:embed="rId5"/>
              <a:stretch>
                <a:fillRect/>
              </a:stretch>
            </p:blipFill>
            <p:spPr>
              <a:xfrm>
                <a:off x="5692409" y="3045008"/>
                <a:ext cx="807178" cy="705095"/>
              </a:xfrm>
              <a:prstGeom prst="rect">
                <a:avLst/>
              </a:prstGeom>
            </p:spPr>
          </p:pic>
          <p:sp>
            <p:nvSpPr>
              <p:cNvPr id="13" name="CasellaDiTesto 12">
                <a:extLst>
                  <a:ext uri="{FF2B5EF4-FFF2-40B4-BE49-F238E27FC236}">
                    <a16:creationId xmlns:a16="http://schemas.microsoft.com/office/drawing/2014/main" id="{57E9CEBE-81C6-CD24-C166-890476A6C0D1}"/>
                  </a:ext>
                </a:extLst>
              </p:cNvPr>
              <p:cNvSpPr txBox="1"/>
              <p:nvPr/>
            </p:nvSpPr>
            <p:spPr>
              <a:xfrm>
                <a:off x="4739457" y="3793062"/>
                <a:ext cx="2713084" cy="338554"/>
              </a:xfrm>
              <a:prstGeom prst="rect">
                <a:avLst/>
              </a:prstGeom>
              <a:noFill/>
            </p:spPr>
            <p:txBody>
              <a:bodyPr wrap="square">
                <a:spAutoFit/>
              </a:bodyPr>
              <a:lstStyle/>
              <a:p>
                <a:pPr algn="ctr">
                  <a:tabLst>
                    <a:tab pos="3060065" algn="ctr"/>
                    <a:tab pos="6120130" algn="r"/>
                    <a:tab pos="2838450" algn="l"/>
                    <a:tab pos="4876800" algn="l"/>
                  </a:tabLst>
                </a:pPr>
                <a:r>
                  <a:rPr lang="it-IT" sz="1600" b="1" dirty="0">
                    <a:effectLst/>
                    <a:latin typeface="Calibri" panose="020F0502020204030204" pitchFamily="34" charset="0"/>
                    <a:ea typeface="Calibri" panose="020F0502020204030204" pitchFamily="34" charset="0"/>
                    <a:cs typeface="Times New Roman" panose="02020603050405020304" pitchFamily="18" charset="0"/>
                  </a:rPr>
                  <a:t>I COLORI DELLA VITA SCS</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grpSp>
        <p:nvGrpSpPr>
          <p:cNvPr id="4" name="Gruppo 3">
            <a:extLst>
              <a:ext uri="{FF2B5EF4-FFF2-40B4-BE49-F238E27FC236}">
                <a16:creationId xmlns:a16="http://schemas.microsoft.com/office/drawing/2014/main" id="{9156166F-96CC-BB44-AF96-FD7953AF801B}"/>
              </a:ext>
            </a:extLst>
          </p:cNvPr>
          <p:cNvGrpSpPr/>
          <p:nvPr/>
        </p:nvGrpSpPr>
        <p:grpSpPr>
          <a:xfrm>
            <a:off x="1759236" y="118552"/>
            <a:ext cx="8657519" cy="1069492"/>
            <a:chOff x="1759236" y="108824"/>
            <a:chExt cx="8657519" cy="1069492"/>
          </a:xfrm>
        </p:grpSpPr>
        <p:pic>
          <p:nvPicPr>
            <p:cNvPr id="6" name="image1.jpeg">
              <a:extLst>
                <a:ext uri="{FF2B5EF4-FFF2-40B4-BE49-F238E27FC236}">
                  <a16:creationId xmlns:a16="http://schemas.microsoft.com/office/drawing/2014/main" id="{BCB0BC73-773E-DA4E-B035-9AAEECA8F1C8}"/>
                </a:ext>
              </a:extLst>
            </p:cNvPr>
            <p:cNvPicPr/>
            <p:nvPr/>
          </p:nvPicPr>
          <p:blipFill>
            <a:blip r:embed="rId6" cstate="print"/>
            <a:stretch>
              <a:fillRect/>
            </a:stretch>
          </p:blipFill>
          <p:spPr>
            <a:xfrm>
              <a:off x="1759236" y="275886"/>
              <a:ext cx="983964" cy="589876"/>
            </a:xfrm>
            <a:prstGeom prst="rect">
              <a:avLst/>
            </a:prstGeom>
          </p:spPr>
        </p:pic>
        <p:pic>
          <p:nvPicPr>
            <p:cNvPr id="7" name="image2.png">
              <a:extLst>
                <a:ext uri="{FF2B5EF4-FFF2-40B4-BE49-F238E27FC236}">
                  <a16:creationId xmlns:a16="http://schemas.microsoft.com/office/drawing/2014/main" id="{48C0C913-5FAB-534D-BF9A-AF69982F1CFD}"/>
                </a:ext>
              </a:extLst>
            </p:cNvPr>
            <p:cNvPicPr/>
            <p:nvPr/>
          </p:nvPicPr>
          <p:blipFill>
            <a:blip r:embed="rId7" cstate="print"/>
            <a:stretch>
              <a:fillRect/>
            </a:stretch>
          </p:blipFill>
          <p:spPr>
            <a:xfrm>
              <a:off x="8646159" y="275886"/>
              <a:ext cx="1770596" cy="589876"/>
            </a:xfrm>
            <a:prstGeom prst="rect">
              <a:avLst/>
            </a:prstGeom>
          </p:spPr>
        </p:pic>
        <p:sp>
          <p:nvSpPr>
            <p:cNvPr id="9" name="CasellaDiTesto 8">
              <a:extLst>
                <a:ext uri="{FF2B5EF4-FFF2-40B4-BE49-F238E27FC236}">
                  <a16:creationId xmlns:a16="http://schemas.microsoft.com/office/drawing/2014/main" id="{761E25DA-2C82-D848-81CA-E4BBB8378267}"/>
                </a:ext>
              </a:extLst>
            </p:cNvPr>
            <p:cNvSpPr txBox="1"/>
            <p:nvPr/>
          </p:nvSpPr>
          <p:spPr>
            <a:xfrm>
              <a:off x="2743200" y="339991"/>
              <a:ext cx="1303506" cy="461665"/>
            </a:xfrm>
            <a:prstGeom prst="rect">
              <a:avLst/>
            </a:prstGeom>
            <a:noFill/>
          </p:spPr>
          <p:txBody>
            <a:bodyPr wrap="square" rtlCol="0">
              <a:spAutoFit/>
            </a:bodyPr>
            <a:lstStyle/>
            <a:p>
              <a:r>
                <a:rPr lang="it-IT" sz="1200" dirty="0"/>
                <a:t>UNIONE </a:t>
              </a:r>
            </a:p>
            <a:p>
              <a:r>
                <a:rPr lang="it-IT" sz="1200" dirty="0"/>
                <a:t>EUROPEA</a:t>
              </a:r>
            </a:p>
          </p:txBody>
        </p:sp>
        <p:pic>
          <p:nvPicPr>
            <p:cNvPr id="14" name="Picture 2" descr="Scritta in blu FAMI Fondo Asilo, Integrazione e Migrazione 2021-2027,su fondo bianco, con elementi grafici in giallo">
              <a:extLst>
                <a:ext uri="{FF2B5EF4-FFF2-40B4-BE49-F238E27FC236}">
                  <a16:creationId xmlns:a16="http://schemas.microsoft.com/office/drawing/2014/main" id="{F7AB0DEE-43CA-6107-CCA5-9F2A86E7AA2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52316" y="108824"/>
              <a:ext cx="2366251" cy="1069492"/>
            </a:xfrm>
            <a:prstGeom prst="rect">
              <a:avLst/>
            </a:prstGeom>
            <a:noFill/>
            <a:extLst>
              <a:ext uri="{909E8E84-426E-40DD-AFC4-6F175D3DCCD1}">
                <a14:hiddenFill xmlns:a14="http://schemas.microsoft.com/office/drawing/2010/main">
                  <a:solidFill>
                    <a:srgbClr val="FFFFFF"/>
                  </a:solidFill>
                </a14:hiddenFill>
              </a:ext>
            </a:extLst>
          </p:spPr>
        </p:pic>
      </p:grpSp>
      <p:sp>
        <p:nvSpPr>
          <p:cNvPr id="17" name="Sottotitolo 2">
            <a:extLst>
              <a:ext uri="{FF2B5EF4-FFF2-40B4-BE49-F238E27FC236}">
                <a16:creationId xmlns:a16="http://schemas.microsoft.com/office/drawing/2014/main" id="{62566F85-544B-3448-ADD6-ED6E8B2FEA25}"/>
              </a:ext>
            </a:extLst>
          </p:cNvPr>
          <p:cNvSpPr txBox="1">
            <a:spLocks/>
          </p:cNvSpPr>
          <p:nvPr/>
        </p:nvSpPr>
        <p:spPr>
          <a:xfrm>
            <a:off x="1759236" y="3021305"/>
            <a:ext cx="8673427" cy="839213"/>
          </a:xfrm>
          <a:prstGeom prst="rect">
            <a:avLst/>
          </a:prstGeom>
        </p:spPr>
        <p:txBody>
          <a:bodyPr vert="horz" lIns="91440" tIns="0" rIns="91440" bIns="45720" rtlCol="0">
            <a:normAutofit/>
          </a:bodyPr>
          <a:lstStyle>
            <a:lvl1pPr marL="0" indent="0" algn="ctr" defTabSz="914400" rtl="0" eaLnBrk="1" latinLnBrk="0" hangingPunct="1">
              <a:lnSpc>
                <a:spcPct val="100000"/>
              </a:lnSpc>
              <a:spcBef>
                <a:spcPts val="1000"/>
              </a:spcBef>
              <a:buClr>
                <a:schemeClr val="accent1"/>
              </a:buClr>
              <a:buSzPct val="110000"/>
              <a:buFont typeface="Wingdings" panose="05000000000000000000" pitchFamily="2" charset="2"/>
              <a:buNone/>
              <a:defRPr sz="1800" b="0" kern="1200">
                <a:solidFill>
                  <a:srgbClr val="FFFEFF"/>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800" kern="120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600" kern="120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600" kern="120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600" kern="1200">
                <a:solidFill>
                  <a:schemeClr val="tx1"/>
                </a:solidFill>
                <a:effectLst/>
                <a:latin typeface="+mn-lt"/>
                <a:ea typeface="+mn-ea"/>
                <a:cs typeface="+mn-cs"/>
              </a:defRPr>
            </a:lvl9pPr>
          </a:lstStyle>
          <a:p>
            <a:r>
              <a:rPr lang="it-IT" dirty="0"/>
              <a:t>Servizi Integrativi e </a:t>
            </a:r>
            <a:r>
              <a:rPr lang="it-IT" dirty="0" err="1"/>
              <a:t>RAfforzativi</a:t>
            </a:r>
            <a:r>
              <a:rPr lang="it-IT" dirty="0"/>
              <a:t> </a:t>
            </a:r>
          </a:p>
          <a:p>
            <a:r>
              <a:rPr lang="it-IT" dirty="0"/>
              <a:t>delle Competenze degli Uffici per gli Stranieri </a:t>
            </a:r>
            <a:r>
              <a:rPr lang="it-IT" dirty="0" err="1"/>
              <a:t>Aretusei</a:t>
            </a:r>
            <a:endParaRPr lang="it-IT" dirty="0"/>
          </a:p>
        </p:txBody>
      </p:sp>
    </p:spTree>
    <p:extLst>
      <p:ext uri="{BB962C8B-B14F-4D97-AF65-F5344CB8AC3E}">
        <p14:creationId xmlns:p14="http://schemas.microsoft.com/office/powerpoint/2010/main" val="1493117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8AFE5E-2422-044B-96FD-4621C5F0AD7E}"/>
              </a:ext>
            </a:extLst>
          </p:cNvPr>
          <p:cNvSpPr>
            <a:spLocks noGrp="1"/>
          </p:cNvSpPr>
          <p:nvPr>
            <p:ph type="title"/>
          </p:nvPr>
        </p:nvSpPr>
        <p:spPr/>
        <p:txBody>
          <a:bodyPr/>
          <a:lstStyle/>
          <a:p>
            <a:r>
              <a:rPr lang="it-IT" dirty="0"/>
              <a:t>Opportunità</a:t>
            </a:r>
          </a:p>
        </p:txBody>
      </p:sp>
      <p:sp>
        <p:nvSpPr>
          <p:cNvPr id="3" name="Segnaposto contenuto 2">
            <a:extLst>
              <a:ext uri="{FF2B5EF4-FFF2-40B4-BE49-F238E27FC236}">
                <a16:creationId xmlns:a16="http://schemas.microsoft.com/office/drawing/2014/main" id="{622CBF48-72E3-8843-BEF2-BFD77B291F0D}"/>
              </a:ext>
            </a:extLst>
          </p:cNvPr>
          <p:cNvSpPr>
            <a:spLocks noGrp="1"/>
          </p:cNvSpPr>
          <p:nvPr>
            <p:ph idx="1"/>
          </p:nvPr>
        </p:nvSpPr>
        <p:spPr>
          <a:xfrm>
            <a:off x="5118447" y="2675107"/>
            <a:ext cx="6603383" cy="3920246"/>
          </a:xfrm>
        </p:spPr>
        <p:txBody>
          <a:bodyPr>
            <a:normAutofit fontScale="70000" lnSpcReduction="20000"/>
          </a:bodyPr>
          <a:lstStyle/>
          <a:p>
            <a:r>
              <a:rPr lang="it-IT" u="sng" dirty="0">
                <a:hlinkClick r:id="rId2"/>
              </a:rPr>
              <a:t>Regolamento (UE) 2021/1147, che istituisce il Fondo Asilo, migrazione e integrazione</a:t>
            </a:r>
            <a:endParaRPr lang="it-IT" u="sng" dirty="0"/>
          </a:p>
          <a:p>
            <a:pPr algn="just"/>
            <a:r>
              <a:rPr lang="it-IT" dirty="0"/>
              <a:t>Istituisce il Fondo Asilo, migrazione e integrazione, che mira a contribuire a una gestione efficace dei flussi migratori e ad attuare, rafforzare e sviluppare le politiche dell’</a:t>
            </a:r>
            <a:r>
              <a:rPr lang="it-IT" dirty="0">
                <a:hlinkClick r:id="rId3"/>
              </a:rPr>
              <a:t>Unione europea</a:t>
            </a:r>
            <a:r>
              <a:rPr lang="it-IT" dirty="0"/>
              <a:t> (Unione) in materia di asilo e immigrazione.</a:t>
            </a:r>
          </a:p>
          <a:p>
            <a:r>
              <a:rPr lang="it-IT" dirty="0"/>
              <a:t>Il Fondo persegue quattro obiettivi specifici:</a:t>
            </a:r>
          </a:p>
          <a:p>
            <a:pPr marL="342900" indent="-342900" algn="just">
              <a:buFont typeface="+mj-lt"/>
              <a:buAutoNum type="arabicPeriod"/>
            </a:pPr>
            <a:r>
              <a:rPr lang="it-IT" b="1" dirty="0">
                <a:solidFill>
                  <a:srgbClr val="F49100"/>
                </a:solidFill>
              </a:rPr>
              <a:t>Rafforzare</a:t>
            </a:r>
            <a:r>
              <a:rPr lang="it-IT" dirty="0"/>
              <a:t> e sviluppare tutti gli aspetti del </a:t>
            </a:r>
            <a:r>
              <a:rPr lang="it-IT" b="1" dirty="0">
                <a:hlinkClick r:id="rId4"/>
              </a:rPr>
              <a:t>sistema europeo comune di asilo</a:t>
            </a:r>
            <a:r>
              <a:rPr lang="it-IT" dirty="0"/>
              <a:t>, compresa la sua dimensione esterna;</a:t>
            </a:r>
          </a:p>
          <a:p>
            <a:pPr marL="342900" indent="-342900" algn="just">
              <a:buFont typeface="+mj-lt"/>
              <a:buAutoNum type="arabicPeriod"/>
            </a:pPr>
            <a:r>
              <a:rPr lang="it-IT" b="1" dirty="0">
                <a:solidFill>
                  <a:srgbClr val="F49100"/>
                </a:solidFill>
              </a:rPr>
              <a:t>Rafforzare</a:t>
            </a:r>
            <a:r>
              <a:rPr lang="it-IT" dirty="0"/>
              <a:t> e sviluppare la migrazione legale verso gli </a:t>
            </a:r>
            <a:r>
              <a:rPr lang="it-IT" dirty="0">
                <a:hlinkClick r:id="rId5"/>
              </a:rPr>
              <a:t>Stati membri dell'Unione</a:t>
            </a:r>
            <a:r>
              <a:rPr lang="it-IT" dirty="0"/>
              <a:t>, nonché promuovere e contribuire all’</a:t>
            </a:r>
            <a:r>
              <a:rPr lang="it-IT" dirty="0">
                <a:hlinkClick r:id="rId6"/>
              </a:rPr>
              <a:t>integrazione e all’inclusione sociale</a:t>
            </a:r>
            <a:r>
              <a:rPr lang="it-IT" dirty="0"/>
              <a:t>;</a:t>
            </a:r>
          </a:p>
          <a:p>
            <a:pPr marL="342900" indent="-342900" algn="just">
              <a:buFont typeface="+mj-lt"/>
              <a:buAutoNum type="arabicPeriod"/>
            </a:pPr>
            <a:r>
              <a:rPr lang="it-IT" b="1" dirty="0">
                <a:solidFill>
                  <a:srgbClr val="F49100"/>
                </a:solidFill>
              </a:rPr>
              <a:t>Contribuire</a:t>
            </a:r>
            <a:r>
              <a:rPr lang="it-IT" dirty="0"/>
              <a:t> a combattere la migrazione irregolare e favorire rimpatri e riammissioni sicuri e dignitosi;</a:t>
            </a:r>
          </a:p>
          <a:p>
            <a:pPr marL="342900" indent="-342900" algn="just">
              <a:buFont typeface="+mj-lt"/>
              <a:buAutoNum type="arabicPeriod"/>
            </a:pPr>
            <a:r>
              <a:rPr lang="it-IT" b="1" dirty="0">
                <a:solidFill>
                  <a:srgbClr val="F49100"/>
                </a:solidFill>
              </a:rPr>
              <a:t>Migliorare</a:t>
            </a:r>
            <a:r>
              <a:rPr lang="it-IT" dirty="0"/>
              <a:t> la solidarietà e l’equa ripartizione della responsabilità tra gli Stati membri.</a:t>
            </a:r>
          </a:p>
        </p:txBody>
      </p:sp>
      <p:pic>
        <p:nvPicPr>
          <p:cNvPr id="1026" name="Picture 2" descr="Scritta in blu FAMI Fondo Asilo, Integrazione e Migrazione 2021-2027,su fondo bianco, con elementi grafici in giallo">
            <a:extLst>
              <a:ext uri="{FF2B5EF4-FFF2-40B4-BE49-F238E27FC236}">
                <a16:creationId xmlns:a16="http://schemas.microsoft.com/office/drawing/2014/main" id="{D2803DE3-1C2A-4102-B982-53B6AE474EF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02699" y="218666"/>
            <a:ext cx="5434877" cy="24564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5078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8AFE5E-2422-044B-96FD-4621C5F0AD7E}"/>
              </a:ext>
            </a:extLst>
          </p:cNvPr>
          <p:cNvSpPr>
            <a:spLocks noGrp="1"/>
          </p:cNvSpPr>
          <p:nvPr>
            <p:ph type="title"/>
          </p:nvPr>
        </p:nvSpPr>
        <p:spPr/>
        <p:txBody>
          <a:bodyPr>
            <a:normAutofit fontScale="90000"/>
          </a:bodyPr>
          <a:lstStyle/>
          <a:p>
            <a:r>
              <a:rPr lang="it-IT" dirty="0"/>
              <a:t>Obiettivo</a:t>
            </a:r>
            <a:br>
              <a:rPr lang="it-IT" dirty="0"/>
            </a:br>
            <a:r>
              <a:rPr lang="it-IT" dirty="0"/>
              <a:t>Misura</a:t>
            </a:r>
            <a:br>
              <a:rPr lang="it-IT" dirty="0"/>
            </a:br>
            <a:r>
              <a:rPr lang="it-IT" dirty="0"/>
              <a:t>Ambito</a:t>
            </a:r>
            <a:br>
              <a:rPr lang="it-IT" dirty="0"/>
            </a:br>
            <a:r>
              <a:rPr lang="it-IT" dirty="0"/>
              <a:t>Intervento</a:t>
            </a:r>
          </a:p>
        </p:txBody>
      </p:sp>
      <p:sp>
        <p:nvSpPr>
          <p:cNvPr id="3" name="Segnaposto contenuto 2">
            <a:extLst>
              <a:ext uri="{FF2B5EF4-FFF2-40B4-BE49-F238E27FC236}">
                <a16:creationId xmlns:a16="http://schemas.microsoft.com/office/drawing/2014/main" id="{622CBF48-72E3-8843-BEF2-BFD77B291F0D}"/>
              </a:ext>
            </a:extLst>
          </p:cNvPr>
          <p:cNvSpPr>
            <a:spLocks noGrp="1"/>
          </p:cNvSpPr>
          <p:nvPr>
            <p:ph idx="1"/>
          </p:nvPr>
        </p:nvSpPr>
        <p:spPr/>
        <p:txBody>
          <a:bodyPr/>
          <a:lstStyle/>
          <a:p>
            <a:r>
              <a:rPr lang="it-IT" b="1" i="1" dirty="0">
                <a:solidFill>
                  <a:srgbClr val="F49100"/>
                </a:solidFill>
              </a:rPr>
              <a:t>OBIETTIVO SPECIFICO </a:t>
            </a:r>
            <a:r>
              <a:rPr lang="it-IT" b="1" i="1" dirty="0">
                <a:solidFill>
                  <a:schemeClr val="tx2"/>
                </a:solidFill>
              </a:rPr>
              <a:t>2. MIGRAZIONE LEGALE E INTEGRAZIONE </a:t>
            </a:r>
          </a:p>
          <a:p>
            <a:r>
              <a:rPr lang="it-IT" b="1" i="1" dirty="0">
                <a:solidFill>
                  <a:srgbClr val="F49100"/>
                </a:solidFill>
              </a:rPr>
              <a:t>MISURA DI ATTUAZIONE </a:t>
            </a:r>
            <a:r>
              <a:rPr lang="it-IT" b="1" i="1" dirty="0">
                <a:solidFill>
                  <a:schemeClr val="tx2"/>
                </a:solidFill>
              </a:rPr>
              <a:t>2.D) </a:t>
            </a:r>
          </a:p>
          <a:p>
            <a:r>
              <a:rPr lang="it-IT" b="1" i="1" dirty="0">
                <a:solidFill>
                  <a:srgbClr val="F49100"/>
                </a:solidFill>
              </a:rPr>
              <a:t>AMBITO DI APPLICAZIONE </a:t>
            </a:r>
            <a:r>
              <a:rPr lang="it-IT" b="1" i="1" dirty="0">
                <a:solidFill>
                  <a:schemeClr val="tx2"/>
                </a:solidFill>
              </a:rPr>
              <a:t>2.M) </a:t>
            </a:r>
          </a:p>
          <a:p>
            <a:r>
              <a:rPr lang="it-IT" b="1" i="1" dirty="0">
                <a:solidFill>
                  <a:srgbClr val="F49100"/>
                </a:solidFill>
              </a:rPr>
              <a:t>INTERVENTO</a:t>
            </a:r>
            <a:r>
              <a:rPr lang="it-IT" b="1" i="1" dirty="0">
                <a:solidFill>
                  <a:schemeClr val="tx2"/>
                </a:solidFill>
              </a:rPr>
              <a:t> A) CAPACITY BUILDING, QUALIFICAZIONE E RAFFORZAMENTO DEGLI UFFICI PUBBLICI </a:t>
            </a:r>
          </a:p>
          <a:p>
            <a:r>
              <a:rPr lang="it-IT" b="1" i="1" dirty="0">
                <a:solidFill>
                  <a:schemeClr val="tx2"/>
                </a:solidFill>
              </a:rPr>
              <a:t>“QUALIFICAZIONE E RAFFORZAMENTO DEGLI UFFICI PUBBLICI DELLE PREFETTURE-UU.TT.G 2023-2025” </a:t>
            </a:r>
          </a:p>
          <a:p>
            <a:pPr marL="0" indent="0" algn="ctr">
              <a:buNone/>
            </a:pPr>
            <a:r>
              <a:rPr lang="it-IT" sz="2800" b="1" i="1" dirty="0">
                <a:solidFill>
                  <a:srgbClr val="F49100"/>
                </a:solidFill>
              </a:rPr>
              <a:t>VI SPORTELLO </a:t>
            </a:r>
            <a:endParaRPr lang="it-IT" sz="2800" i="1" dirty="0">
              <a:solidFill>
                <a:srgbClr val="F49100"/>
              </a:solidFill>
            </a:endParaRPr>
          </a:p>
        </p:txBody>
      </p:sp>
      <p:pic>
        <p:nvPicPr>
          <p:cNvPr id="8" name="Immagine 7">
            <a:extLst>
              <a:ext uri="{FF2B5EF4-FFF2-40B4-BE49-F238E27FC236}">
                <a16:creationId xmlns:a16="http://schemas.microsoft.com/office/drawing/2014/main" id="{3A209B11-2205-0448-9FEA-43977D9414D9}"/>
              </a:ext>
            </a:extLst>
          </p:cNvPr>
          <p:cNvPicPr>
            <a:picLocks noChangeAspect="1"/>
          </p:cNvPicPr>
          <p:nvPr/>
        </p:nvPicPr>
        <p:blipFill>
          <a:blip r:embed="rId2"/>
          <a:stretch>
            <a:fillRect/>
          </a:stretch>
        </p:blipFill>
        <p:spPr>
          <a:xfrm>
            <a:off x="1289115" y="34827"/>
            <a:ext cx="2309276" cy="1536718"/>
          </a:xfrm>
          <a:prstGeom prst="rect">
            <a:avLst/>
          </a:prstGeom>
        </p:spPr>
      </p:pic>
    </p:spTree>
    <p:extLst>
      <p:ext uri="{BB962C8B-B14F-4D97-AF65-F5344CB8AC3E}">
        <p14:creationId xmlns:p14="http://schemas.microsoft.com/office/powerpoint/2010/main" val="1426599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4C25FA-852D-0746-A577-E90419854471}"/>
              </a:ext>
            </a:extLst>
          </p:cNvPr>
          <p:cNvSpPr>
            <a:spLocks noGrp="1"/>
          </p:cNvSpPr>
          <p:nvPr>
            <p:ph type="title"/>
          </p:nvPr>
        </p:nvSpPr>
        <p:spPr/>
        <p:txBody>
          <a:bodyPr>
            <a:normAutofit/>
          </a:bodyPr>
          <a:lstStyle/>
          <a:p>
            <a:r>
              <a:rPr lang="it-IT" sz="2800" dirty="0"/>
              <a:t>Individuata a seguito di Avviso pubblico per la </a:t>
            </a:r>
            <a:br>
              <a:rPr lang="it-IT" sz="2800" dirty="0"/>
            </a:br>
            <a:r>
              <a:rPr lang="it-IT" sz="2800" dirty="0"/>
              <a:t>co-progettazione</a:t>
            </a:r>
          </a:p>
        </p:txBody>
      </p:sp>
      <p:sp>
        <p:nvSpPr>
          <p:cNvPr id="3" name="Segnaposto contenuto 2">
            <a:extLst>
              <a:ext uri="{FF2B5EF4-FFF2-40B4-BE49-F238E27FC236}">
                <a16:creationId xmlns:a16="http://schemas.microsoft.com/office/drawing/2014/main" id="{C55EEDA5-3AD7-1B45-AFFE-04BFA9760AC8}"/>
              </a:ext>
            </a:extLst>
          </p:cNvPr>
          <p:cNvSpPr>
            <a:spLocks noGrp="1"/>
          </p:cNvSpPr>
          <p:nvPr>
            <p:ph idx="1"/>
          </p:nvPr>
        </p:nvSpPr>
        <p:spPr/>
        <p:txBody>
          <a:bodyPr/>
          <a:lstStyle/>
          <a:p>
            <a:endParaRPr lang="it-IT" dirty="0"/>
          </a:p>
          <a:p>
            <a:endParaRPr lang="it-IT" dirty="0"/>
          </a:p>
          <a:p>
            <a:endParaRPr lang="it-IT" dirty="0"/>
          </a:p>
        </p:txBody>
      </p:sp>
      <p:grpSp>
        <p:nvGrpSpPr>
          <p:cNvPr id="10" name="Gruppo 9">
            <a:extLst>
              <a:ext uri="{FF2B5EF4-FFF2-40B4-BE49-F238E27FC236}">
                <a16:creationId xmlns:a16="http://schemas.microsoft.com/office/drawing/2014/main" id="{CAFD0976-6B77-8A61-53A4-AB5E82590D17}"/>
              </a:ext>
            </a:extLst>
          </p:cNvPr>
          <p:cNvGrpSpPr/>
          <p:nvPr/>
        </p:nvGrpSpPr>
        <p:grpSpPr>
          <a:xfrm>
            <a:off x="6159324" y="803186"/>
            <a:ext cx="4760067" cy="2123401"/>
            <a:chOff x="6159324" y="803186"/>
            <a:chExt cx="4760067" cy="2123401"/>
          </a:xfrm>
        </p:grpSpPr>
        <p:pic>
          <p:nvPicPr>
            <p:cNvPr id="5" name="Immagine 1" descr="stemma-della-repubblica-italiana-colori.jpg">
              <a:extLst>
                <a:ext uri="{FF2B5EF4-FFF2-40B4-BE49-F238E27FC236}">
                  <a16:creationId xmlns:a16="http://schemas.microsoft.com/office/drawing/2014/main" id="{4E0C3C2F-D97A-8C42-9F04-BB90A2549B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17404" y="803186"/>
              <a:ext cx="1043909" cy="1136701"/>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a:extLst>
                <a:ext uri="{FF2B5EF4-FFF2-40B4-BE49-F238E27FC236}">
                  <a16:creationId xmlns:a16="http://schemas.microsoft.com/office/drawing/2014/main" id="{C707C3AA-8963-B04C-A532-D883D1E0F0CE}"/>
                </a:ext>
              </a:extLst>
            </p:cNvPr>
            <p:cNvSpPr>
              <a:spLocks noChangeArrowheads="1"/>
            </p:cNvSpPr>
            <p:nvPr/>
          </p:nvSpPr>
          <p:spPr bwMode="auto">
            <a:xfrm>
              <a:off x="6159324" y="1972480"/>
              <a:ext cx="476006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000000"/>
                  </a:solidFill>
                  <a:effectLst/>
                  <a:latin typeface="Brush Script MT" panose="03060802040406070304" pitchFamily="66" charset="-122"/>
                  <a:ea typeface="Brush Script MT" panose="03060802040406070304" pitchFamily="66" charset="-122"/>
                  <a:cs typeface="Brush Script MT" panose="03060802040406070304" pitchFamily="66" charset="-122"/>
                </a:rPr>
                <a:t>Prefettura - Ufficio Territoriale del Governo</a:t>
              </a:r>
              <a:endParaRPr kumimoji="0" lang="it-IT" altLang="it-IT" sz="900" b="0" i="0" u="none" strike="noStrike" cap="none" normalizeH="0" baseline="0" dirty="0">
                <a:ln>
                  <a:noFill/>
                </a:ln>
                <a:solidFill>
                  <a:schemeClr val="tx1"/>
                </a:solidFill>
                <a:effectLst/>
                <a:latin typeface="Brush Script MT" panose="03060802040406070304" pitchFamily="66" charset="-122"/>
                <a:ea typeface="Brush Script MT" panose="03060802040406070304" pitchFamily="66" charset="-122"/>
                <a:cs typeface="Brush Script MT" panose="03060802040406070304" pitchFamily="66" charset="-122"/>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000000"/>
                  </a:solidFill>
                  <a:effectLst/>
                  <a:latin typeface="Brush Script MT" panose="03060802040406070304" pitchFamily="66" charset="-122"/>
                  <a:ea typeface="Brush Script MT" panose="03060802040406070304" pitchFamily="66" charset="-122"/>
                  <a:cs typeface="Brush Script MT" panose="03060802040406070304" pitchFamily="66" charset="-122"/>
                </a:rPr>
                <a:t>di </a:t>
              </a:r>
              <a:r>
                <a:rPr kumimoji="0" lang="it-IT" altLang="it-IT" sz="3200" b="0" i="0" u="none" strike="noStrike" cap="none" normalizeH="0" baseline="0" dirty="0">
                  <a:ln>
                    <a:noFill/>
                  </a:ln>
                  <a:solidFill>
                    <a:srgbClr val="000000"/>
                  </a:solidFill>
                  <a:effectLst/>
                  <a:latin typeface="Brush Script MT" panose="03060802040406070304" pitchFamily="66" charset="-122"/>
                  <a:ea typeface="Brush Script MT" panose="03060802040406070304" pitchFamily="66" charset="-122"/>
                  <a:cs typeface="Brush Script MT" panose="03060802040406070304" pitchFamily="66" charset="-122"/>
                </a:rPr>
                <a:t>Siracusa</a:t>
              </a:r>
              <a:endParaRPr kumimoji="0" lang="it-IT" altLang="it-IT" sz="1600" b="0" i="0" u="none" strike="noStrike" cap="none" normalizeH="0" baseline="0" dirty="0">
                <a:ln>
                  <a:noFill/>
                </a:ln>
                <a:solidFill>
                  <a:schemeClr val="tx1"/>
                </a:solidFill>
                <a:effectLst/>
                <a:latin typeface="Brush Script MT" panose="03060802040406070304" pitchFamily="66" charset="-122"/>
                <a:ea typeface="Brush Script MT" panose="03060802040406070304" pitchFamily="66" charset="-122"/>
                <a:cs typeface="Brush Script MT" panose="03060802040406070304" pitchFamily="66" charset="-122"/>
              </a:endParaRPr>
            </a:p>
          </p:txBody>
        </p:sp>
      </p:grpSp>
      <p:grpSp>
        <p:nvGrpSpPr>
          <p:cNvPr id="9" name="Gruppo 8">
            <a:extLst>
              <a:ext uri="{FF2B5EF4-FFF2-40B4-BE49-F238E27FC236}">
                <a16:creationId xmlns:a16="http://schemas.microsoft.com/office/drawing/2014/main" id="{1F8D30B0-AA4B-66DB-7ED6-0488D14FE0FF}"/>
              </a:ext>
            </a:extLst>
          </p:cNvPr>
          <p:cNvGrpSpPr/>
          <p:nvPr/>
        </p:nvGrpSpPr>
        <p:grpSpPr>
          <a:xfrm>
            <a:off x="7182815" y="5071313"/>
            <a:ext cx="2713084" cy="1042957"/>
            <a:chOff x="4739457" y="3119437"/>
            <a:chExt cx="2713084" cy="1042957"/>
          </a:xfrm>
        </p:grpSpPr>
        <p:pic>
          <p:nvPicPr>
            <p:cNvPr id="4" name="Immagine 3">
              <a:extLst>
                <a:ext uri="{FF2B5EF4-FFF2-40B4-BE49-F238E27FC236}">
                  <a16:creationId xmlns:a16="http://schemas.microsoft.com/office/drawing/2014/main" id="{98A33C45-1AB2-D96D-C617-0FF8221E0A10}"/>
                </a:ext>
              </a:extLst>
            </p:cNvPr>
            <p:cNvPicPr>
              <a:picLocks noChangeAspect="1"/>
            </p:cNvPicPr>
            <p:nvPr/>
          </p:nvPicPr>
          <p:blipFill>
            <a:blip r:embed="rId3"/>
            <a:stretch>
              <a:fillRect/>
            </a:stretch>
          </p:blipFill>
          <p:spPr>
            <a:xfrm>
              <a:off x="5786437" y="3119437"/>
              <a:ext cx="619125" cy="619125"/>
            </a:xfrm>
            <a:prstGeom prst="rect">
              <a:avLst/>
            </a:prstGeom>
          </p:spPr>
        </p:pic>
        <p:sp>
          <p:nvSpPr>
            <p:cNvPr id="8" name="CasellaDiTesto 7">
              <a:extLst>
                <a:ext uri="{FF2B5EF4-FFF2-40B4-BE49-F238E27FC236}">
                  <a16:creationId xmlns:a16="http://schemas.microsoft.com/office/drawing/2014/main" id="{D9395B29-C6E9-56E4-7606-D97B8D568E3E}"/>
                </a:ext>
              </a:extLst>
            </p:cNvPr>
            <p:cNvSpPr txBox="1"/>
            <p:nvPr/>
          </p:nvSpPr>
          <p:spPr>
            <a:xfrm>
              <a:off x="4739457" y="3793062"/>
              <a:ext cx="2713084" cy="369332"/>
            </a:xfrm>
            <a:prstGeom prst="rect">
              <a:avLst/>
            </a:prstGeom>
            <a:noFill/>
          </p:spPr>
          <p:txBody>
            <a:bodyPr wrap="square">
              <a:spAutoFit/>
            </a:bodyPr>
            <a:lstStyle/>
            <a:p>
              <a:pPr algn="ctr">
                <a:tabLst>
                  <a:tab pos="3060065" algn="ctr"/>
                  <a:tab pos="6120130" algn="r"/>
                  <a:tab pos="2838450" algn="l"/>
                  <a:tab pos="4876800" algn="l"/>
                </a:tabLst>
              </a:pPr>
              <a:r>
                <a:rPr lang="it-IT" sz="1800" b="1" dirty="0">
                  <a:effectLst/>
                  <a:latin typeface="Calibri" panose="020F0502020204030204" pitchFamily="34" charset="0"/>
                  <a:ea typeface="Calibri" panose="020F0502020204030204" pitchFamily="34" charset="0"/>
                  <a:cs typeface="Times New Roman" panose="02020603050405020304" pitchFamily="18" charset="0"/>
                </a:rPr>
                <a:t>I COLORI DELLA VITA SCS</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grpSp>
      <p:pic>
        <p:nvPicPr>
          <p:cNvPr id="11" name="Immagine 10" descr="logo my lawyer">
            <a:extLst>
              <a:ext uri="{FF2B5EF4-FFF2-40B4-BE49-F238E27FC236}">
                <a16:creationId xmlns:a16="http://schemas.microsoft.com/office/drawing/2014/main" id="{570350DC-DE42-6993-7EB2-20153109C57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100128" y="3082642"/>
            <a:ext cx="2915890" cy="1217733"/>
          </a:xfrm>
          <a:prstGeom prst="rect">
            <a:avLst/>
          </a:prstGeom>
          <a:noFill/>
        </p:spPr>
      </p:pic>
      <p:sp>
        <p:nvSpPr>
          <p:cNvPr id="12" name="Rettangolo 11">
            <a:extLst>
              <a:ext uri="{FF2B5EF4-FFF2-40B4-BE49-F238E27FC236}">
                <a16:creationId xmlns:a16="http://schemas.microsoft.com/office/drawing/2014/main" id="{001CB7FD-3065-16B6-3655-6969B48DE532}"/>
              </a:ext>
            </a:extLst>
          </p:cNvPr>
          <p:cNvSpPr/>
          <p:nvPr/>
        </p:nvSpPr>
        <p:spPr>
          <a:xfrm>
            <a:off x="5181828" y="4485576"/>
            <a:ext cx="1270732" cy="769441"/>
          </a:xfrm>
          <a:prstGeom prst="rect">
            <a:avLst/>
          </a:prstGeom>
          <a:noFill/>
        </p:spPr>
        <p:txBody>
          <a:bodyPr wrap="square" lIns="91440" tIns="45720" rIns="91440" bIns="45720">
            <a:spAutoFit/>
          </a:bodyPr>
          <a:lstStyle/>
          <a:p>
            <a:pPr algn="ctr"/>
            <a:r>
              <a:rPr lang="it-IT" sz="4400" b="1" cap="none" spc="0" dirty="0">
                <a:ln w="22225">
                  <a:solidFill>
                    <a:schemeClr val="accent2"/>
                  </a:solidFill>
                  <a:prstDash val="solid"/>
                </a:ln>
                <a:solidFill>
                  <a:schemeClr val="accent2">
                    <a:lumMod val="40000"/>
                    <a:lumOff val="60000"/>
                  </a:schemeClr>
                </a:solidFill>
                <a:effectLst/>
              </a:rPr>
              <a:t>ATS</a:t>
            </a:r>
          </a:p>
        </p:txBody>
      </p:sp>
      <p:sp>
        <p:nvSpPr>
          <p:cNvPr id="13" name="Rettangolo 12">
            <a:extLst>
              <a:ext uri="{FF2B5EF4-FFF2-40B4-BE49-F238E27FC236}">
                <a16:creationId xmlns:a16="http://schemas.microsoft.com/office/drawing/2014/main" id="{EC395586-DC55-B882-9100-1B1546C34392}"/>
              </a:ext>
            </a:extLst>
          </p:cNvPr>
          <p:cNvSpPr/>
          <p:nvPr/>
        </p:nvSpPr>
        <p:spPr>
          <a:xfrm>
            <a:off x="10016018" y="3789151"/>
            <a:ext cx="1871246" cy="461665"/>
          </a:xfrm>
          <a:prstGeom prst="rect">
            <a:avLst/>
          </a:prstGeom>
          <a:noFill/>
        </p:spPr>
        <p:txBody>
          <a:bodyPr wrap="square" lIns="91440" tIns="45720" rIns="91440" bIns="45720">
            <a:spAutoFit/>
          </a:bodyPr>
          <a:lstStyle/>
          <a:p>
            <a:pPr algn="ctr"/>
            <a:r>
              <a:rPr lang="it-IT" sz="2400" dirty="0">
                <a:ln w="0"/>
                <a:solidFill>
                  <a:schemeClr val="accent1"/>
                </a:solidFill>
                <a:effectLst>
                  <a:outerShdw blurRad="38100" dist="25400" dir="5400000" algn="ctr" rotWithShape="0">
                    <a:srgbClr val="6E747A">
                      <a:alpha val="43000"/>
                    </a:srgbClr>
                  </a:outerShdw>
                </a:effectLst>
              </a:rPr>
              <a:t>mandataria</a:t>
            </a:r>
          </a:p>
        </p:txBody>
      </p:sp>
      <p:sp>
        <p:nvSpPr>
          <p:cNvPr id="14" name="Rettangolo 13">
            <a:extLst>
              <a:ext uri="{FF2B5EF4-FFF2-40B4-BE49-F238E27FC236}">
                <a16:creationId xmlns:a16="http://schemas.microsoft.com/office/drawing/2014/main" id="{A4559343-42BC-17FA-AEEA-CF9B29DA2360}"/>
              </a:ext>
            </a:extLst>
          </p:cNvPr>
          <p:cNvSpPr/>
          <p:nvPr/>
        </p:nvSpPr>
        <p:spPr>
          <a:xfrm>
            <a:off x="4641837" y="1009292"/>
            <a:ext cx="3008741" cy="646331"/>
          </a:xfrm>
          <a:prstGeom prst="rect">
            <a:avLst/>
          </a:prstGeom>
          <a:noFill/>
        </p:spPr>
        <p:txBody>
          <a:bodyPr wrap="square" lIns="91440" tIns="45720" rIns="91440" bIns="45720">
            <a:spAutoFit/>
          </a:bodyPr>
          <a:lstStyle/>
          <a:p>
            <a:pPr algn="ctr"/>
            <a:r>
              <a:rPr lang="it-IT" sz="3600" b="1" cap="none" spc="0" dirty="0">
                <a:ln w="22225">
                  <a:solidFill>
                    <a:schemeClr val="accent2"/>
                  </a:solidFill>
                  <a:prstDash val="solid"/>
                </a:ln>
                <a:solidFill>
                  <a:schemeClr val="accent2">
                    <a:lumMod val="40000"/>
                    <a:lumOff val="60000"/>
                  </a:schemeClr>
                </a:solidFill>
                <a:effectLst/>
              </a:rPr>
              <a:t>Proponente</a:t>
            </a:r>
          </a:p>
        </p:txBody>
      </p:sp>
      <p:sp>
        <p:nvSpPr>
          <p:cNvPr id="15" name="Rettangolo 14">
            <a:extLst>
              <a:ext uri="{FF2B5EF4-FFF2-40B4-BE49-F238E27FC236}">
                <a16:creationId xmlns:a16="http://schemas.microsoft.com/office/drawing/2014/main" id="{81941FD8-7F6E-AC02-BF3D-7FE5490AF258}"/>
              </a:ext>
            </a:extLst>
          </p:cNvPr>
          <p:cNvSpPr/>
          <p:nvPr/>
        </p:nvSpPr>
        <p:spPr>
          <a:xfrm>
            <a:off x="9895899" y="5630470"/>
            <a:ext cx="1871246" cy="461665"/>
          </a:xfrm>
          <a:prstGeom prst="rect">
            <a:avLst/>
          </a:prstGeom>
          <a:noFill/>
        </p:spPr>
        <p:txBody>
          <a:bodyPr wrap="square" lIns="91440" tIns="45720" rIns="91440" bIns="45720">
            <a:spAutoFit/>
          </a:bodyPr>
          <a:lstStyle/>
          <a:p>
            <a:pPr algn="ctr"/>
            <a:r>
              <a:rPr lang="it-IT" sz="2400" dirty="0">
                <a:ln w="0"/>
                <a:solidFill>
                  <a:schemeClr val="accent1"/>
                </a:solidFill>
                <a:effectLst>
                  <a:outerShdw blurRad="38100" dist="25400" dir="5400000" algn="ctr" rotWithShape="0">
                    <a:srgbClr val="6E747A">
                      <a:alpha val="43000"/>
                    </a:srgbClr>
                  </a:outerShdw>
                </a:effectLst>
              </a:rPr>
              <a:t>mandante</a:t>
            </a:r>
          </a:p>
        </p:txBody>
      </p:sp>
      <p:sp>
        <p:nvSpPr>
          <p:cNvPr id="16" name="Titolo 1">
            <a:extLst>
              <a:ext uri="{FF2B5EF4-FFF2-40B4-BE49-F238E27FC236}">
                <a16:creationId xmlns:a16="http://schemas.microsoft.com/office/drawing/2014/main" id="{B8FFFC9A-6B42-4443-8FDE-88B7A0ADE76A}"/>
              </a:ext>
            </a:extLst>
          </p:cNvPr>
          <p:cNvSpPr txBox="1">
            <a:spLocks/>
          </p:cNvSpPr>
          <p:nvPr/>
        </p:nvSpPr>
        <p:spPr>
          <a:xfrm>
            <a:off x="777439" y="711666"/>
            <a:ext cx="3498979" cy="2456442"/>
          </a:xfrm>
          <a:prstGeom prst="rect">
            <a:avLst/>
          </a:prstGeom>
        </p:spPr>
        <p:txBody>
          <a:bodyPr vert="horz" lIns="228600" tIns="228600" rIns="228600" bIns="228600" rtlCol="0" anchor="ctr">
            <a:normAutofit/>
          </a:bodyPr>
          <a:lstStyle>
            <a:lvl1pPr algn="ctr" defTabSz="914400" rtl="0"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r>
              <a:rPr lang="it-IT" sz="3200"/>
              <a:t>La partnership</a:t>
            </a:r>
            <a:endParaRPr lang="it-IT" sz="3200" dirty="0"/>
          </a:p>
        </p:txBody>
      </p:sp>
    </p:spTree>
    <p:extLst>
      <p:ext uri="{BB962C8B-B14F-4D97-AF65-F5344CB8AC3E}">
        <p14:creationId xmlns:p14="http://schemas.microsoft.com/office/powerpoint/2010/main" val="3675306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Segnaposto immagine 6">
            <a:extLst>
              <a:ext uri="{FF2B5EF4-FFF2-40B4-BE49-F238E27FC236}">
                <a16:creationId xmlns:a16="http://schemas.microsoft.com/office/drawing/2014/main" id="{EE72A4F4-780C-784E-B2D9-5CD1CF9389A0}"/>
              </a:ext>
            </a:extLst>
          </p:cNvPr>
          <p:cNvPicPr>
            <a:picLocks noGrp="1" noChangeAspect="1"/>
          </p:cNvPicPr>
          <p:nvPr>
            <p:ph type="pic" idx="1"/>
          </p:nvPr>
        </p:nvPicPr>
        <p:blipFill>
          <a:blip r:embed="rId2"/>
          <a:srcRect l="25592" r="25592"/>
          <a:stretch>
            <a:fillRect/>
          </a:stretch>
        </p:blipFill>
        <p:spPr>
          <a:prstGeom prst="rect">
            <a:avLst/>
          </a:prstGeom>
        </p:spPr>
      </p:pic>
      <p:sp>
        <p:nvSpPr>
          <p:cNvPr id="4" name="Titolo 3">
            <a:extLst>
              <a:ext uri="{FF2B5EF4-FFF2-40B4-BE49-F238E27FC236}">
                <a16:creationId xmlns:a16="http://schemas.microsoft.com/office/drawing/2014/main" id="{8A98079F-21F2-1742-BD3D-15EF13A4D86F}"/>
              </a:ext>
            </a:extLst>
          </p:cNvPr>
          <p:cNvSpPr>
            <a:spLocks noGrp="1"/>
          </p:cNvSpPr>
          <p:nvPr>
            <p:ph type="title"/>
          </p:nvPr>
        </p:nvSpPr>
        <p:spPr>
          <a:xfrm>
            <a:off x="885443" y="2360255"/>
            <a:ext cx="5776646" cy="896751"/>
          </a:xfrm>
        </p:spPr>
        <p:txBody>
          <a:bodyPr/>
          <a:lstStyle/>
          <a:p>
            <a:r>
              <a:rPr lang="it-IT" dirty="0"/>
              <a:t>Attività programmate</a:t>
            </a:r>
          </a:p>
        </p:txBody>
      </p:sp>
      <p:sp>
        <p:nvSpPr>
          <p:cNvPr id="6" name="Segnaposto testo 5">
            <a:extLst>
              <a:ext uri="{FF2B5EF4-FFF2-40B4-BE49-F238E27FC236}">
                <a16:creationId xmlns:a16="http://schemas.microsoft.com/office/drawing/2014/main" id="{0839ABE5-13EE-7B4A-9975-E3DC28B7615D}"/>
              </a:ext>
            </a:extLst>
          </p:cNvPr>
          <p:cNvSpPr>
            <a:spLocks noGrp="1"/>
          </p:cNvSpPr>
          <p:nvPr>
            <p:ph type="body" sz="half" idx="2"/>
          </p:nvPr>
        </p:nvSpPr>
        <p:spPr/>
        <p:txBody>
          <a:bodyPr>
            <a:normAutofit fontScale="92500" lnSpcReduction="20000"/>
          </a:bodyPr>
          <a:lstStyle/>
          <a:p>
            <a:r>
              <a:rPr lang="it-IT" sz="3000" dirty="0"/>
              <a:t>S.I.RA.C.U.S.A.</a:t>
            </a:r>
          </a:p>
          <a:p>
            <a:r>
              <a:rPr lang="it-IT" sz="1600" dirty="0"/>
              <a:t>Servizi Integrativi e </a:t>
            </a:r>
            <a:r>
              <a:rPr lang="it-IT" sz="1600" dirty="0" err="1"/>
              <a:t>RAfforzativi</a:t>
            </a:r>
            <a:r>
              <a:rPr lang="it-IT" sz="1600" dirty="0"/>
              <a:t> </a:t>
            </a:r>
          </a:p>
          <a:p>
            <a:r>
              <a:rPr lang="it-IT" sz="1600" dirty="0"/>
              <a:t>delle Competenze degli Uffici per gli Stranieri </a:t>
            </a:r>
            <a:r>
              <a:rPr lang="it-IT" sz="1600" dirty="0" err="1"/>
              <a:t>Aretusei</a:t>
            </a:r>
            <a:endParaRPr lang="it-IT" sz="1600" dirty="0"/>
          </a:p>
        </p:txBody>
      </p:sp>
      <p:sp>
        <p:nvSpPr>
          <p:cNvPr id="9" name="Rettangolo 8">
            <a:extLst>
              <a:ext uri="{FF2B5EF4-FFF2-40B4-BE49-F238E27FC236}">
                <a16:creationId xmlns:a16="http://schemas.microsoft.com/office/drawing/2014/main" id="{EEA6CCBF-DA58-C442-9713-2F0DF97B3FAD}"/>
              </a:ext>
            </a:extLst>
          </p:cNvPr>
          <p:cNvSpPr/>
          <p:nvPr/>
        </p:nvSpPr>
        <p:spPr>
          <a:xfrm>
            <a:off x="3007613" y="1739384"/>
            <a:ext cx="1680973" cy="369332"/>
          </a:xfrm>
          <a:prstGeom prst="rect">
            <a:avLst/>
          </a:prstGeom>
        </p:spPr>
        <p:txBody>
          <a:bodyPr wrap="none">
            <a:spAutoFit/>
          </a:bodyPr>
          <a:lstStyle/>
          <a:p>
            <a:r>
              <a:rPr lang="it-IT" dirty="0">
                <a:solidFill>
                  <a:schemeClr val="bg1"/>
                </a:solidFill>
              </a:rPr>
              <a:t>Progetto FAMI</a:t>
            </a:r>
          </a:p>
        </p:txBody>
      </p:sp>
    </p:spTree>
    <p:extLst>
      <p:ext uri="{BB962C8B-B14F-4D97-AF65-F5344CB8AC3E}">
        <p14:creationId xmlns:p14="http://schemas.microsoft.com/office/powerpoint/2010/main" val="1381186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C2E0A5-99F3-7846-86AF-167B431D5462}"/>
              </a:ext>
            </a:extLst>
          </p:cNvPr>
          <p:cNvSpPr>
            <a:spLocks noGrp="1"/>
          </p:cNvSpPr>
          <p:nvPr>
            <p:ph type="title"/>
          </p:nvPr>
        </p:nvSpPr>
        <p:spPr/>
        <p:txBody>
          <a:bodyPr/>
          <a:lstStyle/>
          <a:p>
            <a:r>
              <a:rPr lang="it-IT" dirty="0"/>
              <a:t>Obiettivi specifici</a:t>
            </a:r>
          </a:p>
        </p:txBody>
      </p:sp>
      <p:sp>
        <p:nvSpPr>
          <p:cNvPr id="3" name="Segnaposto contenuto 2">
            <a:extLst>
              <a:ext uri="{FF2B5EF4-FFF2-40B4-BE49-F238E27FC236}">
                <a16:creationId xmlns:a16="http://schemas.microsoft.com/office/drawing/2014/main" id="{E5B9DEFE-C8C3-454A-B0CF-264CFAD62213}"/>
              </a:ext>
            </a:extLst>
          </p:cNvPr>
          <p:cNvSpPr>
            <a:spLocks noGrp="1"/>
          </p:cNvSpPr>
          <p:nvPr>
            <p:ph idx="1"/>
          </p:nvPr>
        </p:nvSpPr>
        <p:spPr>
          <a:xfrm>
            <a:off x="5114247" y="1114471"/>
            <a:ext cx="6281873" cy="5248622"/>
          </a:xfrm>
        </p:spPr>
        <p:txBody>
          <a:bodyPr/>
          <a:lstStyle/>
          <a:p>
            <a:pPr marL="342900" indent="-342900">
              <a:buFont typeface="+mj-lt"/>
              <a:buAutoNum type="arabicPeriod"/>
            </a:pPr>
            <a:r>
              <a:rPr lang="it-IT" dirty="0"/>
              <a:t>Supportare il Consiglio Territoriale per l’immigrazione </a:t>
            </a:r>
          </a:p>
          <a:p>
            <a:pPr marL="342900" indent="-342900">
              <a:buFont typeface="+mj-lt"/>
              <a:buAutoNum type="arabicPeriod"/>
            </a:pPr>
            <a:r>
              <a:rPr lang="it-IT" dirty="0"/>
              <a:t>Attivare un Servizio a sportello di supporto al segretariato sociale dei Comuni per la gestione dell’accoglienza dei migranti </a:t>
            </a:r>
          </a:p>
          <a:p>
            <a:pPr marL="342900" indent="-342900">
              <a:buFont typeface="+mj-lt"/>
              <a:buAutoNum type="arabicPeriod"/>
            </a:pPr>
            <a:r>
              <a:rPr lang="it-IT" dirty="0"/>
              <a:t>Formare, aggiornare e sviluppare le competenze dei patronati e delle rappresentanze sindacali </a:t>
            </a:r>
          </a:p>
          <a:p>
            <a:pPr marL="342900" indent="-342900">
              <a:buFont typeface="+mj-lt"/>
              <a:buAutoNum type="arabicPeriod"/>
            </a:pPr>
            <a:r>
              <a:rPr lang="it-IT" dirty="0"/>
              <a:t>Supportare con personale esperto e qualificato, gli uffici prefettizi nei servizi al pubblico </a:t>
            </a:r>
          </a:p>
          <a:p>
            <a:pPr marL="342900" indent="-342900">
              <a:buFont typeface="+mj-lt"/>
              <a:buAutoNum type="arabicPeriod"/>
            </a:pPr>
            <a:r>
              <a:rPr lang="it-IT" dirty="0"/>
              <a:t>Attivare Sportelli per cittadini di paesi terzi nelle tre diverse aree provinciali (Siracusa – Lentini – Pachino) </a:t>
            </a:r>
          </a:p>
          <a:p>
            <a:pPr marL="342900" indent="-342900">
              <a:buFont typeface="+mj-lt"/>
              <a:buAutoNum type="arabicPeriod"/>
            </a:pPr>
            <a:r>
              <a:rPr lang="it-IT" dirty="0"/>
              <a:t>Supportare il Tavolo permanente per il contrasto al caporalato e allo sfruttamento lavorativo </a:t>
            </a:r>
          </a:p>
          <a:p>
            <a:endParaRPr lang="it-IT" dirty="0"/>
          </a:p>
        </p:txBody>
      </p:sp>
      <p:sp>
        <p:nvSpPr>
          <p:cNvPr id="4" name="CasellaDiTesto 3">
            <a:extLst>
              <a:ext uri="{FF2B5EF4-FFF2-40B4-BE49-F238E27FC236}">
                <a16:creationId xmlns:a16="http://schemas.microsoft.com/office/drawing/2014/main" id="{B5ED809C-A0DB-F241-A13C-092FE6EA20A1}"/>
              </a:ext>
            </a:extLst>
          </p:cNvPr>
          <p:cNvSpPr txBox="1"/>
          <p:nvPr/>
        </p:nvSpPr>
        <p:spPr>
          <a:xfrm>
            <a:off x="428017" y="1746768"/>
            <a:ext cx="4367719" cy="461665"/>
          </a:xfrm>
          <a:prstGeom prst="rect">
            <a:avLst/>
          </a:prstGeom>
          <a:noFill/>
        </p:spPr>
        <p:txBody>
          <a:bodyPr wrap="square" rtlCol="0">
            <a:spAutoFit/>
          </a:bodyPr>
          <a:lstStyle/>
          <a:p>
            <a:pPr algn="ctr"/>
            <a:r>
              <a:rPr lang="it-IT" sz="2400" dirty="0">
                <a:solidFill>
                  <a:schemeClr val="bg1"/>
                </a:solidFill>
              </a:rPr>
              <a:t>Attività programmate</a:t>
            </a:r>
          </a:p>
        </p:txBody>
      </p:sp>
      <p:grpSp>
        <p:nvGrpSpPr>
          <p:cNvPr id="5" name="Gruppo 4">
            <a:extLst>
              <a:ext uri="{FF2B5EF4-FFF2-40B4-BE49-F238E27FC236}">
                <a16:creationId xmlns:a16="http://schemas.microsoft.com/office/drawing/2014/main" id="{CAE54502-CF29-714D-871A-0AA026532A11}"/>
              </a:ext>
            </a:extLst>
          </p:cNvPr>
          <p:cNvGrpSpPr/>
          <p:nvPr/>
        </p:nvGrpSpPr>
        <p:grpSpPr>
          <a:xfrm>
            <a:off x="2256817" y="196586"/>
            <a:ext cx="7206627" cy="776393"/>
            <a:chOff x="1759236" y="108824"/>
            <a:chExt cx="8657519" cy="1069492"/>
          </a:xfrm>
        </p:grpSpPr>
        <p:pic>
          <p:nvPicPr>
            <p:cNvPr id="6" name="image1.jpeg">
              <a:extLst>
                <a:ext uri="{FF2B5EF4-FFF2-40B4-BE49-F238E27FC236}">
                  <a16:creationId xmlns:a16="http://schemas.microsoft.com/office/drawing/2014/main" id="{2254E9B4-6F4A-A046-8B1F-D0C1D7ADF58C}"/>
                </a:ext>
              </a:extLst>
            </p:cNvPr>
            <p:cNvPicPr/>
            <p:nvPr/>
          </p:nvPicPr>
          <p:blipFill>
            <a:blip r:embed="rId2" cstate="print"/>
            <a:stretch>
              <a:fillRect/>
            </a:stretch>
          </p:blipFill>
          <p:spPr>
            <a:xfrm>
              <a:off x="1759236" y="275886"/>
              <a:ext cx="983964" cy="589876"/>
            </a:xfrm>
            <a:prstGeom prst="rect">
              <a:avLst/>
            </a:prstGeom>
          </p:spPr>
        </p:pic>
        <p:pic>
          <p:nvPicPr>
            <p:cNvPr id="7" name="image2.png">
              <a:extLst>
                <a:ext uri="{FF2B5EF4-FFF2-40B4-BE49-F238E27FC236}">
                  <a16:creationId xmlns:a16="http://schemas.microsoft.com/office/drawing/2014/main" id="{AD033D37-E6B7-2E46-9BCB-0252C3D6C8FF}"/>
                </a:ext>
              </a:extLst>
            </p:cNvPr>
            <p:cNvPicPr/>
            <p:nvPr/>
          </p:nvPicPr>
          <p:blipFill>
            <a:blip r:embed="rId3" cstate="print"/>
            <a:stretch>
              <a:fillRect/>
            </a:stretch>
          </p:blipFill>
          <p:spPr>
            <a:xfrm>
              <a:off x="8646159" y="275886"/>
              <a:ext cx="1770596" cy="589876"/>
            </a:xfrm>
            <a:prstGeom prst="rect">
              <a:avLst/>
            </a:prstGeom>
          </p:spPr>
        </p:pic>
        <p:sp>
          <p:nvSpPr>
            <p:cNvPr id="8" name="CasellaDiTesto 7">
              <a:extLst>
                <a:ext uri="{FF2B5EF4-FFF2-40B4-BE49-F238E27FC236}">
                  <a16:creationId xmlns:a16="http://schemas.microsoft.com/office/drawing/2014/main" id="{46797229-382E-CB41-B29A-D879DF354BB8}"/>
                </a:ext>
              </a:extLst>
            </p:cNvPr>
            <p:cNvSpPr txBox="1"/>
            <p:nvPr/>
          </p:nvSpPr>
          <p:spPr>
            <a:xfrm>
              <a:off x="2743200" y="339991"/>
              <a:ext cx="1303506" cy="461665"/>
            </a:xfrm>
            <a:prstGeom prst="rect">
              <a:avLst/>
            </a:prstGeom>
            <a:noFill/>
          </p:spPr>
          <p:txBody>
            <a:bodyPr wrap="square" rtlCol="0">
              <a:spAutoFit/>
            </a:bodyPr>
            <a:lstStyle/>
            <a:p>
              <a:r>
                <a:rPr lang="it-IT" sz="1200" dirty="0"/>
                <a:t>UNIONE </a:t>
              </a:r>
            </a:p>
            <a:p>
              <a:r>
                <a:rPr lang="it-IT" sz="1200" dirty="0"/>
                <a:t>EUROPEA</a:t>
              </a:r>
            </a:p>
          </p:txBody>
        </p:sp>
        <p:pic>
          <p:nvPicPr>
            <p:cNvPr id="9" name="Picture 2" descr="Scritta in blu FAMI Fondo Asilo, Integrazione e Migrazione 2021-2027,su fondo bianco, con elementi grafici in giallo">
              <a:extLst>
                <a:ext uri="{FF2B5EF4-FFF2-40B4-BE49-F238E27FC236}">
                  <a16:creationId xmlns:a16="http://schemas.microsoft.com/office/drawing/2014/main" id="{DE833E04-5C17-7D44-B61C-69086F77F0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2316" y="108824"/>
              <a:ext cx="2366251" cy="106949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0" name="Gruppo 9">
            <a:extLst>
              <a:ext uri="{FF2B5EF4-FFF2-40B4-BE49-F238E27FC236}">
                <a16:creationId xmlns:a16="http://schemas.microsoft.com/office/drawing/2014/main" id="{B253E114-8ED6-6741-84BB-B6DF89DA2175}"/>
              </a:ext>
            </a:extLst>
          </p:cNvPr>
          <p:cNvGrpSpPr/>
          <p:nvPr/>
        </p:nvGrpSpPr>
        <p:grpSpPr>
          <a:xfrm>
            <a:off x="2490281" y="6183388"/>
            <a:ext cx="7101191" cy="642393"/>
            <a:chOff x="-884007" y="5328281"/>
            <a:chExt cx="13123481" cy="1541841"/>
          </a:xfrm>
        </p:grpSpPr>
        <p:pic>
          <p:nvPicPr>
            <p:cNvPr id="11" name="Immagine 10">
              <a:extLst>
                <a:ext uri="{FF2B5EF4-FFF2-40B4-BE49-F238E27FC236}">
                  <a16:creationId xmlns:a16="http://schemas.microsoft.com/office/drawing/2014/main" id="{6E310FF4-3B35-E043-8317-1006A4E9DA75}"/>
                </a:ext>
              </a:extLst>
            </p:cNvPr>
            <p:cNvPicPr/>
            <p:nvPr/>
          </p:nvPicPr>
          <p:blipFill>
            <a:blip r:embed="rId5">
              <a:extLst>
                <a:ext uri="{28A0092B-C50C-407E-A947-70E740481C1C}">
                  <a14:useLocalDpi xmlns:a14="http://schemas.microsoft.com/office/drawing/2010/main" val="0"/>
                </a:ext>
              </a:extLst>
            </a:blip>
            <a:stretch>
              <a:fillRect/>
            </a:stretch>
          </p:blipFill>
          <p:spPr>
            <a:xfrm>
              <a:off x="-884007" y="5328281"/>
              <a:ext cx="2319020" cy="1260010"/>
            </a:xfrm>
            <a:prstGeom prst="rect">
              <a:avLst/>
            </a:prstGeom>
          </p:spPr>
        </p:pic>
        <p:pic>
          <p:nvPicPr>
            <p:cNvPr id="12" name="Immagine 1" descr="stemma-della-repubblica-italiana-colori.jpg">
              <a:extLst>
                <a:ext uri="{FF2B5EF4-FFF2-40B4-BE49-F238E27FC236}">
                  <a16:creationId xmlns:a16="http://schemas.microsoft.com/office/drawing/2014/main" id="{227FD22C-D345-C549-BF86-F2368956B0D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44640" y="5328281"/>
              <a:ext cx="707688" cy="770593"/>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3">
              <a:extLst>
                <a:ext uri="{FF2B5EF4-FFF2-40B4-BE49-F238E27FC236}">
                  <a16:creationId xmlns:a16="http://schemas.microsoft.com/office/drawing/2014/main" id="{908E575C-1EEF-A54C-9303-3840242C11A8}"/>
                </a:ext>
              </a:extLst>
            </p:cNvPr>
            <p:cNvSpPr>
              <a:spLocks noChangeArrowheads="1"/>
            </p:cNvSpPr>
            <p:nvPr/>
          </p:nvSpPr>
          <p:spPr bwMode="auto">
            <a:xfrm>
              <a:off x="2976575" y="6104903"/>
              <a:ext cx="4760068" cy="664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a:ln>
                    <a:noFill/>
                  </a:ln>
                  <a:solidFill>
                    <a:srgbClr val="000000"/>
                  </a:solidFill>
                  <a:effectLst/>
                  <a:latin typeface="Kunstler Script"/>
                  <a:ea typeface="Calibri" panose="020F0502020204030204" pitchFamily="34" charset="0"/>
                  <a:cs typeface="Garamond" panose="02020404030301010803" pitchFamily="18" charset="0"/>
                </a:rPr>
                <a:t>Prefettura – UTG di Siracusa</a:t>
              </a:r>
              <a:endParaRPr kumimoji="0" lang="it-IT" altLang="it-IT" sz="1100" b="0" i="0" u="none" strike="noStrike" cap="none" normalizeH="0" baseline="0" dirty="0">
                <a:ln>
                  <a:noFill/>
                </a:ln>
                <a:solidFill>
                  <a:schemeClr val="tx1"/>
                </a:solidFill>
                <a:effectLst/>
                <a:latin typeface="Arial" panose="020B0604020202020204" pitchFamily="34" charset="0"/>
              </a:endParaRPr>
            </a:p>
          </p:txBody>
        </p:sp>
        <p:grpSp>
          <p:nvGrpSpPr>
            <p:cNvPr id="14" name="Gruppo 13">
              <a:extLst>
                <a:ext uri="{FF2B5EF4-FFF2-40B4-BE49-F238E27FC236}">
                  <a16:creationId xmlns:a16="http://schemas.microsoft.com/office/drawing/2014/main" id="{F4BEDF9B-2488-4E44-9F60-23D4FDA33B26}"/>
                </a:ext>
              </a:extLst>
            </p:cNvPr>
            <p:cNvGrpSpPr/>
            <p:nvPr/>
          </p:nvGrpSpPr>
          <p:grpSpPr>
            <a:xfrm>
              <a:off x="9032429" y="5414086"/>
              <a:ext cx="3207045" cy="1456036"/>
              <a:chOff x="4739457" y="2886068"/>
              <a:chExt cx="3739442" cy="1594694"/>
            </a:xfrm>
          </p:grpSpPr>
          <p:pic>
            <p:nvPicPr>
              <p:cNvPr id="15" name="Immagine 14">
                <a:extLst>
                  <a:ext uri="{FF2B5EF4-FFF2-40B4-BE49-F238E27FC236}">
                    <a16:creationId xmlns:a16="http://schemas.microsoft.com/office/drawing/2014/main" id="{91968A84-ACB8-3847-B6C8-44479EC94BC4}"/>
                  </a:ext>
                </a:extLst>
              </p:cNvPr>
              <p:cNvPicPr>
                <a:picLocks noChangeAspect="1"/>
              </p:cNvPicPr>
              <p:nvPr/>
            </p:nvPicPr>
            <p:blipFill>
              <a:blip r:embed="rId7"/>
              <a:stretch>
                <a:fillRect/>
              </a:stretch>
            </p:blipFill>
            <p:spPr>
              <a:xfrm>
                <a:off x="6205588" y="2886068"/>
                <a:ext cx="807178" cy="864037"/>
              </a:xfrm>
              <a:prstGeom prst="rect">
                <a:avLst/>
              </a:prstGeom>
            </p:spPr>
          </p:pic>
          <p:sp>
            <p:nvSpPr>
              <p:cNvPr id="16" name="CasellaDiTesto 15">
                <a:extLst>
                  <a:ext uri="{FF2B5EF4-FFF2-40B4-BE49-F238E27FC236}">
                    <a16:creationId xmlns:a16="http://schemas.microsoft.com/office/drawing/2014/main" id="{3371B991-070C-9349-9371-5F768207DA9A}"/>
                  </a:ext>
                </a:extLst>
              </p:cNvPr>
              <p:cNvSpPr txBox="1"/>
              <p:nvPr/>
            </p:nvSpPr>
            <p:spPr>
              <a:xfrm>
                <a:off x="4739457" y="3793063"/>
                <a:ext cx="3739442" cy="687699"/>
              </a:xfrm>
              <a:prstGeom prst="rect">
                <a:avLst/>
              </a:prstGeom>
              <a:noFill/>
            </p:spPr>
            <p:txBody>
              <a:bodyPr wrap="square">
                <a:spAutoFit/>
              </a:bodyPr>
              <a:lstStyle/>
              <a:p>
                <a:pPr algn="ctr">
                  <a:tabLst>
                    <a:tab pos="3060065" algn="ctr"/>
                    <a:tab pos="6120130" algn="r"/>
                    <a:tab pos="2838450" algn="l"/>
                    <a:tab pos="4876800" algn="l"/>
                  </a:tabLst>
                </a:pPr>
                <a:r>
                  <a:rPr lang="it-IT" sz="1100" b="1" dirty="0">
                    <a:effectLst/>
                    <a:latin typeface="Calibri" panose="020F0502020204030204" pitchFamily="34" charset="0"/>
                    <a:ea typeface="Calibri" panose="020F0502020204030204" pitchFamily="34" charset="0"/>
                    <a:cs typeface="Times New Roman" panose="02020603050405020304" pitchFamily="18" charset="0"/>
                  </a:rPr>
                  <a:t>I COLORI DELLA VITA SCS</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spTree>
    <p:extLst>
      <p:ext uri="{BB962C8B-B14F-4D97-AF65-F5344CB8AC3E}">
        <p14:creationId xmlns:p14="http://schemas.microsoft.com/office/powerpoint/2010/main" val="1869867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BEBB786-8D40-254B-8C29-0CCBD7D2701D}"/>
              </a:ext>
            </a:extLst>
          </p:cNvPr>
          <p:cNvSpPr>
            <a:spLocks noGrp="1"/>
          </p:cNvSpPr>
          <p:nvPr>
            <p:ph idx="1"/>
          </p:nvPr>
        </p:nvSpPr>
        <p:spPr>
          <a:xfrm>
            <a:off x="5118447" y="1352144"/>
            <a:ext cx="6281873" cy="4699663"/>
          </a:xfrm>
        </p:spPr>
        <p:txBody>
          <a:bodyPr/>
          <a:lstStyle/>
          <a:p>
            <a:pPr marL="0" indent="0" algn="just">
              <a:buNone/>
            </a:pPr>
            <a:r>
              <a:rPr lang="it-IT" dirty="0"/>
              <a:t>Attraverso l’attivazione di un Tavolo di lavoro </a:t>
            </a:r>
            <a:r>
              <a:rPr lang="it-IT" dirty="0" err="1"/>
              <a:t>interistituzionale</a:t>
            </a:r>
            <a:r>
              <a:rPr lang="it-IT" dirty="0"/>
              <a:t>, a cui affidare lo sviluppo di azioni di </a:t>
            </a:r>
            <a:r>
              <a:rPr lang="it-IT" i="1" dirty="0" err="1"/>
              <a:t>governance</a:t>
            </a:r>
            <a:r>
              <a:rPr lang="it-IT" dirty="0"/>
              <a:t> capaci di garantire un approccio integrato e sostenibile dalla fase di pianificazione fino alla concreta realizzazione degli interventi, nonché́ la condivisione di una visione che promuova la persona al centro delle policy e dei processi. </a:t>
            </a:r>
          </a:p>
          <a:p>
            <a:pPr marL="0" indent="0" algn="just">
              <a:buNone/>
            </a:pPr>
            <a:r>
              <a:rPr lang="it-IT" dirty="0" err="1"/>
              <a:t>Cio</a:t>
            </a:r>
            <a:r>
              <a:rPr lang="it-IT" dirty="0"/>
              <a:t>̀ </a:t>
            </a:r>
            <a:r>
              <a:rPr lang="it-IT" dirty="0" err="1"/>
              <a:t>permettèrà</a:t>
            </a:r>
            <a:r>
              <a:rPr lang="it-IT" dirty="0"/>
              <a:t> l’attivazione e il rafforzamento di reti territoriali per la promozione di un approccio integrato nella </a:t>
            </a:r>
            <a:r>
              <a:rPr lang="it-IT" i="1" dirty="0" err="1"/>
              <a:t>governance</a:t>
            </a:r>
            <a:r>
              <a:rPr lang="it-IT" dirty="0"/>
              <a:t> del fenomeno migratorio sul territorio; nonché́ di intercettare risorse che migliorino i servizi rivolti ai cittadini stranieri presenti nel territorio. </a:t>
            </a:r>
          </a:p>
        </p:txBody>
      </p:sp>
      <p:sp>
        <p:nvSpPr>
          <p:cNvPr id="4" name="Titolo 1">
            <a:extLst>
              <a:ext uri="{FF2B5EF4-FFF2-40B4-BE49-F238E27FC236}">
                <a16:creationId xmlns:a16="http://schemas.microsoft.com/office/drawing/2014/main" id="{ADE4CA29-49A6-E64D-B73C-9976F863BF17}"/>
              </a:ext>
            </a:extLst>
          </p:cNvPr>
          <p:cNvSpPr>
            <a:spLocks noGrp="1"/>
          </p:cNvSpPr>
          <p:nvPr>
            <p:ph type="title"/>
          </p:nvPr>
        </p:nvSpPr>
        <p:spPr/>
        <p:txBody>
          <a:bodyPr>
            <a:normAutofit fontScale="90000"/>
          </a:bodyPr>
          <a:lstStyle/>
          <a:p>
            <a:r>
              <a:rPr lang="it-IT" dirty="0"/>
              <a:t>Supportare il Consiglio Territoriale per l’immigrazione </a:t>
            </a:r>
          </a:p>
        </p:txBody>
      </p:sp>
      <p:sp>
        <p:nvSpPr>
          <p:cNvPr id="5" name="Titolo 1">
            <a:extLst>
              <a:ext uri="{FF2B5EF4-FFF2-40B4-BE49-F238E27FC236}">
                <a16:creationId xmlns:a16="http://schemas.microsoft.com/office/drawing/2014/main" id="{2BA3FA95-FC2D-764B-AEBB-1219268F3421}"/>
              </a:ext>
            </a:extLst>
          </p:cNvPr>
          <p:cNvSpPr txBox="1">
            <a:spLocks/>
          </p:cNvSpPr>
          <p:nvPr/>
        </p:nvSpPr>
        <p:spPr>
          <a:xfrm>
            <a:off x="284113" y="1245140"/>
            <a:ext cx="4708013" cy="1410511"/>
          </a:xfrm>
          <a:prstGeom prst="rect">
            <a:avLst/>
          </a:prstGeom>
        </p:spPr>
        <p:txBody>
          <a:bodyPr vert="horz" lIns="228600" tIns="228600" rIns="228600" bIns="228600" rtlCol="0" anchor="ctr">
            <a:normAutofit/>
          </a:bodyPr>
          <a:lstStyle>
            <a:lvl1pPr algn="ctr" defTabSz="914400" rtl="0"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r>
              <a:rPr lang="it-IT" sz="3200" dirty="0"/>
              <a:t>1° Obiettivo</a:t>
            </a:r>
          </a:p>
        </p:txBody>
      </p:sp>
      <p:grpSp>
        <p:nvGrpSpPr>
          <p:cNvPr id="6" name="Gruppo 5">
            <a:extLst>
              <a:ext uri="{FF2B5EF4-FFF2-40B4-BE49-F238E27FC236}">
                <a16:creationId xmlns:a16="http://schemas.microsoft.com/office/drawing/2014/main" id="{253B1E64-7CB5-0247-87C0-07F4BF6234BA}"/>
              </a:ext>
            </a:extLst>
          </p:cNvPr>
          <p:cNvGrpSpPr/>
          <p:nvPr/>
        </p:nvGrpSpPr>
        <p:grpSpPr>
          <a:xfrm>
            <a:off x="2266544" y="196586"/>
            <a:ext cx="7206627" cy="776393"/>
            <a:chOff x="1759236" y="108824"/>
            <a:chExt cx="8657519" cy="1069492"/>
          </a:xfrm>
        </p:grpSpPr>
        <p:pic>
          <p:nvPicPr>
            <p:cNvPr id="7" name="image1.jpeg">
              <a:extLst>
                <a:ext uri="{FF2B5EF4-FFF2-40B4-BE49-F238E27FC236}">
                  <a16:creationId xmlns:a16="http://schemas.microsoft.com/office/drawing/2014/main" id="{2DED45A3-7EB5-FB4F-B6CA-C4872164330B}"/>
                </a:ext>
              </a:extLst>
            </p:cNvPr>
            <p:cNvPicPr/>
            <p:nvPr/>
          </p:nvPicPr>
          <p:blipFill>
            <a:blip r:embed="rId2" cstate="print"/>
            <a:stretch>
              <a:fillRect/>
            </a:stretch>
          </p:blipFill>
          <p:spPr>
            <a:xfrm>
              <a:off x="1759236" y="275886"/>
              <a:ext cx="983964" cy="589876"/>
            </a:xfrm>
            <a:prstGeom prst="rect">
              <a:avLst/>
            </a:prstGeom>
          </p:spPr>
        </p:pic>
        <p:pic>
          <p:nvPicPr>
            <p:cNvPr id="8" name="image2.png">
              <a:extLst>
                <a:ext uri="{FF2B5EF4-FFF2-40B4-BE49-F238E27FC236}">
                  <a16:creationId xmlns:a16="http://schemas.microsoft.com/office/drawing/2014/main" id="{71DA0391-6BE5-BD42-B3D2-0C505D46AEEB}"/>
                </a:ext>
              </a:extLst>
            </p:cNvPr>
            <p:cNvPicPr/>
            <p:nvPr/>
          </p:nvPicPr>
          <p:blipFill>
            <a:blip r:embed="rId3" cstate="print"/>
            <a:stretch>
              <a:fillRect/>
            </a:stretch>
          </p:blipFill>
          <p:spPr>
            <a:xfrm>
              <a:off x="8646159" y="275886"/>
              <a:ext cx="1770596" cy="589876"/>
            </a:xfrm>
            <a:prstGeom prst="rect">
              <a:avLst/>
            </a:prstGeom>
          </p:spPr>
        </p:pic>
        <p:sp>
          <p:nvSpPr>
            <p:cNvPr id="9" name="CasellaDiTesto 8">
              <a:extLst>
                <a:ext uri="{FF2B5EF4-FFF2-40B4-BE49-F238E27FC236}">
                  <a16:creationId xmlns:a16="http://schemas.microsoft.com/office/drawing/2014/main" id="{8E3D7034-E1A8-414A-831A-5EA22BFF9CC3}"/>
                </a:ext>
              </a:extLst>
            </p:cNvPr>
            <p:cNvSpPr txBox="1"/>
            <p:nvPr/>
          </p:nvSpPr>
          <p:spPr>
            <a:xfrm>
              <a:off x="2743200" y="339991"/>
              <a:ext cx="1303506" cy="461665"/>
            </a:xfrm>
            <a:prstGeom prst="rect">
              <a:avLst/>
            </a:prstGeom>
            <a:noFill/>
          </p:spPr>
          <p:txBody>
            <a:bodyPr wrap="square" rtlCol="0">
              <a:spAutoFit/>
            </a:bodyPr>
            <a:lstStyle/>
            <a:p>
              <a:r>
                <a:rPr lang="it-IT" sz="1200" dirty="0"/>
                <a:t>UNIONE </a:t>
              </a:r>
            </a:p>
            <a:p>
              <a:r>
                <a:rPr lang="it-IT" sz="1200" dirty="0"/>
                <a:t>EUROPEA</a:t>
              </a:r>
            </a:p>
          </p:txBody>
        </p:sp>
        <p:pic>
          <p:nvPicPr>
            <p:cNvPr id="10" name="Picture 2" descr="Scritta in blu FAMI Fondo Asilo, Integrazione e Migrazione 2021-2027,su fondo bianco, con elementi grafici in giallo">
              <a:extLst>
                <a:ext uri="{FF2B5EF4-FFF2-40B4-BE49-F238E27FC236}">
                  <a16:creationId xmlns:a16="http://schemas.microsoft.com/office/drawing/2014/main" id="{75D4A2EA-B897-E648-8674-5037743F5E6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2316" y="108824"/>
              <a:ext cx="2366251" cy="106949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8" name="Gruppo 17">
            <a:extLst>
              <a:ext uri="{FF2B5EF4-FFF2-40B4-BE49-F238E27FC236}">
                <a16:creationId xmlns:a16="http://schemas.microsoft.com/office/drawing/2014/main" id="{538098BA-781A-AA40-B80D-F0922D27ED5D}"/>
              </a:ext>
            </a:extLst>
          </p:cNvPr>
          <p:cNvGrpSpPr/>
          <p:nvPr/>
        </p:nvGrpSpPr>
        <p:grpSpPr>
          <a:xfrm>
            <a:off x="2490281" y="6183388"/>
            <a:ext cx="7101191" cy="642393"/>
            <a:chOff x="-884007" y="5328281"/>
            <a:chExt cx="13123481" cy="1541841"/>
          </a:xfrm>
        </p:grpSpPr>
        <p:pic>
          <p:nvPicPr>
            <p:cNvPr id="19" name="Immagine 18">
              <a:extLst>
                <a:ext uri="{FF2B5EF4-FFF2-40B4-BE49-F238E27FC236}">
                  <a16:creationId xmlns:a16="http://schemas.microsoft.com/office/drawing/2014/main" id="{74EB96FE-EAE2-944A-BC0D-1554FE103E21}"/>
                </a:ext>
              </a:extLst>
            </p:cNvPr>
            <p:cNvPicPr/>
            <p:nvPr/>
          </p:nvPicPr>
          <p:blipFill>
            <a:blip r:embed="rId5">
              <a:extLst>
                <a:ext uri="{28A0092B-C50C-407E-A947-70E740481C1C}">
                  <a14:useLocalDpi xmlns:a14="http://schemas.microsoft.com/office/drawing/2010/main" val="0"/>
                </a:ext>
              </a:extLst>
            </a:blip>
            <a:stretch>
              <a:fillRect/>
            </a:stretch>
          </p:blipFill>
          <p:spPr>
            <a:xfrm>
              <a:off x="-884007" y="5328281"/>
              <a:ext cx="2319020" cy="1260010"/>
            </a:xfrm>
            <a:prstGeom prst="rect">
              <a:avLst/>
            </a:prstGeom>
          </p:spPr>
        </p:pic>
        <p:pic>
          <p:nvPicPr>
            <p:cNvPr id="20" name="Immagine 1" descr="stemma-della-repubblica-italiana-colori.jpg">
              <a:extLst>
                <a:ext uri="{FF2B5EF4-FFF2-40B4-BE49-F238E27FC236}">
                  <a16:creationId xmlns:a16="http://schemas.microsoft.com/office/drawing/2014/main" id="{797A37BA-EE09-4E4B-B91F-9EA6A6AB599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44640" y="5328281"/>
              <a:ext cx="707688" cy="770593"/>
            </a:xfrm>
            <a:prstGeom prst="rect">
              <a:avLst/>
            </a:prstGeom>
            <a:noFill/>
            <a:extLst>
              <a:ext uri="{909E8E84-426E-40DD-AFC4-6F175D3DCCD1}">
                <a14:hiddenFill xmlns:a14="http://schemas.microsoft.com/office/drawing/2010/main">
                  <a:solidFill>
                    <a:srgbClr val="FFFFFF"/>
                  </a:solidFill>
                </a14:hiddenFill>
              </a:ext>
            </a:extLst>
          </p:spPr>
        </p:pic>
        <p:sp>
          <p:nvSpPr>
            <p:cNvPr id="21" name="Rectangle 3">
              <a:extLst>
                <a:ext uri="{FF2B5EF4-FFF2-40B4-BE49-F238E27FC236}">
                  <a16:creationId xmlns:a16="http://schemas.microsoft.com/office/drawing/2014/main" id="{2C9D2399-BD8C-4C4B-94A1-4A20097D800F}"/>
                </a:ext>
              </a:extLst>
            </p:cNvPr>
            <p:cNvSpPr>
              <a:spLocks noChangeArrowheads="1"/>
            </p:cNvSpPr>
            <p:nvPr/>
          </p:nvSpPr>
          <p:spPr bwMode="auto">
            <a:xfrm>
              <a:off x="2976575" y="6104903"/>
              <a:ext cx="4760068" cy="664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a:ln>
                    <a:noFill/>
                  </a:ln>
                  <a:solidFill>
                    <a:srgbClr val="000000"/>
                  </a:solidFill>
                  <a:effectLst/>
                  <a:latin typeface="Kunstler Script"/>
                  <a:ea typeface="Calibri" panose="020F0502020204030204" pitchFamily="34" charset="0"/>
                  <a:cs typeface="Garamond" panose="02020404030301010803" pitchFamily="18" charset="0"/>
                </a:rPr>
                <a:t>Prefettura – UTG di Siracusa</a:t>
              </a:r>
              <a:endParaRPr kumimoji="0" lang="it-IT" altLang="it-IT" sz="1100" b="0" i="0" u="none" strike="noStrike" cap="none" normalizeH="0" baseline="0" dirty="0">
                <a:ln>
                  <a:noFill/>
                </a:ln>
                <a:solidFill>
                  <a:schemeClr val="tx1"/>
                </a:solidFill>
                <a:effectLst/>
                <a:latin typeface="Arial" panose="020B0604020202020204" pitchFamily="34" charset="0"/>
              </a:endParaRPr>
            </a:p>
          </p:txBody>
        </p:sp>
        <p:grpSp>
          <p:nvGrpSpPr>
            <p:cNvPr id="22" name="Gruppo 21">
              <a:extLst>
                <a:ext uri="{FF2B5EF4-FFF2-40B4-BE49-F238E27FC236}">
                  <a16:creationId xmlns:a16="http://schemas.microsoft.com/office/drawing/2014/main" id="{E0E4C999-8848-A640-AB6F-17ACA81660B0}"/>
                </a:ext>
              </a:extLst>
            </p:cNvPr>
            <p:cNvGrpSpPr/>
            <p:nvPr/>
          </p:nvGrpSpPr>
          <p:grpSpPr>
            <a:xfrm>
              <a:off x="9032429" y="5414086"/>
              <a:ext cx="3207045" cy="1456036"/>
              <a:chOff x="4739457" y="2886068"/>
              <a:chExt cx="3739442" cy="1594694"/>
            </a:xfrm>
          </p:grpSpPr>
          <p:pic>
            <p:nvPicPr>
              <p:cNvPr id="23" name="Immagine 22">
                <a:extLst>
                  <a:ext uri="{FF2B5EF4-FFF2-40B4-BE49-F238E27FC236}">
                    <a16:creationId xmlns:a16="http://schemas.microsoft.com/office/drawing/2014/main" id="{677CB7D5-A864-7640-A72D-BDEE3DE0B9CE}"/>
                  </a:ext>
                </a:extLst>
              </p:cNvPr>
              <p:cNvPicPr>
                <a:picLocks noChangeAspect="1"/>
              </p:cNvPicPr>
              <p:nvPr/>
            </p:nvPicPr>
            <p:blipFill>
              <a:blip r:embed="rId7"/>
              <a:stretch>
                <a:fillRect/>
              </a:stretch>
            </p:blipFill>
            <p:spPr>
              <a:xfrm>
                <a:off x="6205588" y="2886068"/>
                <a:ext cx="807178" cy="864037"/>
              </a:xfrm>
              <a:prstGeom prst="rect">
                <a:avLst/>
              </a:prstGeom>
            </p:spPr>
          </p:pic>
          <p:sp>
            <p:nvSpPr>
              <p:cNvPr id="24" name="CasellaDiTesto 23">
                <a:extLst>
                  <a:ext uri="{FF2B5EF4-FFF2-40B4-BE49-F238E27FC236}">
                    <a16:creationId xmlns:a16="http://schemas.microsoft.com/office/drawing/2014/main" id="{A1B1C8E3-3649-5346-9486-1A1DEB09D518}"/>
                  </a:ext>
                </a:extLst>
              </p:cNvPr>
              <p:cNvSpPr txBox="1"/>
              <p:nvPr/>
            </p:nvSpPr>
            <p:spPr>
              <a:xfrm>
                <a:off x="4739457" y="3793063"/>
                <a:ext cx="3739442" cy="687699"/>
              </a:xfrm>
              <a:prstGeom prst="rect">
                <a:avLst/>
              </a:prstGeom>
              <a:noFill/>
            </p:spPr>
            <p:txBody>
              <a:bodyPr wrap="square">
                <a:spAutoFit/>
              </a:bodyPr>
              <a:lstStyle/>
              <a:p>
                <a:pPr algn="ctr">
                  <a:tabLst>
                    <a:tab pos="3060065" algn="ctr"/>
                    <a:tab pos="6120130" algn="r"/>
                    <a:tab pos="2838450" algn="l"/>
                    <a:tab pos="4876800" algn="l"/>
                  </a:tabLst>
                </a:pPr>
                <a:r>
                  <a:rPr lang="it-IT" sz="1100" b="1" dirty="0">
                    <a:effectLst/>
                    <a:latin typeface="Calibri" panose="020F0502020204030204" pitchFamily="34" charset="0"/>
                    <a:ea typeface="Calibri" panose="020F0502020204030204" pitchFamily="34" charset="0"/>
                    <a:cs typeface="Times New Roman" panose="02020603050405020304" pitchFamily="18" charset="0"/>
                  </a:rPr>
                  <a:t>I COLORI DELLA VITA SCS</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spTree>
    <p:extLst>
      <p:ext uri="{BB962C8B-B14F-4D97-AF65-F5344CB8AC3E}">
        <p14:creationId xmlns:p14="http://schemas.microsoft.com/office/powerpoint/2010/main" val="3716451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BEBB786-8D40-254B-8C29-0CCBD7D2701D}"/>
              </a:ext>
            </a:extLst>
          </p:cNvPr>
          <p:cNvSpPr>
            <a:spLocks noGrp="1"/>
          </p:cNvSpPr>
          <p:nvPr>
            <p:ph idx="1"/>
          </p:nvPr>
        </p:nvSpPr>
        <p:spPr>
          <a:xfrm>
            <a:off x="4992126" y="2211862"/>
            <a:ext cx="6281873" cy="2585797"/>
          </a:xfrm>
        </p:spPr>
        <p:txBody>
          <a:bodyPr/>
          <a:lstStyle/>
          <a:p>
            <a:pPr marL="0" indent="0" algn="just">
              <a:buNone/>
            </a:pPr>
            <a:r>
              <a:rPr lang="it-IT" dirty="0"/>
              <a:t>Ad esso verrà affidata la gestione dell’accoglienza dei migranti nei servizi comunali, al fine di attivare processi innovativi, funzionali non solo al miglioramento dell’offerta dei servizi, ma soprattutto dell’accessibilità degli stessi da parte dei cittadini dei paesi terzi regolarmente soggiornanti nel territorio.</a:t>
            </a:r>
          </a:p>
          <a:p>
            <a:endParaRPr lang="it-IT" dirty="0"/>
          </a:p>
        </p:txBody>
      </p:sp>
      <p:sp>
        <p:nvSpPr>
          <p:cNvPr id="4" name="Titolo 1">
            <a:extLst>
              <a:ext uri="{FF2B5EF4-FFF2-40B4-BE49-F238E27FC236}">
                <a16:creationId xmlns:a16="http://schemas.microsoft.com/office/drawing/2014/main" id="{ADE4CA29-49A6-E64D-B73C-9976F863BF17}"/>
              </a:ext>
            </a:extLst>
          </p:cNvPr>
          <p:cNvSpPr>
            <a:spLocks noGrp="1"/>
          </p:cNvSpPr>
          <p:nvPr>
            <p:ph type="title"/>
          </p:nvPr>
        </p:nvSpPr>
        <p:spPr>
          <a:xfrm>
            <a:off x="845089" y="2341217"/>
            <a:ext cx="3498979" cy="2456442"/>
          </a:xfrm>
        </p:spPr>
        <p:txBody>
          <a:bodyPr>
            <a:noAutofit/>
          </a:bodyPr>
          <a:lstStyle/>
          <a:p>
            <a:r>
              <a:rPr lang="it-IT" sz="3200" b="1" dirty="0"/>
              <a:t>Attivare un Servizio a sportello di supporto al segretariato sociale dei Comuni</a:t>
            </a:r>
            <a:endParaRPr lang="it-IT" sz="3200" dirty="0"/>
          </a:p>
        </p:txBody>
      </p:sp>
      <p:sp>
        <p:nvSpPr>
          <p:cNvPr id="5" name="Titolo 1">
            <a:extLst>
              <a:ext uri="{FF2B5EF4-FFF2-40B4-BE49-F238E27FC236}">
                <a16:creationId xmlns:a16="http://schemas.microsoft.com/office/drawing/2014/main" id="{2BA3FA95-FC2D-764B-AEBB-1219268F3421}"/>
              </a:ext>
            </a:extLst>
          </p:cNvPr>
          <p:cNvSpPr txBox="1">
            <a:spLocks/>
          </p:cNvSpPr>
          <p:nvPr/>
        </p:nvSpPr>
        <p:spPr>
          <a:xfrm>
            <a:off x="284113" y="1245140"/>
            <a:ext cx="4708013" cy="1410511"/>
          </a:xfrm>
          <a:prstGeom prst="rect">
            <a:avLst/>
          </a:prstGeom>
        </p:spPr>
        <p:txBody>
          <a:bodyPr vert="horz" lIns="228600" tIns="228600" rIns="228600" bIns="228600" rtlCol="0" anchor="ctr">
            <a:normAutofit/>
          </a:bodyPr>
          <a:lstStyle>
            <a:lvl1pPr algn="ctr" defTabSz="914400" rtl="0"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r>
              <a:rPr lang="it-IT" sz="3200" dirty="0"/>
              <a:t>2° Obiettivo</a:t>
            </a:r>
          </a:p>
        </p:txBody>
      </p:sp>
      <p:grpSp>
        <p:nvGrpSpPr>
          <p:cNvPr id="6" name="Gruppo 5">
            <a:extLst>
              <a:ext uri="{FF2B5EF4-FFF2-40B4-BE49-F238E27FC236}">
                <a16:creationId xmlns:a16="http://schemas.microsoft.com/office/drawing/2014/main" id="{7F072E3F-29B8-4F49-A79F-58435E3D348B}"/>
              </a:ext>
            </a:extLst>
          </p:cNvPr>
          <p:cNvGrpSpPr/>
          <p:nvPr/>
        </p:nvGrpSpPr>
        <p:grpSpPr>
          <a:xfrm>
            <a:off x="2256817" y="196586"/>
            <a:ext cx="7206627" cy="776393"/>
            <a:chOff x="1759236" y="108824"/>
            <a:chExt cx="8657519" cy="1069492"/>
          </a:xfrm>
        </p:grpSpPr>
        <p:pic>
          <p:nvPicPr>
            <p:cNvPr id="7" name="image1.jpeg">
              <a:extLst>
                <a:ext uri="{FF2B5EF4-FFF2-40B4-BE49-F238E27FC236}">
                  <a16:creationId xmlns:a16="http://schemas.microsoft.com/office/drawing/2014/main" id="{50D3A204-2AEC-5742-9AFA-3E10441B2EA5}"/>
                </a:ext>
              </a:extLst>
            </p:cNvPr>
            <p:cNvPicPr/>
            <p:nvPr/>
          </p:nvPicPr>
          <p:blipFill>
            <a:blip r:embed="rId2" cstate="print"/>
            <a:stretch>
              <a:fillRect/>
            </a:stretch>
          </p:blipFill>
          <p:spPr>
            <a:xfrm>
              <a:off x="1759236" y="275886"/>
              <a:ext cx="983964" cy="589876"/>
            </a:xfrm>
            <a:prstGeom prst="rect">
              <a:avLst/>
            </a:prstGeom>
          </p:spPr>
        </p:pic>
        <p:pic>
          <p:nvPicPr>
            <p:cNvPr id="8" name="image2.png">
              <a:extLst>
                <a:ext uri="{FF2B5EF4-FFF2-40B4-BE49-F238E27FC236}">
                  <a16:creationId xmlns:a16="http://schemas.microsoft.com/office/drawing/2014/main" id="{ECDA02F9-AC1F-2349-96EC-2F088A486528}"/>
                </a:ext>
              </a:extLst>
            </p:cNvPr>
            <p:cNvPicPr/>
            <p:nvPr/>
          </p:nvPicPr>
          <p:blipFill>
            <a:blip r:embed="rId3" cstate="print"/>
            <a:stretch>
              <a:fillRect/>
            </a:stretch>
          </p:blipFill>
          <p:spPr>
            <a:xfrm>
              <a:off x="8646159" y="275886"/>
              <a:ext cx="1770596" cy="589876"/>
            </a:xfrm>
            <a:prstGeom prst="rect">
              <a:avLst/>
            </a:prstGeom>
          </p:spPr>
        </p:pic>
        <p:sp>
          <p:nvSpPr>
            <p:cNvPr id="9" name="CasellaDiTesto 8">
              <a:extLst>
                <a:ext uri="{FF2B5EF4-FFF2-40B4-BE49-F238E27FC236}">
                  <a16:creationId xmlns:a16="http://schemas.microsoft.com/office/drawing/2014/main" id="{30C26909-7B26-2A41-A1E7-97853628FA79}"/>
                </a:ext>
              </a:extLst>
            </p:cNvPr>
            <p:cNvSpPr txBox="1"/>
            <p:nvPr/>
          </p:nvSpPr>
          <p:spPr>
            <a:xfrm>
              <a:off x="2743200" y="339991"/>
              <a:ext cx="1303506" cy="461665"/>
            </a:xfrm>
            <a:prstGeom prst="rect">
              <a:avLst/>
            </a:prstGeom>
            <a:noFill/>
          </p:spPr>
          <p:txBody>
            <a:bodyPr wrap="square" rtlCol="0">
              <a:spAutoFit/>
            </a:bodyPr>
            <a:lstStyle/>
            <a:p>
              <a:r>
                <a:rPr lang="it-IT" sz="1200" dirty="0"/>
                <a:t>UNIONE </a:t>
              </a:r>
            </a:p>
            <a:p>
              <a:r>
                <a:rPr lang="it-IT" sz="1200" dirty="0"/>
                <a:t>EUROPEA</a:t>
              </a:r>
            </a:p>
          </p:txBody>
        </p:sp>
        <p:pic>
          <p:nvPicPr>
            <p:cNvPr id="10" name="Picture 2" descr="Scritta in blu FAMI Fondo Asilo, Integrazione e Migrazione 2021-2027,su fondo bianco, con elementi grafici in giallo">
              <a:extLst>
                <a:ext uri="{FF2B5EF4-FFF2-40B4-BE49-F238E27FC236}">
                  <a16:creationId xmlns:a16="http://schemas.microsoft.com/office/drawing/2014/main" id="{0F1BEF44-A3DF-194E-99BA-69BD2CB98F9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2316" y="108824"/>
              <a:ext cx="2366251" cy="106949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1" name="Gruppo 10">
            <a:extLst>
              <a:ext uri="{FF2B5EF4-FFF2-40B4-BE49-F238E27FC236}">
                <a16:creationId xmlns:a16="http://schemas.microsoft.com/office/drawing/2014/main" id="{9563E231-3230-1742-9268-2D8AB51B17C4}"/>
              </a:ext>
            </a:extLst>
          </p:cNvPr>
          <p:cNvGrpSpPr/>
          <p:nvPr/>
        </p:nvGrpSpPr>
        <p:grpSpPr>
          <a:xfrm>
            <a:off x="2490281" y="6183388"/>
            <a:ext cx="7101191" cy="642393"/>
            <a:chOff x="-884007" y="5328281"/>
            <a:chExt cx="13123481" cy="1541841"/>
          </a:xfrm>
        </p:grpSpPr>
        <p:pic>
          <p:nvPicPr>
            <p:cNvPr id="12" name="Immagine 11">
              <a:extLst>
                <a:ext uri="{FF2B5EF4-FFF2-40B4-BE49-F238E27FC236}">
                  <a16:creationId xmlns:a16="http://schemas.microsoft.com/office/drawing/2014/main" id="{01575D9C-4974-894A-B725-28E32B14A47F}"/>
                </a:ext>
              </a:extLst>
            </p:cNvPr>
            <p:cNvPicPr/>
            <p:nvPr/>
          </p:nvPicPr>
          <p:blipFill>
            <a:blip r:embed="rId5">
              <a:extLst>
                <a:ext uri="{28A0092B-C50C-407E-A947-70E740481C1C}">
                  <a14:useLocalDpi xmlns:a14="http://schemas.microsoft.com/office/drawing/2010/main" val="0"/>
                </a:ext>
              </a:extLst>
            </a:blip>
            <a:stretch>
              <a:fillRect/>
            </a:stretch>
          </p:blipFill>
          <p:spPr>
            <a:xfrm>
              <a:off x="-884007" y="5328281"/>
              <a:ext cx="2319020" cy="1260010"/>
            </a:xfrm>
            <a:prstGeom prst="rect">
              <a:avLst/>
            </a:prstGeom>
          </p:spPr>
        </p:pic>
        <p:pic>
          <p:nvPicPr>
            <p:cNvPr id="13" name="Immagine 1" descr="stemma-della-repubblica-italiana-colori.jpg">
              <a:extLst>
                <a:ext uri="{FF2B5EF4-FFF2-40B4-BE49-F238E27FC236}">
                  <a16:creationId xmlns:a16="http://schemas.microsoft.com/office/drawing/2014/main" id="{EDD0EA97-6886-A049-B5F0-E65EF757A56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44640" y="5328281"/>
              <a:ext cx="707688" cy="770593"/>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3">
              <a:extLst>
                <a:ext uri="{FF2B5EF4-FFF2-40B4-BE49-F238E27FC236}">
                  <a16:creationId xmlns:a16="http://schemas.microsoft.com/office/drawing/2014/main" id="{A4838100-FF96-B34C-996C-BAF03FD4C889}"/>
                </a:ext>
              </a:extLst>
            </p:cNvPr>
            <p:cNvSpPr>
              <a:spLocks noChangeArrowheads="1"/>
            </p:cNvSpPr>
            <p:nvPr/>
          </p:nvSpPr>
          <p:spPr bwMode="auto">
            <a:xfrm>
              <a:off x="2976575" y="6104903"/>
              <a:ext cx="4760068" cy="664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a:ln>
                    <a:noFill/>
                  </a:ln>
                  <a:solidFill>
                    <a:srgbClr val="000000"/>
                  </a:solidFill>
                  <a:effectLst/>
                  <a:latin typeface="Kunstler Script"/>
                  <a:ea typeface="Calibri" panose="020F0502020204030204" pitchFamily="34" charset="0"/>
                  <a:cs typeface="Garamond" panose="02020404030301010803" pitchFamily="18" charset="0"/>
                </a:rPr>
                <a:t>Prefettura – UTG di Siracusa</a:t>
              </a:r>
              <a:endParaRPr kumimoji="0" lang="it-IT" altLang="it-IT" sz="1100" b="0" i="0" u="none" strike="noStrike" cap="none" normalizeH="0" baseline="0" dirty="0">
                <a:ln>
                  <a:noFill/>
                </a:ln>
                <a:solidFill>
                  <a:schemeClr val="tx1"/>
                </a:solidFill>
                <a:effectLst/>
                <a:latin typeface="Arial" panose="020B0604020202020204" pitchFamily="34" charset="0"/>
              </a:endParaRPr>
            </a:p>
          </p:txBody>
        </p:sp>
        <p:grpSp>
          <p:nvGrpSpPr>
            <p:cNvPr id="15" name="Gruppo 14">
              <a:extLst>
                <a:ext uri="{FF2B5EF4-FFF2-40B4-BE49-F238E27FC236}">
                  <a16:creationId xmlns:a16="http://schemas.microsoft.com/office/drawing/2014/main" id="{418D97B2-0B43-8D44-A213-ED09E31DADC8}"/>
                </a:ext>
              </a:extLst>
            </p:cNvPr>
            <p:cNvGrpSpPr/>
            <p:nvPr/>
          </p:nvGrpSpPr>
          <p:grpSpPr>
            <a:xfrm>
              <a:off x="9032429" y="5414086"/>
              <a:ext cx="3207045" cy="1456036"/>
              <a:chOff x="4739457" y="2886068"/>
              <a:chExt cx="3739442" cy="1594694"/>
            </a:xfrm>
          </p:grpSpPr>
          <p:pic>
            <p:nvPicPr>
              <p:cNvPr id="16" name="Immagine 15">
                <a:extLst>
                  <a:ext uri="{FF2B5EF4-FFF2-40B4-BE49-F238E27FC236}">
                    <a16:creationId xmlns:a16="http://schemas.microsoft.com/office/drawing/2014/main" id="{84F8CD22-99BD-B14F-A92C-0C35CFC2CE32}"/>
                  </a:ext>
                </a:extLst>
              </p:cNvPr>
              <p:cNvPicPr>
                <a:picLocks noChangeAspect="1"/>
              </p:cNvPicPr>
              <p:nvPr/>
            </p:nvPicPr>
            <p:blipFill>
              <a:blip r:embed="rId7"/>
              <a:stretch>
                <a:fillRect/>
              </a:stretch>
            </p:blipFill>
            <p:spPr>
              <a:xfrm>
                <a:off x="6205588" y="2886068"/>
                <a:ext cx="807178" cy="864037"/>
              </a:xfrm>
              <a:prstGeom prst="rect">
                <a:avLst/>
              </a:prstGeom>
            </p:spPr>
          </p:pic>
          <p:sp>
            <p:nvSpPr>
              <p:cNvPr id="17" name="CasellaDiTesto 16">
                <a:extLst>
                  <a:ext uri="{FF2B5EF4-FFF2-40B4-BE49-F238E27FC236}">
                    <a16:creationId xmlns:a16="http://schemas.microsoft.com/office/drawing/2014/main" id="{735C1583-B023-D64F-9700-1E53B9C56A09}"/>
                  </a:ext>
                </a:extLst>
              </p:cNvPr>
              <p:cNvSpPr txBox="1"/>
              <p:nvPr/>
            </p:nvSpPr>
            <p:spPr>
              <a:xfrm>
                <a:off x="4739457" y="3793063"/>
                <a:ext cx="3739442" cy="687699"/>
              </a:xfrm>
              <a:prstGeom prst="rect">
                <a:avLst/>
              </a:prstGeom>
              <a:noFill/>
            </p:spPr>
            <p:txBody>
              <a:bodyPr wrap="square">
                <a:spAutoFit/>
              </a:bodyPr>
              <a:lstStyle/>
              <a:p>
                <a:pPr algn="ctr">
                  <a:tabLst>
                    <a:tab pos="3060065" algn="ctr"/>
                    <a:tab pos="6120130" algn="r"/>
                    <a:tab pos="2838450" algn="l"/>
                    <a:tab pos="4876800" algn="l"/>
                  </a:tabLst>
                </a:pPr>
                <a:r>
                  <a:rPr lang="it-IT" sz="1100" b="1" dirty="0">
                    <a:effectLst/>
                    <a:latin typeface="Calibri" panose="020F0502020204030204" pitchFamily="34" charset="0"/>
                    <a:ea typeface="Calibri" panose="020F0502020204030204" pitchFamily="34" charset="0"/>
                    <a:cs typeface="Times New Roman" panose="02020603050405020304" pitchFamily="18" charset="0"/>
                  </a:rPr>
                  <a:t>I COLORI DELLA VITA SCS</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spTree>
    <p:extLst>
      <p:ext uri="{BB962C8B-B14F-4D97-AF65-F5344CB8AC3E}">
        <p14:creationId xmlns:p14="http://schemas.microsoft.com/office/powerpoint/2010/main" val="1659691814"/>
      </p:ext>
    </p:extLst>
  </p:cSld>
  <p:clrMapOvr>
    <a:masterClrMapping/>
  </p:clrMapOvr>
</p:sld>
</file>

<file path=ppt/theme/theme1.xml><?xml version="1.0" encoding="utf-8"?>
<a:theme xmlns:a="http://schemas.openxmlformats.org/drawingml/2006/main" name="Atlante">
  <a:themeElements>
    <a:clrScheme name="Blu">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Atlante</Template>
  <TotalTime>611</TotalTime>
  <Words>1388</Words>
  <Application>Microsoft Office PowerPoint</Application>
  <PresentationFormat>Widescreen</PresentationFormat>
  <Paragraphs>422</Paragraphs>
  <Slides>20</Slides>
  <Notes>0</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20</vt:i4>
      </vt:variant>
    </vt:vector>
  </HeadingPairs>
  <TitlesOfParts>
    <vt:vector size="30" baseType="lpstr">
      <vt:lpstr>Arial</vt:lpstr>
      <vt:lpstr>Brush Script MT</vt:lpstr>
      <vt:lpstr>Calibri</vt:lpstr>
      <vt:lpstr>Calibri Light</vt:lpstr>
      <vt:lpstr>Garamond</vt:lpstr>
      <vt:lpstr>Kunstler Script</vt:lpstr>
      <vt:lpstr>Rockwell</vt:lpstr>
      <vt:lpstr>Times New Roman</vt:lpstr>
      <vt:lpstr>Wingdings</vt:lpstr>
      <vt:lpstr>Atlante</vt:lpstr>
      <vt:lpstr>S.I.RA.C.U.S.A.</vt:lpstr>
      <vt:lpstr>Analisi dei bisogni </vt:lpstr>
      <vt:lpstr>Opportunità</vt:lpstr>
      <vt:lpstr>Obiettivo Misura Ambito Intervento</vt:lpstr>
      <vt:lpstr>Individuata a seguito di Avviso pubblico per la  co-progettazione</vt:lpstr>
      <vt:lpstr>Attività programmate</vt:lpstr>
      <vt:lpstr>Obiettivi specifici</vt:lpstr>
      <vt:lpstr>Supportare il Consiglio Territoriale per l’immigrazione </vt:lpstr>
      <vt:lpstr>Attivare un Servizio a sportello di supporto al segretariato sociale dei Comuni</vt:lpstr>
      <vt:lpstr>Formare, aggiornare e sviluppare le competenze</vt:lpstr>
      <vt:lpstr>Supporto agli uffici prefettizi</vt:lpstr>
      <vt:lpstr>Attivazione Sportelli</vt:lpstr>
      <vt:lpstr>Contrasto al caporalato e allo sfruttamento lavorativo</vt:lpstr>
      <vt:lpstr>WP 0 – Gestione e controllo </vt:lpstr>
      <vt:lpstr>WP 1 – Rafforzamento Governance</vt:lpstr>
      <vt:lpstr>WP 2 – Miglioramento servizi </vt:lpstr>
      <vt:lpstr>WP 3 – Gestione e monit. accoglienza </vt:lpstr>
      <vt:lpstr>WP 4 – Comunicazione e diffusione </vt:lpstr>
      <vt:lpstr>Gruppo  di lavoro </vt:lpstr>
      <vt:lpstr>S.I.RA.C.U.S.A.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S.I.RA.C.U.S.A.</dc:title>
  <dc:creator>Microsoft Office User</dc:creator>
  <cp:lastModifiedBy>Sara Marano</cp:lastModifiedBy>
  <cp:revision>40</cp:revision>
  <dcterms:created xsi:type="dcterms:W3CDTF">2024-04-09T09:33:01Z</dcterms:created>
  <dcterms:modified xsi:type="dcterms:W3CDTF">2024-04-29T14:52:25Z</dcterms:modified>
</cp:coreProperties>
</file>