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10.xml.rels" ContentType="application/vnd.openxmlformats-package.relationships+xml"/>
  <Override PartName="/ppt/notesSlides/_rels/notesSlide11.xml.rels" ContentType="application/vnd.openxmlformats-package.relationships+xml"/>
  <Override PartName="/ppt/notesSlides/_rels/notesSlide12.xml.rels" ContentType="application/vnd.openxmlformats-package.relationships+xml"/>
  <Override PartName="/ppt/notesSlides/_rels/notesSlide13.xml.rels" ContentType="application/vnd.openxmlformats-package.relationships+xml"/>
  <Override PartName="/ppt/notesSlides/_rels/notesSlide14.xml.rels" ContentType="application/vnd.openxmlformats-package.relationships+xml"/>
  <Override PartName="/ppt/media/image28.png" ContentType="image/png"/>
  <Override PartName="/ppt/media/image1.jpeg" ContentType="image/jpeg"/>
  <Override PartName="/ppt/media/image3.png" ContentType="image/png"/>
  <Override PartName="/ppt/media/image2.png" ContentType="image/png"/>
  <Override PartName="/ppt/media/image4.jpeg" ContentType="image/jpeg"/>
  <Override PartName="/ppt/media/image5.png" ContentType="image/png"/>
  <Override PartName="/ppt/media/image6.png" ContentType="image/png"/>
  <Override PartName="/ppt/media/image7.png" ContentType="image/png"/>
  <Override PartName="/ppt/media/image8.png" ContentType="image/png"/>
  <Override PartName="/ppt/media/image9.png" ContentType="image/png"/>
  <Override PartName="/ppt/media/image10.png" ContentType="image/png"/>
  <Override PartName="/ppt/media/image11.png" ContentType="image/png"/>
  <Override PartName="/ppt/media/image12.png" ContentType="image/png"/>
  <Override PartName="/ppt/media/image13.png" ContentType="image/png"/>
  <Override PartName="/ppt/media/image14.png" ContentType="image/png"/>
  <Override PartName="/ppt/media/image15.png" ContentType="image/png"/>
  <Override PartName="/ppt/media/image16.png" ContentType="image/png"/>
  <Override PartName="/ppt/media/image17.png" ContentType="image/png"/>
  <Override PartName="/ppt/media/image18.png" ContentType="image/png"/>
  <Override PartName="/ppt/media/image19.png" ContentType="image/png"/>
  <Override PartName="/ppt/media/image20.png" ContentType="image/png"/>
  <Override PartName="/ppt/media/image21.png" ContentType="image/png"/>
  <Override PartName="/ppt/media/image22.png" ContentType="image/png"/>
  <Override PartName="/ppt/media/image23.png" ContentType="image/png"/>
  <Override PartName="/ppt/media/image24.png" ContentType="image/png"/>
  <Override PartName="/ppt/media/image25.png" ContentType="image/png"/>
  <Override PartName="/ppt/media/image26.png" ContentType="image/png"/>
  <Override PartName="/ppt/media/image27.png" ContentType="image/png"/>
  <Override PartName="/ppt/media/image29.png" ContentType="image/png"/>
  <Override PartName="/ppt/media/image30.png" ContentType="image/png"/>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p:notesSz cx="6648450" cy="9774237"/>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it-IT" sz="4200" spc="-1" strike="noStrike">
                <a:solidFill>
                  <a:srgbClr val="ffffff"/>
                </a:solidFill>
                <a:latin typeface="Arial"/>
              </a:rPr>
              <a:t>Fai clic per spostare la diapositiva</a:t>
            </a:r>
            <a:endParaRPr b="0" lang="it-IT" sz="4200" spc="-1" strike="noStrike">
              <a:solidFill>
                <a:srgbClr val="ffffff"/>
              </a:solidFill>
              <a:latin typeface="Arial"/>
            </a:endParaRPr>
          </a:p>
        </p:txBody>
      </p:sp>
      <p:sp>
        <p:nvSpPr>
          <p:cNvPr id="42" name="PlaceHolder 2"/>
          <p:cNvSpPr>
            <a:spLocks noGrp="1"/>
          </p:cNvSpPr>
          <p:nvPr>
            <p:ph type="body"/>
          </p:nvPr>
        </p:nvSpPr>
        <p:spPr>
          <a:xfrm>
            <a:off x="756000" y="5078520"/>
            <a:ext cx="6047640" cy="4811040"/>
          </a:xfrm>
          <a:prstGeom prst="rect">
            <a:avLst/>
          </a:prstGeom>
        </p:spPr>
        <p:txBody>
          <a:bodyPr lIns="0" rIns="0" tIns="0" bIns="0">
            <a:noAutofit/>
          </a:bodyPr>
          <a:p>
            <a:r>
              <a:rPr b="0" lang="it-IT" sz="2000" spc="-1" strike="noStrike">
                <a:latin typeface="Arial"/>
              </a:rPr>
              <a:t>Fai clic per modificare il formato delle note</a:t>
            </a:r>
            <a:endParaRPr b="0" lang="it-IT" sz="2000" spc="-1" strike="noStrike">
              <a:latin typeface="Arial"/>
            </a:endParaRPr>
          </a:p>
        </p:txBody>
      </p:sp>
      <p:sp>
        <p:nvSpPr>
          <p:cNvPr id="43" name="PlaceHolder 3"/>
          <p:cNvSpPr>
            <a:spLocks noGrp="1"/>
          </p:cNvSpPr>
          <p:nvPr>
            <p:ph type="hdr"/>
          </p:nvPr>
        </p:nvSpPr>
        <p:spPr>
          <a:xfrm>
            <a:off x="0" y="0"/>
            <a:ext cx="3280680" cy="534240"/>
          </a:xfrm>
          <a:prstGeom prst="rect">
            <a:avLst/>
          </a:prstGeom>
        </p:spPr>
        <p:txBody>
          <a:bodyPr lIns="0" rIns="0" tIns="0" bIns="0">
            <a:noAutofit/>
          </a:bodyPr>
          <a:p>
            <a:r>
              <a:rPr b="0" lang="it-IT" sz="1400" spc="-1" strike="noStrike">
                <a:latin typeface="Times New Roman"/>
              </a:rPr>
              <a:t>&lt;intestazione&gt;</a:t>
            </a:r>
            <a:endParaRPr b="0" lang="it-IT" sz="1400" spc="-1" strike="noStrike">
              <a:latin typeface="Times New Roman"/>
            </a:endParaRPr>
          </a:p>
        </p:txBody>
      </p:sp>
      <p:sp>
        <p:nvSpPr>
          <p:cNvPr id="44" name="PlaceHolder 4"/>
          <p:cNvSpPr>
            <a:spLocks noGrp="1"/>
          </p:cNvSpPr>
          <p:nvPr>
            <p:ph type="dt"/>
          </p:nvPr>
        </p:nvSpPr>
        <p:spPr>
          <a:xfrm>
            <a:off x="4278960" y="0"/>
            <a:ext cx="3280680" cy="534240"/>
          </a:xfrm>
          <a:prstGeom prst="rect">
            <a:avLst/>
          </a:prstGeom>
        </p:spPr>
        <p:txBody>
          <a:bodyPr lIns="0" rIns="0" tIns="0" bIns="0">
            <a:noAutofit/>
          </a:bodyPr>
          <a:p>
            <a:pPr algn="r"/>
            <a:r>
              <a:rPr b="0" lang="it-IT" sz="1400" spc="-1" strike="noStrike">
                <a:latin typeface="Times New Roman"/>
              </a:rPr>
              <a:t>&lt;data/ora&gt;</a:t>
            </a:r>
            <a:endParaRPr b="0" lang="it-IT" sz="1400" spc="-1" strike="noStrike">
              <a:latin typeface="Times New Roman"/>
            </a:endParaRPr>
          </a:p>
        </p:txBody>
      </p:sp>
      <p:sp>
        <p:nvSpPr>
          <p:cNvPr id="45" name="PlaceHolder 5"/>
          <p:cNvSpPr>
            <a:spLocks noGrp="1"/>
          </p:cNvSpPr>
          <p:nvPr>
            <p:ph type="ftr"/>
          </p:nvPr>
        </p:nvSpPr>
        <p:spPr>
          <a:xfrm>
            <a:off x="0" y="10157400"/>
            <a:ext cx="3280680" cy="534240"/>
          </a:xfrm>
          <a:prstGeom prst="rect">
            <a:avLst/>
          </a:prstGeom>
        </p:spPr>
        <p:txBody>
          <a:bodyPr lIns="0" rIns="0" tIns="0" bIns="0" anchor="b">
            <a:noAutofit/>
          </a:bodyPr>
          <a:p>
            <a:r>
              <a:rPr b="0" lang="it-IT" sz="1400" spc="-1" strike="noStrike">
                <a:latin typeface="Times New Roman"/>
              </a:rPr>
              <a:t>&lt;piè di pagina&gt;</a:t>
            </a:r>
            <a:endParaRPr b="0" lang="it-IT" sz="1400" spc="-1" strike="noStrike">
              <a:latin typeface="Times New Roman"/>
            </a:endParaRPr>
          </a:p>
        </p:txBody>
      </p:sp>
      <p:sp>
        <p:nvSpPr>
          <p:cNvPr id="46"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5E7E59F1-8863-414C-BC54-C21D12B06450}" type="slidenum">
              <a:rPr b="0" lang="it-IT" sz="1400" spc="-1" strike="noStrike">
                <a:latin typeface="Times New Roman"/>
              </a:rPr>
              <a:t>&lt;numero&gt;</a:t>
            </a:fld>
            <a:endParaRPr b="0" lang="it-IT"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PlaceHolder 1"/>
          <p:cNvSpPr>
            <a:spLocks noGrp="1"/>
          </p:cNvSpPr>
          <p:nvPr>
            <p:ph type="sldImg"/>
          </p:nvPr>
        </p:nvSpPr>
        <p:spPr>
          <a:xfrm>
            <a:off x="880920" y="733320"/>
            <a:ext cx="4885920" cy="3665160"/>
          </a:xfrm>
          <a:prstGeom prst="rect">
            <a:avLst/>
          </a:prstGeom>
        </p:spPr>
      </p:sp>
      <p:sp>
        <p:nvSpPr>
          <p:cNvPr id="225"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26"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25D21BC7-5B71-49B4-B1F4-CDA8A44116D5}" type="slidenum">
              <a:rPr b="0" lang="it-IT" sz="1200" spc="-1" strike="noStrike">
                <a:solidFill>
                  <a:srgbClr val="000000"/>
                </a:solidFill>
                <a:latin typeface="Arial"/>
              </a:rPr>
              <a:t>&lt;numero&gt;</a:t>
            </a:fld>
            <a:endParaRPr b="0" lang="it-IT" sz="1200" spc="-1" strike="noStrike">
              <a:latin typeface="Times New Roman"/>
            </a:endParaRPr>
          </a:p>
        </p:txBody>
      </p:sp>
      <p:sp>
        <p:nvSpPr>
          <p:cNvPr id="227"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PlaceHolder 1"/>
          <p:cNvSpPr>
            <a:spLocks noGrp="1"/>
          </p:cNvSpPr>
          <p:nvPr>
            <p:ph type="sldImg"/>
          </p:nvPr>
        </p:nvSpPr>
        <p:spPr>
          <a:xfrm>
            <a:off x="880920" y="733320"/>
            <a:ext cx="4885920" cy="3665160"/>
          </a:xfrm>
          <a:prstGeom prst="rect">
            <a:avLst/>
          </a:prstGeom>
        </p:spPr>
      </p:sp>
      <p:sp>
        <p:nvSpPr>
          <p:cNvPr id="261"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62"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0B4CB72D-27B4-48C7-9410-DEB5BC6867A4}" type="slidenum">
              <a:rPr b="0" lang="it-IT" sz="1200" spc="-1" strike="noStrike">
                <a:solidFill>
                  <a:srgbClr val="000000"/>
                </a:solidFill>
                <a:latin typeface="Arial"/>
              </a:rPr>
              <a:t>&lt;numero&gt;</a:t>
            </a:fld>
            <a:endParaRPr b="0" lang="it-IT" sz="1200" spc="-1" strike="noStrike">
              <a:latin typeface="Times New Roman"/>
            </a:endParaRPr>
          </a:p>
        </p:txBody>
      </p:sp>
      <p:sp>
        <p:nvSpPr>
          <p:cNvPr id="263"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PlaceHolder 1"/>
          <p:cNvSpPr>
            <a:spLocks noGrp="1"/>
          </p:cNvSpPr>
          <p:nvPr>
            <p:ph type="sldImg"/>
          </p:nvPr>
        </p:nvSpPr>
        <p:spPr>
          <a:xfrm>
            <a:off x="880920" y="733320"/>
            <a:ext cx="4885920" cy="3665160"/>
          </a:xfrm>
          <a:prstGeom prst="rect">
            <a:avLst/>
          </a:prstGeom>
        </p:spPr>
      </p:sp>
      <p:sp>
        <p:nvSpPr>
          <p:cNvPr id="265"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66"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B21D055A-3969-4955-9C87-60E541AAFE29}" type="slidenum">
              <a:rPr b="0" lang="it-IT" sz="1200" spc="-1" strike="noStrike">
                <a:solidFill>
                  <a:srgbClr val="000000"/>
                </a:solidFill>
                <a:latin typeface="Arial"/>
              </a:rPr>
              <a:t>&lt;numero&gt;</a:t>
            </a:fld>
            <a:endParaRPr b="0" lang="it-IT" sz="1200" spc="-1" strike="noStrike">
              <a:latin typeface="Times New Roman"/>
            </a:endParaRPr>
          </a:p>
        </p:txBody>
      </p:sp>
      <p:sp>
        <p:nvSpPr>
          <p:cNvPr id="267"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PlaceHolder 1"/>
          <p:cNvSpPr>
            <a:spLocks noGrp="1"/>
          </p:cNvSpPr>
          <p:nvPr>
            <p:ph type="sldImg"/>
          </p:nvPr>
        </p:nvSpPr>
        <p:spPr>
          <a:xfrm>
            <a:off x="880920" y="733320"/>
            <a:ext cx="4885920" cy="3665160"/>
          </a:xfrm>
          <a:prstGeom prst="rect">
            <a:avLst/>
          </a:prstGeom>
        </p:spPr>
      </p:sp>
      <p:sp>
        <p:nvSpPr>
          <p:cNvPr id="269"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70"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1722D229-1C13-47E2-B446-4C2BDC90D93B}" type="slidenum">
              <a:rPr b="0" lang="it-IT" sz="1200" spc="-1" strike="noStrike">
                <a:solidFill>
                  <a:srgbClr val="000000"/>
                </a:solidFill>
                <a:latin typeface="Arial"/>
              </a:rPr>
              <a:t>&lt;numero&gt;</a:t>
            </a:fld>
            <a:endParaRPr b="0" lang="it-IT" sz="1200" spc="-1" strike="noStrike">
              <a:latin typeface="Times New Roman"/>
            </a:endParaRPr>
          </a:p>
        </p:txBody>
      </p:sp>
      <p:sp>
        <p:nvSpPr>
          <p:cNvPr id="271"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PlaceHolder 1"/>
          <p:cNvSpPr>
            <a:spLocks noGrp="1"/>
          </p:cNvSpPr>
          <p:nvPr>
            <p:ph type="sldImg"/>
          </p:nvPr>
        </p:nvSpPr>
        <p:spPr>
          <a:xfrm>
            <a:off x="880920" y="733320"/>
            <a:ext cx="4885920" cy="3665160"/>
          </a:xfrm>
          <a:prstGeom prst="rect">
            <a:avLst/>
          </a:prstGeom>
        </p:spPr>
      </p:sp>
      <p:sp>
        <p:nvSpPr>
          <p:cNvPr id="273"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74"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949D2458-5C6A-4692-AF10-744B0449C5DF}" type="slidenum">
              <a:rPr b="0" lang="it-IT" sz="1200" spc="-1" strike="noStrike">
                <a:solidFill>
                  <a:srgbClr val="000000"/>
                </a:solidFill>
                <a:latin typeface="Arial"/>
              </a:rPr>
              <a:t>&lt;numero&gt;</a:t>
            </a:fld>
            <a:endParaRPr b="0" lang="it-IT" sz="1200" spc="-1" strike="noStrike">
              <a:latin typeface="Times New Roman"/>
            </a:endParaRPr>
          </a:p>
        </p:txBody>
      </p:sp>
      <p:sp>
        <p:nvSpPr>
          <p:cNvPr id="275"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PlaceHolder 1"/>
          <p:cNvSpPr>
            <a:spLocks noGrp="1"/>
          </p:cNvSpPr>
          <p:nvPr>
            <p:ph type="sldImg"/>
          </p:nvPr>
        </p:nvSpPr>
        <p:spPr>
          <a:xfrm>
            <a:off x="880920" y="733320"/>
            <a:ext cx="4885920" cy="3665160"/>
          </a:xfrm>
          <a:prstGeom prst="rect">
            <a:avLst/>
          </a:prstGeom>
        </p:spPr>
      </p:sp>
      <p:sp>
        <p:nvSpPr>
          <p:cNvPr id="277"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78"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A41FAA69-AB60-455B-8A19-2C713928606C}" type="slidenum">
              <a:rPr b="0" lang="it-IT" sz="1200" spc="-1" strike="noStrike">
                <a:solidFill>
                  <a:srgbClr val="000000"/>
                </a:solidFill>
                <a:latin typeface="Arial"/>
              </a:rPr>
              <a:t>&lt;numero&gt;</a:t>
            </a:fld>
            <a:endParaRPr b="0" lang="it-IT" sz="1200" spc="-1" strike="noStrike">
              <a:latin typeface="Times New Roman"/>
            </a:endParaRPr>
          </a:p>
        </p:txBody>
      </p:sp>
      <p:sp>
        <p:nvSpPr>
          <p:cNvPr id="279"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PlaceHolder 1"/>
          <p:cNvSpPr>
            <a:spLocks noGrp="1"/>
          </p:cNvSpPr>
          <p:nvPr>
            <p:ph type="sldImg"/>
          </p:nvPr>
        </p:nvSpPr>
        <p:spPr>
          <a:xfrm>
            <a:off x="880920" y="733320"/>
            <a:ext cx="4885920" cy="3665160"/>
          </a:xfrm>
          <a:prstGeom prst="rect">
            <a:avLst/>
          </a:prstGeom>
        </p:spPr>
      </p:sp>
      <p:sp>
        <p:nvSpPr>
          <p:cNvPr id="229"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30"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69222B94-95E4-4647-8F13-69353101775F}" type="slidenum">
              <a:rPr b="0" lang="it-IT" sz="1200" spc="-1" strike="noStrike">
                <a:solidFill>
                  <a:srgbClr val="000000"/>
                </a:solidFill>
                <a:latin typeface="Arial"/>
              </a:rPr>
              <a:t>&lt;numero&gt;</a:t>
            </a:fld>
            <a:endParaRPr b="0" lang="it-IT" sz="1200" spc="-1" strike="noStrike">
              <a:latin typeface="Times New Roman"/>
            </a:endParaRPr>
          </a:p>
        </p:txBody>
      </p:sp>
      <p:sp>
        <p:nvSpPr>
          <p:cNvPr id="231"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PlaceHolder 1"/>
          <p:cNvSpPr>
            <a:spLocks noGrp="1"/>
          </p:cNvSpPr>
          <p:nvPr>
            <p:ph type="sldImg"/>
          </p:nvPr>
        </p:nvSpPr>
        <p:spPr>
          <a:xfrm>
            <a:off x="880920" y="733320"/>
            <a:ext cx="4885920" cy="3665160"/>
          </a:xfrm>
          <a:prstGeom prst="rect">
            <a:avLst/>
          </a:prstGeom>
        </p:spPr>
      </p:sp>
      <p:sp>
        <p:nvSpPr>
          <p:cNvPr id="233"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34"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D774101C-1080-4C87-AE36-5E86149D18D9}" type="slidenum">
              <a:rPr b="0" lang="it-IT" sz="1200" spc="-1" strike="noStrike">
                <a:solidFill>
                  <a:srgbClr val="000000"/>
                </a:solidFill>
                <a:latin typeface="Arial"/>
              </a:rPr>
              <a:t>&lt;numero&gt;</a:t>
            </a:fld>
            <a:endParaRPr b="0" lang="it-IT" sz="1200" spc="-1" strike="noStrike">
              <a:latin typeface="Times New Roman"/>
            </a:endParaRPr>
          </a:p>
        </p:txBody>
      </p:sp>
      <p:sp>
        <p:nvSpPr>
          <p:cNvPr id="235"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PlaceHolder 1"/>
          <p:cNvSpPr>
            <a:spLocks noGrp="1"/>
          </p:cNvSpPr>
          <p:nvPr>
            <p:ph type="sldImg"/>
          </p:nvPr>
        </p:nvSpPr>
        <p:spPr>
          <a:xfrm>
            <a:off x="880920" y="733320"/>
            <a:ext cx="4885920" cy="3665160"/>
          </a:xfrm>
          <a:prstGeom prst="rect">
            <a:avLst/>
          </a:prstGeom>
        </p:spPr>
      </p:sp>
      <p:sp>
        <p:nvSpPr>
          <p:cNvPr id="237"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38"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F3AE8101-2C5C-4957-B0A1-E5E8C77E3CAC}" type="slidenum">
              <a:rPr b="0" lang="it-IT" sz="1200" spc="-1" strike="noStrike">
                <a:solidFill>
                  <a:srgbClr val="000000"/>
                </a:solidFill>
                <a:latin typeface="Arial"/>
              </a:rPr>
              <a:t>&lt;numero&gt;</a:t>
            </a:fld>
            <a:endParaRPr b="0" lang="it-IT" sz="1200" spc="-1" strike="noStrike">
              <a:latin typeface="Times New Roman"/>
            </a:endParaRPr>
          </a:p>
        </p:txBody>
      </p:sp>
      <p:sp>
        <p:nvSpPr>
          <p:cNvPr id="239"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PlaceHolder 1"/>
          <p:cNvSpPr>
            <a:spLocks noGrp="1"/>
          </p:cNvSpPr>
          <p:nvPr>
            <p:ph type="sldImg"/>
          </p:nvPr>
        </p:nvSpPr>
        <p:spPr>
          <a:xfrm>
            <a:off x="880920" y="733320"/>
            <a:ext cx="4885920" cy="3665160"/>
          </a:xfrm>
          <a:prstGeom prst="rect">
            <a:avLst/>
          </a:prstGeom>
        </p:spPr>
      </p:sp>
      <p:sp>
        <p:nvSpPr>
          <p:cNvPr id="241"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42"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109E20FE-29B2-4B07-9560-49143F0D6710}" type="slidenum">
              <a:rPr b="0" lang="it-IT" sz="1200" spc="-1" strike="noStrike">
                <a:solidFill>
                  <a:srgbClr val="000000"/>
                </a:solidFill>
                <a:latin typeface="Arial"/>
              </a:rPr>
              <a:t>&lt;numero&gt;</a:t>
            </a:fld>
            <a:endParaRPr b="0" lang="it-IT" sz="1200" spc="-1" strike="noStrike">
              <a:latin typeface="Times New Roman"/>
            </a:endParaRPr>
          </a:p>
        </p:txBody>
      </p:sp>
      <p:sp>
        <p:nvSpPr>
          <p:cNvPr id="243"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PlaceHolder 1"/>
          <p:cNvSpPr>
            <a:spLocks noGrp="1"/>
          </p:cNvSpPr>
          <p:nvPr>
            <p:ph type="sldImg"/>
          </p:nvPr>
        </p:nvSpPr>
        <p:spPr>
          <a:xfrm>
            <a:off x="880920" y="733320"/>
            <a:ext cx="4885920" cy="3665160"/>
          </a:xfrm>
          <a:prstGeom prst="rect">
            <a:avLst/>
          </a:prstGeom>
        </p:spPr>
      </p:sp>
      <p:sp>
        <p:nvSpPr>
          <p:cNvPr id="245"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46"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06D5CCE8-AD9C-40A3-88FE-F43E57A2A1FD}" type="slidenum">
              <a:rPr b="0" lang="it-IT" sz="1200" spc="-1" strike="noStrike">
                <a:solidFill>
                  <a:srgbClr val="000000"/>
                </a:solidFill>
                <a:latin typeface="Arial"/>
              </a:rPr>
              <a:t>&lt;numero&gt;</a:t>
            </a:fld>
            <a:endParaRPr b="0" lang="it-IT" sz="1200" spc="-1" strike="noStrike">
              <a:latin typeface="Times New Roman"/>
            </a:endParaRPr>
          </a:p>
        </p:txBody>
      </p:sp>
      <p:sp>
        <p:nvSpPr>
          <p:cNvPr id="247"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PlaceHolder 1"/>
          <p:cNvSpPr>
            <a:spLocks noGrp="1"/>
          </p:cNvSpPr>
          <p:nvPr>
            <p:ph type="sldImg"/>
          </p:nvPr>
        </p:nvSpPr>
        <p:spPr>
          <a:xfrm>
            <a:off x="880920" y="733320"/>
            <a:ext cx="4885920" cy="3665160"/>
          </a:xfrm>
          <a:prstGeom prst="rect">
            <a:avLst/>
          </a:prstGeom>
        </p:spPr>
      </p:sp>
      <p:sp>
        <p:nvSpPr>
          <p:cNvPr id="249"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50"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651161B6-F611-403A-B764-FD4F11E68517}" type="slidenum">
              <a:rPr b="0" lang="it-IT" sz="1200" spc="-1" strike="noStrike">
                <a:solidFill>
                  <a:srgbClr val="000000"/>
                </a:solidFill>
                <a:latin typeface="Arial"/>
              </a:rPr>
              <a:t>&lt;numero&gt;</a:t>
            </a:fld>
            <a:endParaRPr b="0" lang="it-IT" sz="1200" spc="-1" strike="noStrike">
              <a:latin typeface="Times New Roman"/>
            </a:endParaRPr>
          </a:p>
        </p:txBody>
      </p:sp>
      <p:sp>
        <p:nvSpPr>
          <p:cNvPr id="251"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sldImg"/>
          </p:nvPr>
        </p:nvSpPr>
        <p:spPr>
          <a:xfrm>
            <a:off x="880920" y="733320"/>
            <a:ext cx="4885920" cy="3665160"/>
          </a:xfrm>
          <a:prstGeom prst="rect">
            <a:avLst/>
          </a:prstGeom>
        </p:spPr>
      </p:sp>
      <p:sp>
        <p:nvSpPr>
          <p:cNvPr id="253"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54"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3405D47B-8B32-4D1F-B0FA-7D1CAD6D833A}" type="slidenum">
              <a:rPr b="0" lang="it-IT" sz="1200" spc="-1" strike="noStrike">
                <a:solidFill>
                  <a:srgbClr val="000000"/>
                </a:solidFill>
                <a:latin typeface="Arial"/>
              </a:rPr>
              <a:t>&lt;numero&gt;</a:t>
            </a:fld>
            <a:endParaRPr b="0" lang="it-IT" sz="1200" spc="-1" strike="noStrike">
              <a:latin typeface="Times New Roman"/>
            </a:endParaRPr>
          </a:p>
        </p:txBody>
      </p:sp>
      <p:sp>
        <p:nvSpPr>
          <p:cNvPr id="255"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PlaceHolder 1"/>
          <p:cNvSpPr>
            <a:spLocks noGrp="1"/>
          </p:cNvSpPr>
          <p:nvPr>
            <p:ph type="sldImg"/>
          </p:nvPr>
        </p:nvSpPr>
        <p:spPr>
          <a:xfrm>
            <a:off x="880920" y="733320"/>
            <a:ext cx="4885920" cy="3665160"/>
          </a:xfrm>
          <a:prstGeom prst="rect">
            <a:avLst/>
          </a:prstGeom>
        </p:spPr>
      </p:sp>
      <p:sp>
        <p:nvSpPr>
          <p:cNvPr id="257" name="PlaceHolder 2"/>
          <p:cNvSpPr>
            <a:spLocks noGrp="1"/>
          </p:cNvSpPr>
          <p:nvPr>
            <p:ph type="body"/>
          </p:nvPr>
        </p:nvSpPr>
        <p:spPr>
          <a:xfrm>
            <a:off x="664560" y="4642560"/>
            <a:ext cx="5319000" cy="4398120"/>
          </a:xfrm>
          <a:prstGeom prst="rect">
            <a:avLst/>
          </a:prstGeom>
        </p:spPr>
        <p:txBody>
          <a:bodyPr lIns="89640" rIns="89640" tIns="45000" bIns="45000">
            <a:noAutofit/>
          </a:bodyPr>
          <a:p>
            <a:endParaRPr b="0" lang="it-IT" sz="2000" spc="-1" strike="noStrike">
              <a:latin typeface="Arial"/>
            </a:endParaRPr>
          </a:p>
        </p:txBody>
      </p:sp>
      <p:sp>
        <p:nvSpPr>
          <p:cNvPr id="258" name="TextShape 3"/>
          <p:cNvSpPr txBox="1"/>
          <p:nvPr/>
        </p:nvSpPr>
        <p:spPr>
          <a:xfrm>
            <a:off x="3765240" y="9283320"/>
            <a:ext cx="2881440" cy="488880"/>
          </a:xfrm>
          <a:prstGeom prst="rect">
            <a:avLst/>
          </a:prstGeom>
          <a:noFill/>
          <a:ln>
            <a:noFill/>
          </a:ln>
        </p:spPr>
        <p:txBody>
          <a:bodyPr lIns="89640" rIns="89640" tIns="45000" bIns="45000" anchor="b">
            <a:noAutofit/>
          </a:bodyPr>
          <a:p>
            <a:pPr algn="r">
              <a:lnSpc>
                <a:spcPct val="100000"/>
              </a:lnSpc>
            </a:pPr>
            <a:fld id="{8FDFB8CD-15DA-4C8A-A734-F124C5C00177}" type="slidenum">
              <a:rPr b="0" lang="it-IT" sz="1200" spc="-1" strike="noStrike">
                <a:solidFill>
                  <a:srgbClr val="000000"/>
                </a:solidFill>
                <a:latin typeface="Arial"/>
              </a:rPr>
              <a:t>&lt;numero&gt;</a:t>
            </a:fld>
            <a:endParaRPr b="0" lang="it-IT" sz="1200" spc="-1" strike="noStrike">
              <a:latin typeface="Times New Roman"/>
            </a:endParaRPr>
          </a:p>
        </p:txBody>
      </p:sp>
      <p:sp>
        <p:nvSpPr>
          <p:cNvPr id="259" name="TextShape 4"/>
          <p:cNvSpPr txBox="1"/>
          <p:nvPr/>
        </p:nvSpPr>
        <p:spPr>
          <a:xfrm>
            <a:off x="0" y="0"/>
            <a:ext cx="2881440" cy="488880"/>
          </a:xfrm>
          <a:prstGeom prst="rect">
            <a:avLst/>
          </a:prstGeom>
          <a:noFill/>
          <a:ln>
            <a:noFill/>
          </a:ln>
        </p:spPr>
        <p:txBody>
          <a:bodyPr lIns="89640" rIns="89640" tIns="45000" bIns="45000">
            <a:noAutofit/>
          </a:bodyPr>
          <a:p>
            <a:endParaRPr b="0" lang="it-IT" sz="24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noAutofit/>
          </a:bodyPr>
          <a:p>
            <a:endParaRPr b="0" lang="it-IT" sz="4200" spc="-1" strike="noStrike">
              <a:solidFill>
                <a:srgbClr val="ffffff"/>
              </a:solidFill>
              <a:latin typeface="Arial"/>
            </a:endParaRPr>
          </a:p>
        </p:txBody>
      </p:sp>
      <p:sp>
        <p:nvSpPr>
          <p:cNvPr id="27" name="PlaceHolder 2"/>
          <p:cNvSpPr>
            <a:spLocks noGrp="1"/>
          </p:cNvSpPr>
          <p:nvPr>
            <p:ph type="body"/>
          </p:nvPr>
        </p:nvSpPr>
        <p:spPr>
          <a:xfrm>
            <a:off x="457200" y="1604520"/>
            <a:ext cx="822924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28" name="PlaceHolder 3"/>
          <p:cNvSpPr>
            <a:spLocks noGrp="1"/>
          </p:cNvSpPr>
          <p:nvPr>
            <p:ph type="body"/>
          </p:nvPr>
        </p:nvSpPr>
        <p:spPr>
          <a:xfrm>
            <a:off x="457200" y="3682080"/>
            <a:ext cx="8229240" cy="1896840"/>
          </a:xfrm>
          <a:prstGeom prst="rect">
            <a:avLst/>
          </a:prstGeom>
        </p:spPr>
        <p:txBody>
          <a:bodyPr lIns="0" rIns="0" tIns="0" bIns="0">
            <a:normAutofit/>
          </a:bodyPr>
          <a:p>
            <a:endParaRPr b="0" lang="it-IT" sz="2600" spc="-1" strike="noStrike">
              <a:solidFill>
                <a:srgbClr val="ffffff"/>
              </a:solidFill>
              <a:latin typeface="Constantia"/>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rIns="0" tIns="0" bIns="0" anchor="ctr">
            <a:noAutofit/>
          </a:bodyPr>
          <a:p>
            <a:endParaRPr b="0" lang="it-IT" sz="4200" spc="-1" strike="noStrike">
              <a:solidFill>
                <a:srgbClr val="ffffff"/>
              </a:solidFill>
              <a:latin typeface="Arial"/>
            </a:endParaRPr>
          </a:p>
        </p:txBody>
      </p:sp>
      <p:sp>
        <p:nvSpPr>
          <p:cNvPr id="30"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31"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32"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33" name="PlaceHolder 5"/>
          <p:cNvSpPr>
            <a:spLocks noGrp="1"/>
          </p:cNvSpPr>
          <p:nvPr>
            <p:ph type="body"/>
          </p:nvPr>
        </p:nvSpPr>
        <p:spPr>
          <a:xfrm>
            <a:off x="4674240" y="3682080"/>
            <a:ext cx="4015800" cy="1896840"/>
          </a:xfrm>
          <a:prstGeom prst="rect">
            <a:avLst/>
          </a:prstGeom>
        </p:spPr>
        <p:txBody>
          <a:bodyPr lIns="0" rIns="0" tIns="0" bIns="0">
            <a:normAutofit/>
          </a:bodyPr>
          <a:p>
            <a:endParaRPr b="0" lang="it-IT" sz="2600" spc="-1" strike="noStrike">
              <a:solidFill>
                <a:srgbClr val="ffffff"/>
              </a:solidFill>
              <a:latin typeface="Constantia"/>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endParaRPr b="0" lang="it-IT" sz="4200" spc="-1" strike="noStrike">
              <a:solidFill>
                <a:srgbClr val="ffffff"/>
              </a:solidFill>
              <a:latin typeface="Arial"/>
            </a:endParaRPr>
          </a:p>
        </p:txBody>
      </p:sp>
      <p:sp>
        <p:nvSpPr>
          <p:cNvPr id="35" name="PlaceHolder 2"/>
          <p:cNvSpPr>
            <a:spLocks noGrp="1"/>
          </p:cNvSpPr>
          <p:nvPr>
            <p:ph type="body"/>
          </p:nvPr>
        </p:nvSpPr>
        <p:spPr>
          <a:xfrm>
            <a:off x="457200" y="1604520"/>
            <a:ext cx="26496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36" name="PlaceHolder 3"/>
          <p:cNvSpPr>
            <a:spLocks noGrp="1"/>
          </p:cNvSpPr>
          <p:nvPr>
            <p:ph type="body"/>
          </p:nvPr>
        </p:nvSpPr>
        <p:spPr>
          <a:xfrm>
            <a:off x="3239640" y="1604520"/>
            <a:ext cx="26496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37" name="PlaceHolder 4"/>
          <p:cNvSpPr>
            <a:spLocks noGrp="1"/>
          </p:cNvSpPr>
          <p:nvPr>
            <p:ph type="body"/>
          </p:nvPr>
        </p:nvSpPr>
        <p:spPr>
          <a:xfrm>
            <a:off x="6022080" y="1604520"/>
            <a:ext cx="26496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38" name="PlaceHolder 5"/>
          <p:cNvSpPr>
            <a:spLocks noGrp="1"/>
          </p:cNvSpPr>
          <p:nvPr>
            <p:ph type="body"/>
          </p:nvPr>
        </p:nvSpPr>
        <p:spPr>
          <a:xfrm>
            <a:off x="457200" y="3682080"/>
            <a:ext cx="26496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39" name="PlaceHolder 6"/>
          <p:cNvSpPr>
            <a:spLocks noGrp="1"/>
          </p:cNvSpPr>
          <p:nvPr>
            <p:ph type="body"/>
          </p:nvPr>
        </p:nvSpPr>
        <p:spPr>
          <a:xfrm>
            <a:off x="3239640" y="3682080"/>
            <a:ext cx="26496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40" name="PlaceHolder 7"/>
          <p:cNvSpPr>
            <a:spLocks noGrp="1"/>
          </p:cNvSpPr>
          <p:nvPr>
            <p:ph type="body"/>
          </p:nvPr>
        </p:nvSpPr>
        <p:spPr>
          <a:xfrm>
            <a:off x="6022080" y="3682080"/>
            <a:ext cx="2649600" cy="1896840"/>
          </a:xfrm>
          <a:prstGeom prst="rect">
            <a:avLst/>
          </a:prstGeom>
        </p:spPr>
        <p:txBody>
          <a:bodyPr lIns="0" rIns="0" tIns="0" bIns="0">
            <a:normAutofit/>
          </a:bodyPr>
          <a:p>
            <a:endParaRPr b="0" lang="it-IT" sz="2600" spc="-1" strike="noStrike">
              <a:solidFill>
                <a:srgbClr val="ffffff"/>
              </a:solidFill>
              <a:latin typeface="Constantia"/>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p:spPr>
        <p:txBody>
          <a:bodyPr lIns="0" rIns="0" tIns="0" bIns="0" anchor="ctr">
            <a:noAutofit/>
          </a:bodyPr>
          <a:p>
            <a:endParaRPr b="0" lang="it-IT" sz="4200" spc="-1" strike="noStrike">
              <a:solidFill>
                <a:srgbClr val="ffffff"/>
              </a:solidFill>
              <a:latin typeface="Arial"/>
            </a:endParaRPr>
          </a:p>
        </p:txBody>
      </p:sp>
      <p:sp>
        <p:nvSpPr>
          <p:cNvPr id="6"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rIns="0" tIns="0" bIns="0" anchor="ctr">
            <a:noAutofit/>
          </a:bodyPr>
          <a:p>
            <a:endParaRPr b="0" lang="it-IT" sz="4200" spc="-1" strike="noStrike">
              <a:solidFill>
                <a:srgbClr val="ffffff"/>
              </a:solidFill>
              <a:latin typeface="Arial"/>
            </a:endParaRPr>
          </a:p>
        </p:txBody>
      </p:sp>
      <p:sp>
        <p:nvSpPr>
          <p:cNvPr id="8" name="PlaceHolder 2"/>
          <p:cNvSpPr>
            <a:spLocks noGrp="1"/>
          </p:cNvSpPr>
          <p:nvPr>
            <p:ph type="body"/>
          </p:nvPr>
        </p:nvSpPr>
        <p:spPr>
          <a:xfrm>
            <a:off x="457200" y="1604520"/>
            <a:ext cx="8229240" cy="3977280"/>
          </a:xfrm>
          <a:prstGeom prst="rect">
            <a:avLst/>
          </a:prstGeom>
        </p:spPr>
        <p:txBody>
          <a:bodyPr lIns="0" rIns="0" tIns="0" bIns="0">
            <a:normAutofit/>
          </a:bodyPr>
          <a:p>
            <a:endParaRPr b="0" lang="it-IT" sz="2600" spc="-1" strike="noStrike">
              <a:solidFill>
                <a:srgbClr val="ffffff"/>
              </a:solidFill>
              <a:latin typeface="Constantia"/>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noAutofit/>
          </a:bodyPr>
          <a:p>
            <a:endParaRPr b="0" lang="it-IT" sz="4200" spc="-1" strike="noStrike">
              <a:solidFill>
                <a:srgbClr val="ffffff"/>
              </a:solidFill>
              <a:latin typeface="Arial"/>
            </a:endParaRPr>
          </a:p>
        </p:txBody>
      </p:sp>
      <p:sp>
        <p:nvSpPr>
          <p:cNvPr id="10"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11"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2600" spc="-1" strike="noStrike">
              <a:solidFill>
                <a:srgbClr val="ffffff"/>
              </a:solidFill>
              <a:latin typeface="Constantia"/>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endParaRPr b="0" lang="it-IT" sz="420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endParaRPr b="0" lang="it-IT" sz="4200" spc="-1" strike="noStrike">
              <a:solidFill>
                <a:srgbClr val="ffffff"/>
              </a:solidFill>
              <a:latin typeface="Arial"/>
            </a:endParaRPr>
          </a:p>
        </p:txBody>
      </p:sp>
      <p:sp>
        <p:nvSpPr>
          <p:cNvPr id="15"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17"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2600" spc="-1" strike="noStrike">
              <a:solidFill>
                <a:srgbClr val="ffffff"/>
              </a:solidFill>
              <a:latin typeface="Constantia"/>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rIns="0" tIns="0" bIns="0" anchor="ctr">
            <a:noAutofit/>
          </a:bodyPr>
          <a:p>
            <a:endParaRPr b="0" lang="it-IT" sz="4200" spc="-1" strike="noStrike">
              <a:solidFill>
                <a:srgbClr val="ffffff"/>
              </a:solidFill>
              <a:latin typeface="Arial"/>
            </a:endParaRPr>
          </a:p>
        </p:txBody>
      </p:sp>
      <p:sp>
        <p:nvSpPr>
          <p:cNvPr id="19"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20"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21" name="PlaceHolder 4"/>
          <p:cNvSpPr>
            <a:spLocks noGrp="1"/>
          </p:cNvSpPr>
          <p:nvPr>
            <p:ph type="body"/>
          </p:nvPr>
        </p:nvSpPr>
        <p:spPr>
          <a:xfrm>
            <a:off x="4674240" y="3682080"/>
            <a:ext cx="4015800" cy="1896840"/>
          </a:xfrm>
          <a:prstGeom prst="rect">
            <a:avLst/>
          </a:prstGeom>
        </p:spPr>
        <p:txBody>
          <a:bodyPr lIns="0" rIns="0" tIns="0" bIns="0">
            <a:normAutofit/>
          </a:bodyPr>
          <a:p>
            <a:endParaRPr b="0" lang="it-IT" sz="2600" spc="-1" strike="noStrike">
              <a:solidFill>
                <a:srgbClr val="ffffff"/>
              </a:solidFill>
              <a:latin typeface="Constantia"/>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rIns="0" tIns="0" bIns="0" anchor="ctr">
            <a:noAutofit/>
          </a:bodyPr>
          <a:p>
            <a:endParaRPr b="0" lang="it-IT" sz="4200" spc="-1" strike="noStrike">
              <a:solidFill>
                <a:srgbClr val="ffffff"/>
              </a:solidFill>
              <a:latin typeface="Arial"/>
            </a:endParaRPr>
          </a:p>
        </p:txBody>
      </p:sp>
      <p:sp>
        <p:nvSpPr>
          <p:cNvPr id="23"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2600" spc="-1" strike="noStrike">
              <a:solidFill>
                <a:srgbClr val="ffffff"/>
              </a:solidFill>
              <a:latin typeface="Constantia"/>
            </a:endParaRPr>
          </a:p>
        </p:txBody>
      </p:sp>
      <p:sp>
        <p:nvSpPr>
          <p:cNvPr id="25" name="PlaceHolder 4"/>
          <p:cNvSpPr>
            <a:spLocks noGrp="1"/>
          </p:cNvSpPr>
          <p:nvPr>
            <p:ph type="body"/>
          </p:nvPr>
        </p:nvSpPr>
        <p:spPr>
          <a:xfrm>
            <a:off x="457200" y="3682080"/>
            <a:ext cx="8229240" cy="1896840"/>
          </a:xfrm>
          <a:prstGeom prst="rect">
            <a:avLst/>
          </a:prstGeom>
        </p:spPr>
        <p:txBody>
          <a:bodyPr lIns="0" rIns="0" tIns="0" bIns="0">
            <a:normAutofit/>
          </a:bodyPr>
          <a:p>
            <a:endParaRPr b="0" lang="it-IT" sz="2600" spc="-1" strike="noStrike">
              <a:solidFill>
                <a:srgbClr val="ffffff"/>
              </a:solidFill>
              <a:latin typeface="Constantia"/>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0" name="PlaceHolder 1"/>
          <p:cNvSpPr>
            <a:spLocks noGrp="1"/>
          </p:cNvSpPr>
          <p:nvPr>
            <p:ph type="dt"/>
          </p:nvPr>
        </p:nvSpPr>
        <p:spPr>
          <a:xfrm>
            <a:off x="5791320" y="6203880"/>
            <a:ext cx="2590560" cy="383760"/>
          </a:xfrm>
          <a:prstGeom prst="rect">
            <a:avLst/>
          </a:prstGeom>
        </p:spPr>
        <p:txBody>
          <a:bodyPr lIns="90000" rIns="90000" tIns="45000" bIns="45000" anchor="ctr">
            <a:noAutofit/>
          </a:bodyPr>
          <a:p>
            <a:pPr>
              <a:lnSpc>
                <a:spcPct val="100000"/>
              </a:lnSpc>
            </a:pPr>
            <a:fld id="{541453BC-D2FB-464B-B925-8C2734BA2056}" type="datetime1">
              <a:rPr b="0" lang="it-IT" sz="1200" spc="-1" strike="noStrike">
                <a:solidFill>
                  <a:srgbClr val="e2dfcc"/>
                </a:solidFill>
                <a:latin typeface="Arial"/>
              </a:rPr>
              <a:t>11/01/2024</a:t>
            </a:fld>
            <a:endParaRPr b="0" lang="it-IT" sz="1200" spc="-1" strike="noStrike">
              <a:latin typeface="Times New Roman"/>
            </a:endParaRPr>
          </a:p>
        </p:txBody>
      </p:sp>
      <p:sp>
        <p:nvSpPr>
          <p:cNvPr id="1" name="PlaceHolder 2"/>
          <p:cNvSpPr>
            <a:spLocks noGrp="1"/>
          </p:cNvSpPr>
          <p:nvPr>
            <p:ph type="ftr"/>
          </p:nvPr>
        </p:nvSpPr>
        <p:spPr>
          <a:xfrm>
            <a:off x="2133720" y="6203880"/>
            <a:ext cx="3580920" cy="383760"/>
          </a:xfrm>
          <a:prstGeom prst="rect">
            <a:avLst/>
          </a:prstGeom>
        </p:spPr>
        <p:txBody>
          <a:bodyPr lIns="90000" rIns="90000" tIns="45000" bIns="45000" anchor="ctr">
            <a:noAutofit/>
          </a:bodyPr>
          <a:p>
            <a:endParaRPr b="0" lang="it-IT" sz="2400" spc="-1" strike="noStrike">
              <a:latin typeface="Times New Roman"/>
            </a:endParaRPr>
          </a:p>
        </p:txBody>
      </p:sp>
      <p:sp>
        <p:nvSpPr>
          <p:cNvPr id="2" name="PlaceHolder 3"/>
          <p:cNvSpPr>
            <a:spLocks noGrp="1"/>
          </p:cNvSpPr>
          <p:nvPr>
            <p:ph type="sldNum"/>
          </p:nvPr>
        </p:nvSpPr>
        <p:spPr>
          <a:xfrm>
            <a:off x="8410680" y="6181560"/>
            <a:ext cx="609120" cy="456840"/>
          </a:xfrm>
          <a:prstGeom prst="rect">
            <a:avLst/>
          </a:prstGeom>
        </p:spPr>
        <p:txBody>
          <a:bodyPr lIns="0" rIns="0" tIns="0" bIns="0" anchor="ctr">
            <a:noAutofit/>
          </a:bodyPr>
          <a:p>
            <a:pPr algn="ctr">
              <a:lnSpc>
                <a:spcPct val="100000"/>
              </a:lnSpc>
            </a:pPr>
            <a:fld id="{9645FC69-378F-4864-948F-A1E747D489BC}" type="slidenum">
              <a:rPr b="0" lang="it-IT" sz="1600" spc="-1" strike="noStrike">
                <a:solidFill>
                  <a:srgbClr val="e2dfcc"/>
                </a:solidFill>
                <a:latin typeface="Arial"/>
              </a:rPr>
              <a:t>&lt;numero&gt;</a:t>
            </a:fld>
            <a:endParaRPr b="0" lang="it-IT" sz="1600" spc="-1" strike="noStrike">
              <a:latin typeface="Times New Roman"/>
            </a:endParaRPr>
          </a:p>
        </p:txBody>
      </p:sp>
      <p:sp>
        <p:nvSpPr>
          <p:cNvPr id="3" name="PlaceHolder 4"/>
          <p:cNvSpPr>
            <a:spLocks noGrp="1"/>
          </p:cNvSpPr>
          <p:nvPr>
            <p:ph type="title"/>
          </p:nvPr>
        </p:nvSpPr>
        <p:spPr>
          <a:xfrm>
            <a:off x="457200" y="273600"/>
            <a:ext cx="8229240" cy="1144800"/>
          </a:xfrm>
          <a:prstGeom prst="rect">
            <a:avLst/>
          </a:prstGeom>
        </p:spPr>
        <p:txBody>
          <a:bodyPr lIns="0" rIns="0" tIns="0" bIns="0" anchor="ctr">
            <a:noAutofit/>
          </a:bodyPr>
          <a:p>
            <a:r>
              <a:rPr b="0" lang="it-IT" sz="4200" spc="-1" strike="noStrike">
                <a:solidFill>
                  <a:srgbClr val="ffffff"/>
                </a:solidFill>
                <a:latin typeface="Arial"/>
              </a:rPr>
              <a:t>Fai clic per modificare il formato del testo del titolo</a:t>
            </a:r>
            <a:endParaRPr b="0" lang="it-IT" sz="4200" spc="-1" strike="noStrike">
              <a:solidFill>
                <a:srgbClr val="ffffff"/>
              </a:solidFill>
              <a:latin typeface="Arial"/>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2600" spc="-1" strike="noStrike">
                <a:solidFill>
                  <a:srgbClr val="ffffff"/>
                </a:solidFill>
                <a:latin typeface="Constantia"/>
              </a:rPr>
              <a:t>Fai clic per modificare il formato del testo della struttura</a:t>
            </a:r>
            <a:endParaRPr b="0" lang="it-IT" sz="2600" spc="-1" strike="noStrike">
              <a:solidFill>
                <a:srgbClr val="ffffff"/>
              </a:solidFill>
              <a:latin typeface="Constantia"/>
            </a:endParaRPr>
          </a:p>
          <a:p>
            <a:pPr lvl="1" marL="864000" indent="-324000">
              <a:spcBef>
                <a:spcPts val="1134"/>
              </a:spcBef>
              <a:buClr>
                <a:srgbClr val="000000"/>
              </a:buClr>
              <a:buSzPct val="75000"/>
              <a:buFont typeface="Symbol" charset="2"/>
              <a:buChar char=""/>
            </a:pPr>
            <a:r>
              <a:rPr b="0" lang="it-IT" sz="2100" spc="-1" strike="noStrike">
                <a:solidFill>
                  <a:srgbClr val="ffffff"/>
                </a:solidFill>
                <a:latin typeface="Constantia"/>
              </a:rPr>
              <a:t>Secondo livello struttura</a:t>
            </a:r>
            <a:endParaRPr b="0" lang="it-IT" sz="2100" spc="-1" strike="noStrike">
              <a:solidFill>
                <a:srgbClr val="ffffff"/>
              </a:solidFill>
              <a:latin typeface="Constantia"/>
            </a:endParaRPr>
          </a:p>
          <a:p>
            <a:pPr lvl="2" marL="1296000" indent="-288000">
              <a:spcBef>
                <a:spcPts val="850"/>
              </a:spcBef>
              <a:buClr>
                <a:srgbClr val="000000"/>
              </a:buClr>
              <a:buSzPct val="45000"/>
              <a:buFont typeface="Wingdings" charset="2"/>
              <a:buChar char=""/>
            </a:pPr>
            <a:r>
              <a:rPr b="0" lang="it-IT" sz="1900" spc="-1" strike="noStrike">
                <a:solidFill>
                  <a:srgbClr val="ffffff"/>
                </a:solidFill>
                <a:latin typeface="Constantia"/>
              </a:rPr>
              <a:t>Terzo livello struttura</a:t>
            </a:r>
            <a:endParaRPr b="0" lang="it-IT" sz="1900" spc="-1" strike="noStrike">
              <a:solidFill>
                <a:srgbClr val="ffffff"/>
              </a:solidFill>
              <a:latin typeface="Constantia"/>
            </a:endParaRPr>
          </a:p>
          <a:p>
            <a:pPr lvl="3" marL="1728000" indent="-216000">
              <a:spcBef>
                <a:spcPts val="567"/>
              </a:spcBef>
              <a:buClr>
                <a:srgbClr val="000000"/>
              </a:buClr>
              <a:buSzPct val="75000"/>
              <a:buFont typeface="Symbol" charset="2"/>
              <a:buChar char=""/>
            </a:pPr>
            <a:r>
              <a:rPr b="0" lang="it-IT" sz="1600" spc="-1" strike="noStrike">
                <a:solidFill>
                  <a:srgbClr val="ffffff"/>
                </a:solidFill>
                <a:latin typeface="Constantia"/>
              </a:rPr>
              <a:t>Quarto livello struttura</a:t>
            </a:r>
            <a:endParaRPr b="0" lang="it-IT" sz="1600" spc="-1" strike="noStrike">
              <a:solidFill>
                <a:srgbClr val="ffffff"/>
              </a:solidFill>
              <a:latin typeface="Constantia"/>
            </a:endParaRPr>
          </a:p>
          <a:p>
            <a:pPr lvl="4" marL="2160000" indent="-216000">
              <a:spcBef>
                <a:spcPts val="283"/>
              </a:spcBef>
              <a:buClr>
                <a:srgbClr val="000000"/>
              </a:buClr>
              <a:buSzPct val="45000"/>
              <a:buFont typeface="Wingdings" charset="2"/>
              <a:buChar char=""/>
            </a:pPr>
            <a:r>
              <a:rPr b="0" lang="it-IT" sz="2000" spc="-1" strike="noStrike">
                <a:solidFill>
                  <a:srgbClr val="ffffff"/>
                </a:solidFill>
                <a:latin typeface="Constantia"/>
              </a:rPr>
              <a:t>Quinto livello struttura</a:t>
            </a:r>
            <a:endParaRPr b="0" lang="it-IT" sz="2000" spc="-1" strike="noStrike">
              <a:solidFill>
                <a:srgbClr val="ffffff"/>
              </a:solidFill>
              <a:latin typeface="Constantia"/>
            </a:endParaRPr>
          </a:p>
          <a:p>
            <a:pPr lvl="5" marL="2592000" indent="-216000">
              <a:spcBef>
                <a:spcPts val="283"/>
              </a:spcBef>
              <a:buClr>
                <a:srgbClr val="000000"/>
              </a:buClr>
              <a:buSzPct val="45000"/>
              <a:buFont typeface="Wingdings" charset="2"/>
              <a:buChar char=""/>
            </a:pPr>
            <a:r>
              <a:rPr b="0" lang="it-IT" sz="2000" spc="-1" strike="noStrike">
                <a:solidFill>
                  <a:srgbClr val="ffffff"/>
                </a:solidFill>
                <a:latin typeface="Constantia"/>
              </a:rPr>
              <a:t>Sesto livello struttura</a:t>
            </a:r>
            <a:endParaRPr b="0" lang="it-IT" sz="2000" spc="-1" strike="noStrike">
              <a:solidFill>
                <a:srgbClr val="ffffff"/>
              </a:solidFill>
              <a:latin typeface="Constantia"/>
            </a:endParaRPr>
          </a:p>
          <a:p>
            <a:pPr lvl="6" marL="3024000" indent="-216000">
              <a:spcBef>
                <a:spcPts val="283"/>
              </a:spcBef>
              <a:buClr>
                <a:srgbClr val="000000"/>
              </a:buClr>
              <a:buSzPct val="45000"/>
              <a:buFont typeface="Wingdings" charset="2"/>
              <a:buChar char=""/>
            </a:pPr>
            <a:r>
              <a:rPr b="0" lang="it-IT" sz="2000" spc="-1" strike="noStrike">
                <a:solidFill>
                  <a:srgbClr val="ffffff"/>
                </a:solidFill>
                <a:latin typeface="Constantia"/>
              </a:rPr>
              <a:t>Settimo livello struttura</a:t>
            </a:r>
            <a:endParaRPr b="0" lang="it-IT" sz="2000" spc="-1" strike="noStrike">
              <a:solidFill>
                <a:srgbClr val="ffffff"/>
              </a:solidFill>
              <a:latin typeface="Constantia"/>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image" Target="../media/image4.jpeg"/><Relationship Id="rId4" Type="http://schemas.openxmlformats.org/officeDocument/2006/relationships/slideLayout" Target="../slideLayouts/slideLayout1.xml"/><Relationship Id="rId5"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slideLayout" Target="../slideLayouts/slideLayout1.xml"/><Relationship Id="rId4"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image" Target="../media/image23.png"/><Relationship Id="rId2" Type="http://schemas.openxmlformats.org/officeDocument/2006/relationships/image" Target="../media/image24.png"/><Relationship Id="rId3" Type="http://schemas.openxmlformats.org/officeDocument/2006/relationships/slideLayout" Target="../slideLayouts/slideLayout1.xml"/><Relationship Id="rId4"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image" Target="../media/image25.png"/><Relationship Id="rId2" Type="http://schemas.openxmlformats.org/officeDocument/2006/relationships/image" Target="../media/image26.png"/><Relationship Id="rId3" Type="http://schemas.openxmlformats.org/officeDocument/2006/relationships/slideLayout" Target="../slideLayouts/slideLayout1.xml"/><Relationship Id="rId4"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image" Target="../media/image27.png"/><Relationship Id="rId2" Type="http://schemas.openxmlformats.org/officeDocument/2006/relationships/image" Target="../media/image28.png"/><Relationship Id="rId3" Type="http://schemas.openxmlformats.org/officeDocument/2006/relationships/slideLayout" Target="../slideLayouts/slideLayout1.xml"/><Relationship Id="rId4"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image" Target="../media/image29.png"/><Relationship Id="rId2" Type="http://schemas.openxmlformats.org/officeDocument/2006/relationships/image" Target="../media/image30.png"/><Relationship Id="rId3" Type="http://schemas.openxmlformats.org/officeDocument/2006/relationships/slideLayout" Target="../slideLayouts/slideLayout1.xml"/><Relationship Id="rId4" Type="http://schemas.openxmlformats.org/officeDocument/2006/relationships/notesSlide" Target="../notesSlides/notesSlide14.xml"/>
</Relationships>
</file>

<file path=ppt/slides/_rels/slide2.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slideLayout" Target="../slideLayouts/slideLayout1.xml"/><Relationship Id="rId4"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slideLayout" Target="../slideLayouts/slideLayout1.xml"/><Relationship Id="rId4"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image" Target="../media/image10.png"/><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png"/><Relationship Id="rId3" Type="http://schemas.openxmlformats.org/officeDocument/2006/relationships/slideLayout" Target="../slideLayouts/slideLayout1.xml"/><Relationship Id="rId4"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image" Target="../media/image16.png"/><Relationship Id="rId3" Type="http://schemas.openxmlformats.org/officeDocument/2006/relationships/slideLayout" Target="../slideLayouts/slideLayout1.xml"/><Relationship Id="rId4"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image" Target="../media/image18.png"/><Relationship Id="rId3" Type="http://schemas.openxmlformats.org/officeDocument/2006/relationships/slideLayout" Target="../slideLayouts/slideLayout1.xml"/><Relationship Id="rId4"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19.png"/><Relationship Id="rId2" Type="http://schemas.openxmlformats.org/officeDocument/2006/relationships/image" Target="../media/image20.png"/><Relationship Id="rId3" Type="http://schemas.openxmlformats.org/officeDocument/2006/relationships/slideLayout" Target="../slideLayouts/slideLayout1.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47" name="CustomShape 1"/>
          <p:cNvSpPr/>
          <p:nvPr/>
        </p:nvSpPr>
        <p:spPr>
          <a:xfrm>
            <a:off x="773280" y="750600"/>
            <a:ext cx="7703640" cy="5778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3200" spc="-1" strike="noStrike">
                <a:solidFill>
                  <a:srgbClr val="000000"/>
                </a:solidFill>
                <a:latin typeface="Kunstler Script"/>
              </a:rPr>
              <a:t>Prefettura  –  Ufficio  Territoriale  del   Governo  di Livorno</a:t>
            </a:r>
            <a:endParaRPr b="0" lang="it-IT" sz="3200" spc="-1" strike="noStrike">
              <a:latin typeface="Arial"/>
            </a:endParaRPr>
          </a:p>
        </p:txBody>
      </p:sp>
      <p:pic>
        <p:nvPicPr>
          <p:cNvPr id="48" name="Picture 7" descr="alloro_rep[1]"/>
          <p:cNvPicPr/>
          <p:nvPr/>
        </p:nvPicPr>
        <p:blipFill>
          <a:blip r:embed="rId2"/>
          <a:stretch/>
        </p:blipFill>
        <p:spPr>
          <a:xfrm>
            <a:off x="4387680" y="352440"/>
            <a:ext cx="474480" cy="504360"/>
          </a:xfrm>
          <a:prstGeom prst="rect">
            <a:avLst/>
          </a:prstGeom>
          <a:ln>
            <a:noFill/>
          </a:ln>
        </p:spPr>
      </p:pic>
      <p:sp>
        <p:nvSpPr>
          <p:cNvPr id="49" name="CustomShape 2"/>
          <p:cNvSpPr/>
          <p:nvPr/>
        </p:nvSpPr>
        <p:spPr>
          <a:xfrm>
            <a:off x="1358280" y="4508640"/>
            <a:ext cx="6533640" cy="2101320"/>
          </a:xfrm>
          <a:prstGeom prst="rect">
            <a:avLst/>
          </a:prstGeom>
          <a:noFill/>
          <a:ln>
            <a:noFill/>
          </a:ln>
        </p:spPr>
        <p:style>
          <a:lnRef idx="0"/>
          <a:fillRef idx="0"/>
          <a:effectRef idx="0"/>
          <a:fontRef idx="minor"/>
        </p:style>
        <p:txBody>
          <a:bodyPr lIns="90000" rIns="90000" tIns="45000" bIns="45000">
            <a:spAutoFit/>
          </a:bodyPr>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r>
              <a:rPr b="1" lang="it-IT" sz="3600" spc="-1" strike="noStrike">
                <a:solidFill>
                  <a:srgbClr val="000000"/>
                </a:solidFill>
                <a:latin typeface="Kunstler Script"/>
              </a:rPr>
              <a:t>Vademecum   illustrativo </a:t>
            </a:r>
            <a:endParaRPr b="0" lang="it-IT" sz="3600" spc="-1" strike="noStrike">
              <a:latin typeface="Arial"/>
            </a:endParaRPr>
          </a:p>
          <a:p>
            <a:pPr algn="ctr">
              <a:lnSpc>
                <a:spcPct val="100000"/>
              </a:lnSpc>
            </a:pPr>
            <a:r>
              <a:rPr b="1" lang="it-IT" sz="3600" spc="-1" strike="noStrike">
                <a:solidFill>
                  <a:srgbClr val="000000"/>
                </a:solidFill>
                <a:latin typeface="Kunstler Script"/>
              </a:rPr>
              <a:t>del Codice Antimafia</a:t>
            </a:r>
            <a:endParaRPr b="0" lang="it-IT" sz="3600" spc="-1" strike="noStrike">
              <a:latin typeface="Arial"/>
            </a:endParaRPr>
          </a:p>
        </p:txBody>
      </p:sp>
      <p:graphicFrame>
        <p:nvGraphicFramePr>
          <p:cNvPr id="50" name="Table 3"/>
          <p:cNvGraphicFramePr/>
          <p:nvPr/>
        </p:nvGraphicFramePr>
        <p:xfrm>
          <a:off x="1140480" y="4539960"/>
          <a:ext cx="6751440" cy="0"/>
        </p:xfrm>
        <a:graphic>
          <a:graphicData uri="http://schemas.openxmlformats.org/drawingml/2006/table">
            <a:tbl>
              <a:tblPr/>
              <a:tblGrid>
                <a:gridCol w="6751440"/>
              </a:tblGrid>
              <a:tr h="0">
                <a:tc>
                  <a:txBody>
                    <a:bodyPr lIns="68400" rIns="68400" tIns="0" bIns="0">
                      <a:noAutofit/>
                    </a:bodyPr>
                    <a:p>
                      <a:pPr>
                        <a:lnSpc>
                          <a:spcPct val="100000"/>
                        </a:lnSpc>
                      </a:pPr>
                      <a:r>
                        <a:rPr b="1" lang="it-IT" sz="400" spc="-1" strike="noStrike">
                          <a:solidFill>
                            <a:srgbClr val="ffffff"/>
                          </a:solidFill>
                          <a:latin typeface="Constantia"/>
                        </a:rPr>
                        <a:t> </a:t>
                      </a:r>
                      <a:endParaRPr b="0" lang="it-IT" sz="400" spc="-1" strike="noStrike">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99cb38"/>
                    </a:solidFill>
                  </a:tcPr>
                </a:tc>
              </a:tr>
            </a:tbl>
          </a:graphicData>
        </a:graphic>
      </p:graphicFrame>
      <p:sp>
        <p:nvSpPr>
          <p:cNvPr id="51" name="CustomShape 4"/>
          <p:cNvSpPr/>
          <p:nvPr/>
        </p:nvSpPr>
        <p:spPr>
          <a:xfrm>
            <a:off x="5225400" y="4813200"/>
            <a:ext cx="1086480" cy="171720"/>
          </a:xfrm>
          <a:prstGeom prst="rect">
            <a:avLst/>
          </a:prstGeom>
          <a:noFill/>
          <a:ln>
            <a:noFill/>
          </a:ln>
        </p:spPr>
        <p:style>
          <a:lnRef idx="0"/>
          <a:fillRef idx="0"/>
          <a:effectRef idx="0"/>
          <a:fontRef idx="minor"/>
        </p:style>
        <p:txBody>
          <a:bodyPr wrap="none" lIns="90000" rIns="90000" tIns="45000" bIns="45000" anchor="ctr">
            <a:spAutoFit/>
          </a:bodyPr>
          <a:p>
            <a:pPr algn="ctr">
              <a:lnSpc>
                <a:spcPct val="100000"/>
              </a:lnSpc>
            </a:pPr>
            <a:r>
              <a:rPr b="1" lang="it-IT" sz="1100" spc="-1" strike="noStrike">
                <a:solidFill>
                  <a:srgbClr val="ffffff"/>
                </a:solidFill>
                <a:latin typeface="Tahoma"/>
                <a:ea typeface="Calibri"/>
              </a:rPr>
              <a:t>                      </a:t>
            </a:r>
            <a:endParaRPr b="0" lang="it-IT" sz="1100" spc="-1" strike="noStrike">
              <a:latin typeface="Arial"/>
            </a:endParaRPr>
          </a:p>
        </p:txBody>
      </p:sp>
      <p:sp>
        <p:nvSpPr>
          <p:cNvPr id="52" name="CustomShape 5"/>
          <p:cNvSpPr/>
          <p:nvPr/>
        </p:nvSpPr>
        <p:spPr>
          <a:xfrm>
            <a:off x="1000080" y="5533920"/>
            <a:ext cx="6768720" cy="456840"/>
          </a:xfrm>
          <a:prstGeom prst="rect">
            <a:avLst/>
          </a:prstGeom>
          <a:noFill/>
          <a:ln>
            <a:noFill/>
          </a:ln>
        </p:spPr>
        <p:style>
          <a:lnRef idx="0"/>
          <a:fillRef idx="0"/>
          <a:effectRef idx="0"/>
          <a:fontRef idx="minor"/>
        </p:style>
      </p:sp>
      <p:pic>
        <p:nvPicPr>
          <p:cNvPr id="53" name="Immagine 2" descr=""/>
          <p:cNvPicPr/>
          <p:nvPr/>
        </p:nvPicPr>
        <p:blipFill>
          <a:blip r:embed="rId3"/>
          <a:stretch/>
        </p:blipFill>
        <p:spPr>
          <a:xfrm>
            <a:off x="890280" y="1332360"/>
            <a:ext cx="7469280" cy="3624120"/>
          </a:xfrm>
          <a:prstGeom prst="rect">
            <a:avLst/>
          </a:prstGeom>
          <a:ln>
            <a:noFill/>
          </a:ln>
        </p:spPr>
      </p:pic>
    </p:spTree>
  </p:cSld>
  <mc:AlternateContent>
    <mc:Choice Requires="p14">
      <p:transition spd="med" p14:dur="700">
        <p:fade/>
      </p:transition>
    </mc:Choice>
    <mc:Fallback>
      <p:transition spd="med">
        <p:fade/>
      </p:transition>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139" name="CustomShape 1"/>
          <p:cNvSpPr/>
          <p:nvPr/>
        </p:nvSpPr>
        <p:spPr>
          <a:xfrm>
            <a:off x="7358040" y="6426360"/>
            <a:ext cx="1642680" cy="431280"/>
          </a:xfrm>
          <a:prstGeom prst="rect">
            <a:avLst/>
          </a:prstGeom>
          <a:noFill/>
          <a:ln>
            <a:noFill/>
          </a:ln>
        </p:spPr>
        <p:style>
          <a:lnRef idx="0"/>
          <a:fillRef idx="0"/>
          <a:effectRef idx="0"/>
          <a:fontRef idx="minor"/>
        </p:style>
      </p:sp>
      <p:sp>
        <p:nvSpPr>
          <p:cNvPr id="140" name="Freeform 2"/>
          <p:cNvSpPr/>
          <p:nvPr/>
        </p:nvSpPr>
        <p:spPr>
          <a:xfrm>
            <a:off x="2771640" y="4306680"/>
            <a:ext cx="360" cy="360"/>
          </a:xfrm>
          <a:custGeom>
            <a:avLst/>
            <a:gdLst/>
            <a:ahLst/>
            <a:rect l="0" t="0" r="r" b="b"/>
            <a:pathLst>
              <a:path w="1" h="1">
                <a:moveTo>
                  <a:pt x="0" y="0"/>
                </a:moveTo>
                <a:lnTo>
                  <a:pt x="0" y="0"/>
                </a:lnTo>
              </a:path>
            </a:pathLst>
          </a:custGeom>
          <a:ln w="9360">
            <a:solidFill>
              <a:schemeClr val="tx1"/>
            </a:solidFill>
            <a:round/>
            <a:tailEnd len="med" type="triangle" w="med"/>
          </a:ln>
        </p:spPr>
      </p:sp>
      <p:sp>
        <p:nvSpPr>
          <p:cNvPr id="141" name="CustomShape 3"/>
          <p:cNvSpPr/>
          <p:nvPr/>
        </p:nvSpPr>
        <p:spPr>
          <a:xfrm>
            <a:off x="666720" y="1773360"/>
            <a:ext cx="7416360" cy="1007640"/>
          </a:xfrm>
          <a:prstGeom prst="flowChartAlternateProcess">
            <a:avLst/>
          </a:prstGeom>
          <a:gradFill rotWithShape="0">
            <a:gsLst>
              <a:gs pos="0">
                <a:srgbClr val="b9e7fd"/>
              </a:gs>
              <a:gs pos="100000">
                <a:srgbClr val="97dbfb"/>
              </a:gs>
            </a:gsLst>
            <a:lin ang="5400000"/>
          </a:gradFill>
          <a:ln w="38160">
            <a:solidFill>
              <a:schemeClr val="accent6">
                <a:lumMod val="50000"/>
              </a:schemeClr>
            </a:solidFill>
          </a:ln>
          <a:effectLst>
            <a:innerShdw blurRad="63500" dir="2700000" dist="50800">
              <a:srgbClr val="000000">
                <a:alpha val="50000"/>
              </a:srgbClr>
            </a:innerShdw>
          </a:effectLst>
        </p:spPr>
        <p:style>
          <a:lnRef idx="1">
            <a:schemeClr val="accent3"/>
          </a:lnRef>
          <a:fillRef idx="2">
            <a:schemeClr val="accent3"/>
          </a:fillRef>
          <a:effectRef idx="1">
            <a:schemeClr val="accent3"/>
          </a:effectRef>
          <a:fontRef idx="minor"/>
        </p:style>
        <p:txBody>
          <a:bodyPr lIns="90000" rIns="90000" tIns="45000" bIns="45000" anchor="ctr">
            <a:noAutofit/>
          </a:bodyPr>
          <a:p>
            <a:pPr algn="just">
              <a:lnSpc>
                <a:spcPct val="100000"/>
              </a:lnSpc>
            </a:pPr>
            <a:endParaRPr b="0" lang="it-IT" sz="1800" spc="-1" strike="noStrike">
              <a:latin typeface="Arial"/>
            </a:endParaRPr>
          </a:p>
          <a:p>
            <a:pPr algn="just">
              <a:lnSpc>
                <a:spcPct val="100000"/>
              </a:lnSpc>
            </a:pPr>
            <a:r>
              <a:rPr b="0" lang="it-IT" sz="1400" spc="-1" strike="noStrike">
                <a:solidFill>
                  <a:srgbClr val="000000"/>
                </a:solidFill>
                <a:latin typeface="Times New Roman"/>
              </a:rPr>
              <a:t>L’art. 85 del Codice, con l’intento di approfondire le verifiche nei confronti dei soggetti rilevanti nella conduzione delle imprese, individua ed amplia la platea di operatori economici da sottoporre allo screening antimafia.</a:t>
            </a:r>
            <a:endParaRPr b="0" lang="it-IT" sz="1400" spc="-1" strike="noStrike">
              <a:latin typeface="Arial"/>
            </a:endParaRPr>
          </a:p>
          <a:p>
            <a:pPr algn="just">
              <a:lnSpc>
                <a:spcPct val="100000"/>
              </a:lnSpc>
            </a:pPr>
            <a:endParaRPr b="0" lang="it-IT" sz="1400" spc="-1" strike="noStrike">
              <a:latin typeface="Arial"/>
            </a:endParaRPr>
          </a:p>
        </p:txBody>
      </p:sp>
      <p:pic>
        <p:nvPicPr>
          <p:cNvPr id="142" name="Picture 7" descr="alloro_rep[1]"/>
          <p:cNvPicPr/>
          <p:nvPr/>
        </p:nvPicPr>
        <p:blipFill>
          <a:blip r:embed="rId2"/>
          <a:stretch/>
        </p:blipFill>
        <p:spPr>
          <a:xfrm>
            <a:off x="1675080" y="285840"/>
            <a:ext cx="429840" cy="499680"/>
          </a:xfrm>
          <a:prstGeom prst="rect">
            <a:avLst/>
          </a:prstGeom>
          <a:ln>
            <a:noFill/>
          </a:ln>
        </p:spPr>
      </p:pic>
      <p:sp>
        <p:nvSpPr>
          <p:cNvPr id="143" name="CustomShape 4"/>
          <p:cNvSpPr/>
          <p:nvPr/>
        </p:nvSpPr>
        <p:spPr>
          <a:xfrm>
            <a:off x="-324720" y="85716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144" name="CustomShape 5"/>
          <p:cNvSpPr/>
          <p:nvPr/>
        </p:nvSpPr>
        <p:spPr>
          <a:xfrm>
            <a:off x="3852000" y="892080"/>
            <a:ext cx="4571640" cy="3337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600" spc="-1" strike="noStrike">
                <a:solidFill>
                  <a:srgbClr val="0070c0"/>
                </a:solidFill>
                <a:latin typeface="Times New Roman"/>
              </a:rPr>
              <a:t>SOGGETTI DA SOTTOPORRE A VERIFICA</a:t>
            </a:r>
            <a:endParaRPr b="0" lang="it-IT" sz="1600" spc="-1" strike="noStrike">
              <a:latin typeface="Arial"/>
            </a:endParaRPr>
          </a:p>
        </p:txBody>
      </p:sp>
      <p:sp>
        <p:nvSpPr>
          <p:cNvPr id="145" name="CustomShape 6"/>
          <p:cNvSpPr/>
          <p:nvPr/>
        </p:nvSpPr>
        <p:spPr>
          <a:xfrm>
            <a:off x="1746720" y="3394440"/>
            <a:ext cx="5281560" cy="2389320"/>
          </a:xfrm>
          <a:prstGeom prst="roundRect">
            <a:avLst>
              <a:gd name="adj" fmla="val 16667"/>
            </a:avLst>
          </a:prstGeom>
          <a:gradFill rotWithShape="0">
            <a:gsLst>
              <a:gs pos="0">
                <a:srgbClr val="b9e7fd"/>
              </a:gs>
              <a:gs pos="100000">
                <a:srgbClr val="97dbfb"/>
              </a:gs>
            </a:gsLst>
            <a:lin ang="5400000"/>
          </a:gradFill>
          <a:ln w="38160">
            <a:solidFill>
              <a:schemeClr val="accent6">
                <a:lumMod val="75000"/>
              </a:schemeClr>
            </a:solidFill>
          </a:ln>
          <a:effectLst>
            <a:innerShdw blurRad="63500" dir="2700000" dist="50800">
              <a:srgbClr val="000000">
                <a:alpha val="50000"/>
              </a:srgbClr>
            </a:innerShdw>
          </a:effectLst>
        </p:spPr>
        <p:style>
          <a:lnRef idx="2">
            <a:schemeClr val="accent3">
              <a:shade val="50000"/>
            </a:schemeClr>
          </a:lnRef>
          <a:fillRef idx="1">
            <a:schemeClr val="accent3"/>
          </a:fillRef>
          <a:effectRef idx="0">
            <a:schemeClr val="accent3"/>
          </a:effectRef>
          <a:fontRef idx="minor"/>
        </p:style>
        <p:txBody>
          <a:bodyPr lIns="90000" rIns="90000" tIns="45000" bIns="45000" anchor="ctr">
            <a:noAutofit/>
          </a:bodyPr>
          <a:p>
            <a:pPr algn="just">
              <a:lnSpc>
                <a:spcPct val="100000"/>
              </a:lnSpc>
            </a:pPr>
            <a:r>
              <a:rPr b="1" lang="it-IT" sz="1150" spc="-1" strike="noStrike">
                <a:solidFill>
                  <a:srgbClr val="000000"/>
                </a:solidFill>
                <a:latin typeface="Times New Roman"/>
              </a:rPr>
              <a:t>Con riferimento alla casistica di maggiore frequenza in termini di tipologia societaria (ad esempio la società a responsabilità limitata) l’individuazione dei soggetti sottoposti a verifica risulta la seguente:</a:t>
            </a:r>
            <a:endParaRPr b="0" lang="it-IT" sz="1150" spc="-1" strike="noStrike">
              <a:latin typeface="Arial"/>
            </a:endParaRPr>
          </a:p>
          <a:p>
            <a:pPr marL="285840" indent="-285480" algn="just">
              <a:lnSpc>
                <a:spcPct val="100000"/>
              </a:lnSpc>
              <a:buClr>
                <a:srgbClr val="000000"/>
              </a:buClr>
              <a:buFont typeface="Wingdings" charset="2"/>
              <a:buChar char=""/>
            </a:pPr>
            <a:r>
              <a:rPr b="1" lang="it-IT" sz="1150" spc="-1" strike="noStrike">
                <a:solidFill>
                  <a:srgbClr val="000000"/>
                </a:solidFill>
                <a:latin typeface="Times New Roman"/>
              </a:rPr>
              <a:t>il legale rappresentante;</a:t>
            </a:r>
            <a:endParaRPr b="0" lang="it-IT" sz="1150" spc="-1" strike="noStrike">
              <a:latin typeface="Arial"/>
            </a:endParaRPr>
          </a:p>
          <a:p>
            <a:pPr marL="285840" indent="-285480" algn="just">
              <a:lnSpc>
                <a:spcPct val="100000"/>
              </a:lnSpc>
              <a:buClr>
                <a:srgbClr val="000000"/>
              </a:buClr>
              <a:buFont typeface="Wingdings" charset="2"/>
              <a:buChar char=""/>
            </a:pPr>
            <a:r>
              <a:rPr b="1" lang="it-IT" sz="1150" spc="-1" strike="noStrike">
                <a:solidFill>
                  <a:srgbClr val="000000"/>
                </a:solidFill>
                <a:latin typeface="Times New Roman"/>
              </a:rPr>
              <a:t>i componenti l’organo di amministrazione; </a:t>
            </a:r>
            <a:endParaRPr b="0" lang="it-IT" sz="1150" spc="-1" strike="noStrike">
              <a:latin typeface="Arial"/>
            </a:endParaRPr>
          </a:p>
          <a:p>
            <a:pPr marL="285840" indent="-285480" algn="just">
              <a:lnSpc>
                <a:spcPct val="100000"/>
              </a:lnSpc>
              <a:buClr>
                <a:srgbClr val="000000"/>
              </a:buClr>
              <a:buFont typeface="Wingdings" charset="2"/>
              <a:buChar char=""/>
            </a:pPr>
            <a:r>
              <a:rPr b="1" lang="it-IT" sz="1150" spc="-1" strike="noStrike">
                <a:solidFill>
                  <a:srgbClr val="000000"/>
                </a:solidFill>
                <a:latin typeface="Times New Roman"/>
              </a:rPr>
              <a:t>il socio di maggioranza, nel caso di società con un numero di soci pari o inferiore a quattro, ovvero il socio, il caso di società con socio unico;</a:t>
            </a:r>
            <a:endParaRPr b="0" lang="it-IT" sz="1150" spc="-1" strike="noStrike">
              <a:latin typeface="Arial"/>
            </a:endParaRPr>
          </a:p>
          <a:p>
            <a:pPr marL="285840" indent="-285480" algn="just">
              <a:lnSpc>
                <a:spcPct val="100000"/>
              </a:lnSpc>
              <a:buClr>
                <a:srgbClr val="000000"/>
              </a:buClr>
              <a:buFont typeface="Wingdings" charset="2"/>
              <a:buChar char=""/>
            </a:pPr>
            <a:r>
              <a:rPr b="1" lang="it-IT" sz="1150" spc="-1" strike="noStrike">
                <a:solidFill>
                  <a:srgbClr val="000000"/>
                </a:solidFill>
                <a:latin typeface="Times New Roman"/>
              </a:rPr>
              <a:t>i soggetti membri del collegio sindacale o il sindaco unico;</a:t>
            </a:r>
            <a:endParaRPr b="0" lang="it-IT" sz="1150" spc="-1" strike="noStrike">
              <a:latin typeface="Arial"/>
            </a:endParaRPr>
          </a:p>
          <a:p>
            <a:pPr marL="285840" indent="-285480" algn="just">
              <a:lnSpc>
                <a:spcPct val="100000"/>
              </a:lnSpc>
              <a:buClr>
                <a:srgbClr val="000000"/>
              </a:buClr>
              <a:buFont typeface="Wingdings" charset="2"/>
              <a:buChar char=""/>
            </a:pPr>
            <a:r>
              <a:rPr b="1" lang="it-IT" sz="1150" spc="-1" strike="noStrike">
                <a:solidFill>
                  <a:srgbClr val="000000"/>
                </a:solidFill>
                <a:latin typeface="Times New Roman"/>
              </a:rPr>
              <a:t>procuratori generali;</a:t>
            </a:r>
            <a:endParaRPr b="0" lang="it-IT" sz="1150" spc="-1" strike="noStrike">
              <a:latin typeface="Arial"/>
            </a:endParaRPr>
          </a:p>
          <a:p>
            <a:pPr marL="285840" indent="-285480" algn="just">
              <a:lnSpc>
                <a:spcPct val="100000"/>
              </a:lnSpc>
              <a:buClr>
                <a:srgbClr val="000000"/>
              </a:buClr>
              <a:buFont typeface="Wingdings" charset="2"/>
              <a:buChar char=""/>
            </a:pPr>
            <a:r>
              <a:rPr b="1" lang="it-IT" sz="1150" spc="-1" strike="noStrike">
                <a:solidFill>
                  <a:srgbClr val="000000"/>
                </a:solidFill>
                <a:latin typeface="Times New Roman"/>
              </a:rPr>
              <a:t>organismo di vigilanza,</a:t>
            </a:r>
            <a:endParaRPr b="0" lang="it-IT" sz="1150" spc="-1" strike="noStrike">
              <a:latin typeface="Arial"/>
            </a:endParaRPr>
          </a:p>
          <a:p>
            <a:pPr marL="285840" indent="-285480" algn="just">
              <a:lnSpc>
                <a:spcPct val="100000"/>
              </a:lnSpc>
              <a:buClr>
                <a:srgbClr val="000000"/>
              </a:buClr>
              <a:buFont typeface="Wingdings" charset="2"/>
              <a:buChar char=""/>
            </a:pPr>
            <a:r>
              <a:rPr b="1" lang="it-IT" sz="1150" spc="-1" strike="noStrike">
                <a:solidFill>
                  <a:srgbClr val="000000"/>
                </a:solidFill>
                <a:latin typeface="Times New Roman"/>
              </a:rPr>
              <a:t>direttore tecnico.</a:t>
            </a:r>
            <a:endParaRPr b="0" lang="it-IT" sz="1150" spc="-1" strike="noStrike">
              <a:latin typeface="Arial"/>
            </a:endParaRPr>
          </a:p>
        </p:txBody>
      </p:sp>
      <p:sp>
        <p:nvSpPr>
          <p:cNvPr id="146" name="CustomShape 7"/>
          <p:cNvSpPr/>
          <p:nvPr/>
        </p:nvSpPr>
        <p:spPr>
          <a:xfrm>
            <a:off x="4033440" y="2781000"/>
            <a:ext cx="682920" cy="963360"/>
          </a:xfrm>
          <a:prstGeom prst="downArrow">
            <a:avLst>
              <a:gd name="adj1" fmla="val 50000"/>
              <a:gd name="adj2" fmla="val 50000"/>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147" name="CustomShape 1"/>
          <p:cNvSpPr/>
          <p:nvPr/>
        </p:nvSpPr>
        <p:spPr>
          <a:xfrm>
            <a:off x="7358040" y="6426360"/>
            <a:ext cx="1642680" cy="431280"/>
          </a:xfrm>
          <a:prstGeom prst="rect">
            <a:avLst/>
          </a:prstGeom>
          <a:noFill/>
          <a:ln>
            <a:noFill/>
          </a:ln>
        </p:spPr>
        <p:style>
          <a:lnRef idx="0"/>
          <a:fillRef idx="0"/>
          <a:effectRef idx="0"/>
          <a:fontRef idx="minor"/>
        </p:style>
      </p:sp>
      <p:sp>
        <p:nvSpPr>
          <p:cNvPr id="148" name="CustomShape 2"/>
          <p:cNvSpPr/>
          <p:nvPr/>
        </p:nvSpPr>
        <p:spPr>
          <a:xfrm>
            <a:off x="536400" y="1828800"/>
            <a:ext cx="7929360" cy="73620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LE OSTATIVITÀ DELLA </a:t>
            </a:r>
            <a:r>
              <a:rPr b="1" lang="it-IT" sz="1200" spc="-1" strike="noStrike" u="sng">
                <a:solidFill>
                  <a:srgbClr val="3333ff"/>
                </a:solidFill>
                <a:uFillTx/>
                <a:latin typeface="Times New Roman"/>
              </a:rPr>
              <a:t>COMUNICAZIONE</a:t>
            </a:r>
            <a:r>
              <a:rPr b="1" lang="it-IT" sz="1200" spc="-1" strike="noStrike">
                <a:solidFill>
                  <a:srgbClr val="3333ff"/>
                </a:solidFill>
                <a:latin typeface="Times New Roman"/>
              </a:rPr>
              <a:t> TENGONO LUOGO DELLA CAUSE DI DECADENZA, SOSPENSIONE O DIVIETO  PREVISTE DALL’ART. 67 DEL D. LGS. N. 159 DEL 6.9.2011:</a:t>
            </a:r>
            <a:endParaRPr b="0" lang="it-IT" sz="1200" spc="-1" strike="noStrike">
              <a:latin typeface="Arial"/>
            </a:endParaRPr>
          </a:p>
        </p:txBody>
      </p:sp>
      <p:sp>
        <p:nvSpPr>
          <p:cNvPr id="149" name="CustomShape 3"/>
          <p:cNvSpPr/>
          <p:nvPr/>
        </p:nvSpPr>
        <p:spPr>
          <a:xfrm>
            <a:off x="517680" y="3105000"/>
            <a:ext cx="3563640" cy="89964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PROCEDIMENTI DI PREVENZIONE O PROVVEDIMENTI DI APPLICAZIONE DELLE MISURE DI PREVENZIONE PERSONALI DA PARTE DELL’AUTORI</a:t>
            </a:r>
            <a:r>
              <a:rPr b="1" lang="it-IT" sz="1050" spc="-1" strike="noStrike">
                <a:solidFill>
                  <a:srgbClr val="3333ff"/>
                </a:solidFill>
                <a:latin typeface="Times New Roman"/>
              </a:rPr>
              <a:t>TÀ</a:t>
            </a:r>
            <a:r>
              <a:rPr b="1" lang="it-IT" sz="1200" spc="-1" strike="noStrike">
                <a:solidFill>
                  <a:srgbClr val="3333ff"/>
                </a:solidFill>
                <a:latin typeface="Times New Roman"/>
              </a:rPr>
              <a:t> GIUDIZIARIA:</a:t>
            </a:r>
            <a:endParaRPr b="0" lang="it-IT" sz="1200" spc="-1" strike="noStrike">
              <a:latin typeface="Arial"/>
            </a:endParaRPr>
          </a:p>
        </p:txBody>
      </p:sp>
      <p:sp>
        <p:nvSpPr>
          <p:cNvPr id="150" name="CustomShape 4"/>
          <p:cNvSpPr/>
          <p:nvPr/>
        </p:nvSpPr>
        <p:spPr>
          <a:xfrm>
            <a:off x="5148360" y="2925720"/>
            <a:ext cx="3204720" cy="35856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Sorveglianza speciale di pubblica sicurezza</a:t>
            </a:r>
            <a:endParaRPr b="0" lang="it-IT" sz="1200" spc="-1" strike="noStrike">
              <a:latin typeface="Arial"/>
            </a:endParaRPr>
          </a:p>
        </p:txBody>
      </p:sp>
      <p:sp>
        <p:nvSpPr>
          <p:cNvPr id="151" name="CustomShape 5"/>
          <p:cNvSpPr/>
          <p:nvPr/>
        </p:nvSpPr>
        <p:spPr>
          <a:xfrm>
            <a:off x="5148360" y="3465360"/>
            <a:ext cx="3258720" cy="36000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Divieto di soggiorno in uno o più comuni</a:t>
            </a:r>
            <a:endParaRPr b="0" lang="it-IT" sz="1200" spc="-1" strike="noStrike">
              <a:latin typeface="Arial"/>
            </a:endParaRPr>
          </a:p>
        </p:txBody>
      </p:sp>
      <p:sp>
        <p:nvSpPr>
          <p:cNvPr id="152" name="CustomShape 6"/>
          <p:cNvSpPr/>
          <p:nvPr/>
        </p:nvSpPr>
        <p:spPr>
          <a:xfrm>
            <a:off x="5148360" y="4005360"/>
            <a:ext cx="3260520" cy="35856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Obbligo di soggiorno nel comune di residenza</a:t>
            </a:r>
            <a:endParaRPr b="0" lang="it-IT" sz="1200" spc="-1" strike="noStrike">
              <a:latin typeface="Arial"/>
            </a:endParaRPr>
          </a:p>
        </p:txBody>
      </p:sp>
      <p:sp>
        <p:nvSpPr>
          <p:cNvPr id="153" name="CustomShape 7"/>
          <p:cNvSpPr/>
          <p:nvPr/>
        </p:nvSpPr>
        <p:spPr>
          <a:xfrm>
            <a:off x="536400" y="5013360"/>
            <a:ext cx="3544560" cy="50292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DELITTI PREVISTI DALL’ART. 51, COMMA 3-BIS, DEL C.P.P..</a:t>
            </a:r>
            <a:endParaRPr b="0" lang="it-IT" sz="1200" spc="-1" strike="noStrike">
              <a:latin typeface="Arial"/>
            </a:endParaRPr>
          </a:p>
        </p:txBody>
      </p:sp>
      <p:sp>
        <p:nvSpPr>
          <p:cNvPr id="154" name="CustomShape 8"/>
          <p:cNvSpPr/>
          <p:nvPr/>
        </p:nvSpPr>
        <p:spPr>
          <a:xfrm flipV="1">
            <a:off x="4081320" y="3205080"/>
            <a:ext cx="1066320" cy="35064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55" name="CustomShape 9"/>
          <p:cNvSpPr/>
          <p:nvPr/>
        </p:nvSpPr>
        <p:spPr>
          <a:xfrm>
            <a:off x="4081320" y="3556080"/>
            <a:ext cx="1066320" cy="8856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56" name="CustomShape 10"/>
          <p:cNvSpPr/>
          <p:nvPr/>
        </p:nvSpPr>
        <p:spPr>
          <a:xfrm>
            <a:off x="4081320" y="3556080"/>
            <a:ext cx="1066320" cy="62820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57" name="CustomShape 11"/>
          <p:cNvSpPr/>
          <p:nvPr/>
        </p:nvSpPr>
        <p:spPr>
          <a:xfrm flipV="1">
            <a:off x="4081320" y="5265000"/>
            <a:ext cx="1114200" cy="36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58" name="CustomShape 12"/>
          <p:cNvSpPr/>
          <p:nvPr/>
        </p:nvSpPr>
        <p:spPr>
          <a:xfrm>
            <a:off x="5195880" y="4941720"/>
            <a:ext cx="3260520" cy="64584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Si applica nei confronti delle persone condannate con sentenza definitiva o confermata in appello</a:t>
            </a:r>
            <a:endParaRPr b="0" lang="it-IT" sz="1200" spc="-1" strike="noStrike">
              <a:latin typeface="Arial"/>
            </a:endParaRPr>
          </a:p>
        </p:txBody>
      </p:sp>
      <p:pic>
        <p:nvPicPr>
          <p:cNvPr id="159" name="Picture 7" descr="alloro_rep[1]"/>
          <p:cNvPicPr/>
          <p:nvPr/>
        </p:nvPicPr>
        <p:blipFill>
          <a:blip r:embed="rId2"/>
          <a:stretch/>
        </p:blipFill>
        <p:spPr>
          <a:xfrm>
            <a:off x="1675080" y="285840"/>
            <a:ext cx="429840" cy="499680"/>
          </a:xfrm>
          <a:prstGeom prst="rect">
            <a:avLst/>
          </a:prstGeom>
          <a:ln>
            <a:noFill/>
          </a:ln>
        </p:spPr>
      </p:pic>
      <p:sp>
        <p:nvSpPr>
          <p:cNvPr id="160" name="CustomShape 13"/>
          <p:cNvSpPr/>
          <p:nvPr/>
        </p:nvSpPr>
        <p:spPr>
          <a:xfrm>
            <a:off x="-324720" y="85716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161" name="CustomShape 14"/>
          <p:cNvSpPr/>
          <p:nvPr/>
        </p:nvSpPr>
        <p:spPr>
          <a:xfrm>
            <a:off x="3852000" y="892080"/>
            <a:ext cx="4571640" cy="57708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600" spc="-1" strike="noStrike">
                <a:solidFill>
                  <a:srgbClr val="0070c0"/>
                </a:solidFill>
                <a:latin typeface="Times New Roman"/>
              </a:rPr>
              <a:t>ELEMENTI OSTATIVI AL RILASCIO DELLA CERTIFICAZIONE ANTIMAFIA</a:t>
            </a:r>
            <a:endParaRPr b="0" lang="it-IT" sz="1600" spc="-1" strike="noStrike">
              <a:latin typeface="Arial"/>
            </a:endParaRPr>
          </a:p>
        </p:txBody>
      </p:sp>
    </p:spTree>
  </p:cSld>
  <mc:AlternateContent>
    <mc:Choice Requires="p14">
      <p:transition spd="slow" p14:dur="2000"/>
    </mc:Choice>
    <mc:Fallback>
      <p:transition spd="slow"/>
    </mc:Fallback>
  </mc:AlternateContent>
  <p:timing>
    <p:tnLst>
      <p:par>
        <p:cTn id="113" dur="indefinite" restart="never" nodeType="tmRoot">
          <p:childTnLst>
            <p:seq>
              <p:cTn id="114" dur="indefinite" nodeType="mainSeq">
                <p:childTnLst>
                  <p:par>
                    <p:cTn id="115" nodeType="clickEffect" fill="hold">
                      <p:stCondLst>
                        <p:cond delay="0"/>
                      </p:stCondLst>
                      <p:childTnLst>
                        <p:par>
                          <p:cTn id="116" nodeType="withEffect" fill="hold">
                            <p:stCondLst>
                              <p:cond delay="0"/>
                            </p:stCondLst>
                            <p:childTnLst>
                              <p:par>
                                <p:cTn id="117" nodeType="withEffect" fill="hold" presetClass="entr" presetID="2" presetSubtype="4">
                                  <p:stCondLst>
                                    <p:cond delay="0"/>
                                  </p:stCondLst>
                                  <p:childTnLst>
                                    <p:set>
                                      <p:cBhvr>
                                        <p:cTn id="118" dur="1" fill="hold">
                                          <p:stCondLst>
                                            <p:cond delay="0"/>
                                          </p:stCondLst>
                                        </p:cTn>
                                        <p:tgtEl>
                                          <p:spTgt spid="148"/>
                                        </p:tgtEl>
                                        <p:attrNameLst>
                                          <p:attrName>style.visibility</p:attrName>
                                        </p:attrNameLst>
                                      </p:cBhvr>
                                      <p:to>
                                        <p:strVal val="visible"/>
                                      </p:to>
                                    </p:set>
                                    <p:anim calcmode="lin" valueType="num">
                                      <p:cBhvr additive="repl">
                                        <p:cTn id="119" dur="500" fill="hold"/>
                                        <p:tgtEl>
                                          <p:spTgt spid="148"/>
                                        </p:tgtEl>
                                        <p:attrNameLst>
                                          <p:attrName>ppt_x</p:attrName>
                                        </p:attrNameLst>
                                      </p:cBhvr>
                                      <p:tavLst>
                                        <p:tav tm="0">
                                          <p:val>
                                            <p:strVal val="#ppt_x"/>
                                          </p:val>
                                        </p:tav>
                                        <p:tav tm="100000">
                                          <p:val>
                                            <p:strVal val="#ppt_x"/>
                                          </p:val>
                                        </p:tav>
                                      </p:tavLst>
                                    </p:anim>
                                    <p:anim calcmode="lin" valueType="num">
                                      <p:cBhvr additive="repl">
                                        <p:cTn id="120" dur="500" fill="hold"/>
                                        <p:tgtEl>
                                          <p:spTgt spid="148"/>
                                        </p:tgtEl>
                                        <p:attrNameLst>
                                          <p:attrName>ppt_y</p:attrName>
                                        </p:attrNameLst>
                                      </p:cBhvr>
                                      <p:tavLst>
                                        <p:tav tm="0">
                                          <p:val>
                                            <p:strVal val="1+#ppt_h/2"/>
                                          </p:val>
                                        </p:tav>
                                        <p:tav tm="100000">
                                          <p:val>
                                            <p:strVal val="#ppt_y"/>
                                          </p:val>
                                        </p:tav>
                                      </p:tavLst>
                                    </p:anim>
                                  </p:childTnLst>
                                </p:cTn>
                              </p:par>
                              <p:par>
                                <p:cTn id="121" nodeType="withEffect" fill="hold" presetClass="entr" presetID="2" presetSubtype="4">
                                  <p:stCondLst>
                                    <p:cond delay="0"/>
                                  </p:stCondLst>
                                  <p:childTnLst>
                                    <p:set>
                                      <p:cBhvr>
                                        <p:cTn id="122" dur="1" fill="hold">
                                          <p:stCondLst>
                                            <p:cond delay="0"/>
                                          </p:stCondLst>
                                        </p:cTn>
                                        <p:tgtEl>
                                          <p:spTgt spid="148"/>
                                        </p:tgtEl>
                                        <p:attrNameLst>
                                          <p:attrName>style.visibility</p:attrName>
                                        </p:attrNameLst>
                                      </p:cBhvr>
                                      <p:to>
                                        <p:strVal val="visible"/>
                                      </p:to>
                                    </p:set>
                                    <p:anim calcmode="lin" valueType="num">
                                      <p:cBhvr additive="repl">
                                        <p:cTn id="123" dur="500" fill="hold"/>
                                        <p:tgtEl>
                                          <p:spTgt spid="148"/>
                                        </p:tgtEl>
                                        <p:attrNameLst>
                                          <p:attrName>ppt_x</p:attrName>
                                        </p:attrNameLst>
                                      </p:cBhvr>
                                      <p:tavLst>
                                        <p:tav tm="0">
                                          <p:val>
                                            <p:strVal val="#ppt_x"/>
                                          </p:val>
                                        </p:tav>
                                        <p:tav tm="100000">
                                          <p:val>
                                            <p:strVal val="#ppt_x"/>
                                          </p:val>
                                        </p:tav>
                                      </p:tavLst>
                                    </p:anim>
                                    <p:anim calcmode="lin" valueType="num">
                                      <p:cBhvr additive="repl">
                                        <p:cTn id="124" dur="500" fill="hold"/>
                                        <p:tgtEl>
                                          <p:spTgt spid="148"/>
                                        </p:tgtEl>
                                        <p:attrNameLst>
                                          <p:attrName>ppt_y</p:attrName>
                                        </p:attrNameLst>
                                      </p:cBhvr>
                                      <p:tavLst>
                                        <p:tav tm="0">
                                          <p:val>
                                            <p:strVal val="1+#ppt_h/2"/>
                                          </p:val>
                                        </p:tav>
                                        <p:tav tm="100000">
                                          <p:val>
                                            <p:strVal val="#ppt_y"/>
                                          </p:val>
                                        </p:tav>
                                      </p:tavLst>
                                    </p:anim>
                                  </p:childTnLst>
                                </p:cTn>
                              </p:par>
                              <p:par>
                                <p:cTn id="125" nodeType="withEffect" fill="hold" presetClass="entr" presetID="2" presetSubtype="4">
                                  <p:stCondLst>
                                    <p:cond delay="0"/>
                                  </p:stCondLst>
                                  <p:childTnLst>
                                    <p:set>
                                      <p:cBhvr>
                                        <p:cTn id="126" dur="1" fill="hold">
                                          <p:stCondLst>
                                            <p:cond delay="0"/>
                                          </p:stCondLst>
                                        </p:cTn>
                                        <p:tgtEl>
                                          <p:spTgt spid="149"/>
                                        </p:tgtEl>
                                        <p:attrNameLst>
                                          <p:attrName>style.visibility</p:attrName>
                                        </p:attrNameLst>
                                      </p:cBhvr>
                                      <p:to>
                                        <p:strVal val="visible"/>
                                      </p:to>
                                    </p:set>
                                    <p:anim calcmode="lin" valueType="num">
                                      <p:cBhvr additive="repl">
                                        <p:cTn id="127" dur="500" fill="hold"/>
                                        <p:tgtEl>
                                          <p:spTgt spid="149"/>
                                        </p:tgtEl>
                                        <p:attrNameLst>
                                          <p:attrName>ppt_x</p:attrName>
                                        </p:attrNameLst>
                                      </p:cBhvr>
                                      <p:tavLst>
                                        <p:tav tm="0">
                                          <p:val>
                                            <p:strVal val="#ppt_x"/>
                                          </p:val>
                                        </p:tav>
                                        <p:tav tm="100000">
                                          <p:val>
                                            <p:strVal val="#ppt_x"/>
                                          </p:val>
                                        </p:tav>
                                      </p:tavLst>
                                    </p:anim>
                                    <p:anim calcmode="lin" valueType="num">
                                      <p:cBhvr additive="repl">
                                        <p:cTn id="128" dur="500" fill="hold"/>
                                        <p:tgtEl>
                                          <p:spTgt spid="149"/>
                                        </p:tgtEl>
                                        <p:attrNameLst>
                                          <p:attrName>ppt_y</p:attrName>
                                        </p:attrNameLst>
                                      </p:cBhvr>
                                      <p:tavLst>
                                        <p:tav tm="0">
                                          <p:val>
                                            <p:strVal val="1+#ppt_h/2"/>
                                          </p:val>
                                        </p:tav>
                                        <p:tav tm="100000">
                                          <p:val>
                                            <p:strVal val="#ppt_y"/>
                                          </p:val>
                                        </p:tav>
                                      </p:tavLst>
                                    </p:anim>
                                  </p:childTnLst>
                                </p:cTn>
                              </p:par>
                              <p:par>
                                <p:cTn id="129" nodeType="withEffect" fill="hold" presetClass="entr" presetID="2" presetSubtype="4">
                                  <p:stCondLst>
                                    <p:cond delay="0"/>
                                  </p:stCondLst>
                                  <p:childTnLst>
                                    <p:set>
                                      <p:cBhvr>
                                        <p:cTn id="130" dur="1" fill="hold">
                                          <p:stCondLst>
                                            <p:cond delay="0"/>
                                          </p:stCondLst>
                                        </p:cTn>
                                        <p:tgtEl>
                                          <p:spTgt spid="149"/>
                                        </p:tgtEl>
                                        <p:attrNameLst>
                                          <p:attrName>style.visibility</p:attrName>
                                        </p:attrNameLst>
                                      </p:cBhvr>
                                      <p:to>
                                        <p:strVal val="visible"/>
                                      </p:to>
                                    </p:set>
                                    <p:anim calcmode="lin" valueType="num">
                                      <p:cBhvr additive="repl">
                                        <p:cTn id="131" dur="500" fill="hold"/>
                                        <p:tgtEl>
                                          <p:spTgt spid="149"/>
                                        </p:tgtEl>
                                        <p:attrNameLst>
                                          <p:attrName>ppt_x</p:attrName>
                                        </p:attrNameLst>
                                      </p:cBhvr>
                                      <p:tavLst>
                                        <p:tav tm="0">
                                          <p:val>
                                            <p:strVal val="#ppt_x"/>
                                          </p:val>
                                        </p:tav>
                                        <p:tav tm="100000">
                                          <p:val>
                                            <p:strVal val="#ppt_x"/>
                                          </p:val>
                                        </p:tav>
                                      </p:tavLst>
                                    </p:anim>
                                    <p:anim calcmode="lin" valueType="num">
                                      <p:cBhvr additive="repl">
                                        <p:cTn id="132" dur="500" fill="hold"/>
                                        <p:tgtEl>
                                          <p:spTgt spid="149"/>
                                        </p:tgtEl>
                                        <p:attrNameLst>
                                          <p:attrName>ppt_y</p:attrName>
                                        </p:attrNameLst>
                                      </p:cBhvr>
                                      <p:tavLst>
                                        <p:tav tm="0">
                                          <p:val>
                                            <p:strVal val="1+#ppt_h/2"/>
                                          </p:val>
                                        </p:tav>
                                        <p:tav tm="100000">
                                          <p:val>
                                            <p:strVal val="#ppt_y"/>
                                          </p:val>
                                        </p:tav>
                                      </p:tavLst>
                                    </p:anim>
                                  </p:childTnLst>
                                </p:cTn>
                              </p:par>
                              <p:par>
                                <p:cTn id="133" nodeType="withEffect" fill="hold" presetClass="entr" presetID="2" presetSubtype="4">
                                  <p:stCondLst>
                                    <p:cond delay="0"/>
                                  </p:stCondLst>
                                  <p:childTnLst>
                                    <p:set>
                                      <p:cBhvr>
                                        <p:cTn id="134" dur="1" fill="hold">
                                          <p:stCondLst>
                                            <p:cond delay="0"/>
                                          </p:stCondLst>
                                        </p:cTn>
                                        <p:tgtEl>
                                          <p:spTgt spid="150"/>
                                        </p:tgtEl>
                                        <p:attrNameLst>
                                          <p:attrName>style.visibility</p:attrName>
                                        </p:attrNameLst>
                                      </p:cBhvr>
                                      <p:to>
                                        <p:strVal val="visible"/>
                                      </p:to>
                                    </p:set>
                                    <p:anim calcmode="lin" valueType="num">
                                      <p:cBhvr additive="repl">
                                        <p:cTn id="135" dur="500" fill="hold"/>
                                        <p:tgtEl>
                                          <p:spTgt spid="150"/>
                                        </p:tgtEl>
                                        <p:attrNameLst>
                                          <p:attrName>ppt_x</p:attrName>
                                        </p:attrNameLst>
                                      </p:cBhvr>
                                      <p:tavLst>
                                        <p:tav tm="0">
                                          <p:val>
                                            <p:strVal val="#ppt_x"/>
                                          </p:val>
                                        </p:tav>
                                        <p:tav tm="100000">
                                          <p:val>
                                            <p:strVal val="#ppt_x"/>
                                          </p:val>
                                        </p:tav>
                                      </p:tavLst>
                                    </p:anim>
                                    <p:anim calcmode="lin" valueType="num">
                                      <p:cBhvr additive="repl">
                                        <p:cTn id="136" dur="500" fill="hold"/>
                                        <p:tgtEl>
                                          <p:spTgt spid="150"/>
                                        </p:tgtEl>
                                        <p:attrNameLst>
                                          <p:attrName>ppt_y</p:attrName>
                                        </p:attrNameLst>
                                      </p:cBhvr>
                                      <p:tavLst>
                                        <p:tav tm="0">
                                          <p:val>
                                            <p:strVal val="1+#ppt_h/2"/>
                                          </p:val>
                                        </p:tav>
                                        <p:tav tm="100000">
                                          <p:val>
                                            <p:strVal val="#ppt_y"/>
                                          </p:val>
                                        </p:tav>
                                      </p:tavLst>
                                    </p:anim>
                                  </p:childTnLst>
                                </p:cTn>
                              </p:par>
                              <p:par>
                                <p:cTn id="137" nodeType="withEffect" fill="hold" presetClass="entr" presetID="2" presetSubtype="4">
                                  <p:stCondLst>
                                    <p:cond delay="0"/>
                                  </p:stCondLst>
                                  <p:childTnLst>
                                    <p:set>
                                      <p:cBhvr>
                                        <p:cTn id="138" dur="1" fill="hold">
                                          <p:stCondLst>
                                            <p:cond delay="0"/>
                                          </p:stCondLst>
                                        </p:cTn>
                                        <p:tgtEl>
                                          <p:spTgt spid="150"/>
                                        </p:tgtEl>
                                        <p:attrNameLst>
                                          <p:attrName>style.visibility</p:attrName>
                                        </p:attrNameLst>
                                      </p:cBhvr>
                                      <p:to>
                                        <p:strVal val="visible"/>
                                      </p:to>
                                    </p:set>
                                    <p:anim calcmode="lin" valueType="num">
                                      <p:cBhvr additive="repl">
                                        <p:cTn id="139" dur="500" fill="hold"/>
                                        <p:tgtEl>
                                          <p:spTgt spid="150"/>
                                        </p:tgtEl>
                                        <p:attrNameLst>
                                          <p:attrName>ppt_x</p:attrName>
                                        </p:attrNameLst>
                                      </p:cBhvr>
                                      <p:tavLst>
                                        <p:tav tm="0">
                                          <p:val>
                                            <p:strVal val="#ppt_x"/>
                                          </p:val>
                                        </p:tav>
                                        <p:tav tm="100000">
                                          <p:val>
                                            <p:strVal val="#ppt_x"/>
                                          </p:val>
                                        </p:tav>
                                      </p:tavLst>
                                    </p:anim>
                                    <p:anim calcmode="lin" valueType="num">
                                      <p:cBhvr additive="repl">
                                        <p:cTn id="140" dur="500" fill="hold"/>
                                        <p:tgtEl>
                                          <p:spTgt spid="150"/>
                                        </p:tgtEl>
                                        <p:attrNameLst>
                                          <p:attrName>ppt_y</p:attrName>
                                        </p:attrNameLst>
                                      </p:cBhvr>
                                      <p:tavLst>
                                        <p:tav tm="0">
                                          <p:val>
                                            <p:strVal val="1+#ppt_h/2"/>
                                          </p:val>
                                        </p:tav>
                                        <p:tav tm="100000">
                                          <p:val>
                                            <p:strVal val="#ppt_y"/>
                                          </p:val>
                                        </p:tav>
                                      </p:tavLst>
                                    </p:anim>
                                  </p:childTnLst>
                                </p:cTn>
                              </p:par>
                              <p:par>
                                <p:cTn id="141" nodeType="withEffect" fill="hold" presetClass="entr" presetID="2" presetSubtype="4">
                                  <p:stCondLst>
                                    <p:cond delay="0"/>
                                  </p:stCondLst>
                                  <p:childTnLst>
                                    <p:set>
                                      <p:cBhvr>
                                        <p:cTn id="142" dur="1" fill="hold">
                                          <p:stCondLst>
                                            <p:cond delay="0"/>
                                          </p:stCondLst>
                                        </p:cTn>
                                        <p:tgtEl>
                                          <p:spTgt spid="151"/>
                                        </p:tgtEl>
                                        <p:attrNameLst>
                                          <p:attrName>style.visibility</p:attrName>
                                        </p:attrNameLst>
                                      </p:cBhvr>
                                      <p:to>
                                        <p:strVal val="visible"/>
                                      </p:to>
                                    </p:set>
                                    <p:anim calcmode="lin" valueType="num">
                                      <p:cBhvr additive="repl">
                                        <p:cTn id="143" dur="500" fill="hold"/>
                                        <p:tgtEl>
                                          <p:spTgt spid="151"/>
                                        </p:tgtEl>
                                        <p:attrNameLst>
                                          <p:attrName>ppt_x</p:attrName>
                                        </p:attrNameLst>
                                      </p:cBhvr>
                                      <p:tavLst>
                                        <p:tav tm="0">
                                          <p:val>
                                            <p:strVal val="#ppt_x"/>
                                          </p:val>
                                        </p:tav>
                                        <p:tav tm="100000">
                                          <p:val>
                                            <p:strVal val="#ppt_x"/>
                                          </p:val>
                                        </p:tav>
                                      </p:tavLst>
                                    </p:anim>
                                    <p:anim calcmode="lin" valueType="num">
                                      <p:cBhvr additive="repl">
                                        <p:cTn id="144" dur="500" fill="hold"/>
                                        <p:tgtEl>
                                          <p:spTgt spid="151"/>
                                        </p:tgtEl>
                                        <p:attrNameLst>
                                          <p:attrName>ppt_y</p:attrName>
                                        </p:attrNameLst>
                                      </p:cBhvr>
                                      <p:tavLst>
                                        <p:tav tm="0">
                                          <p:val>
                                            <p:strVal val="1+#ppt_h/2"/>
                                          </p:val>
                                        </p:tav>
                                        <p:tav tm="100000">
                                          <p:val>
                                            <p:strVal val="#ppt_y"/>
                                          </p:val>
                                        </p:tav>
                                      </p:tavLst>
                                    </p:anim>
                                  </p:childTnLst>
                                </p:cTn>
                              </p:par>
                              <p:par>
                                <p:cTn id="145" nodeType="withEffect" fill="hold" presetClass="entr" presetID="2" presetSubtype="4">
                                  <p:stCondLst>
                                    <p:cond delay="0"/>
                                  </p:stCondLst>
                                  <p:childTnLst>
                                    <p:set>
                                      <p:cBhvr>
                                        <p:cTn id="146" dur="1" fill="hold">
                                          <p:stCondLst>
                                            <p:cond delay="0"/>
                                          </p:stCondLst>
                                        </p:cTn>
                                        <p:tgtEl>
                                          <p:spTgt spid="151"/>
                                        </p:tgtEl>
                                        <p:attrNameLst>
                                          <p:attrName>style.visibility</p:attrName>
                                        </p:attrNameLst>
                                      </p:cBhvr>
                                      <p:to>
                                        <p:strVal val="visible"/>
                                      </p:to>
                                    </p:set>
                                    <p:anim calcmode="lin" valueType="num">
                                      <p:cBhvr additive="repl">
                                        <p:cTn id="147" dur="500" fill="hold"/>
                                        <p:tgtEl>
                                          <p:spTgt spid="151"/>
                                        </p:tgtEl>
                                        <p:attrNameLst>
                                          <p:attrName>ppt_x</p:attrName>
                                        </p:attrNameLst>
                                      </p:cBhvr>
                                      <p:tavLst>
                                        <p:tav tm="0">
                                          <p:val>
                                            <p:strVal val="#ppt_x"/>
                                          </p:val>
                                        </p:tav>
                                        <p:tav tm="100000">
                                          <p:val>
                                            <p:strVal val="#ppt_x"/>
                                          </p:val>
                                        </p:tav>
                                      </p:tavLst>
                                    </p:anim>
                                    <p:anim calcmode="lin" valueType="num">
                                      <p:cBhvr additive="repl">
                                        <p:cTn id="148" dur="500" fill="hold"/>
                                        <p:tgtEl>
                                          <p:spTgt spid="151"/>
                                        </p:tgtEl>
                                        <p:attrNameLst>
                                          <p:attrName>ppt_y</p:attrName>
                                        </p:attrNameLst>
                                      </p:cBhvr>
                                      <p:tavLst>
                                        <p:tav tm="0">
                                          <p:val>
                                            <p:strVal val="1+#ppt_h/2"/>
                                          </p:val>
                                        </p:tav>
                                        <p:tav tm="100000">
                                          <p:val>
                                            <p:strVal val="#ppt_y"/>
                                          </p:val>
                                        </p:tav>
                                      </p:tavLst>
                                    </p:anim>
                                  </p:childTnLst>
                                </p:cTn>
                              </p:par>
                              <p:par>
                                <p:cTn id="149" nodeType="withEffect" fill="hold" presetClass="entr" presetID="2" presetSubtype="4">
                                  <p:stCondLst>
                                    <p:cond delay="0"/>
                                  </p:stCondLst>
                                  <p:childTnLst>
                                    <p:set>
                                      <p:cBhvr>
                                        <p:cTn id="150" dur="1" fill="hold">
                                          <p:stCondLst>
                                            <p:cond delay="0"/>
                                          </p:stCondLst>
                                        </p:cTn>
                                        <p:tgtEl>
                                          <p:spTgt spid="152"/>
                                        </p:tgtEl>
                                        <p:attrNameLst>
                                          <p:attrName>style.visibility</p:attrName>
                                        </p:attrNameLst>
                                      </p:cBhvr>
                                      <p:to>
                                        <p:strVal val="visible"/>
                                      </p:to>
                                    </p:set>
                                    <p:anim calcmode="lin" valueType="num">
                                      <p:cBhvr additive="repl">
                                        <p:cTn id="151" dur="500" fill="hold"/>
                                        <p:tgtEl>
                                          <p:spTgt spid="152"/>
                                        </p:tgtEl>
                                        <p:attrNameLst>
                                          <p:attrName>ppt_x</p:attrName>
                                        </p:attrNameLst>
                                      </p:cBhvr>
                                      <p:tavLst>
                                        <p:tav tm="0">
                                          <p:val>
                                            <p:strVal val="#ppt_x"/>
                                          </p:val>
                                        </p:tav>
                                        <p:tav tm="100000">
                                          <p:val>
                                            <p:strVal val="#ppt_x"/>
                                          </p:val>
                                        </p:tav>
                                      </p:tavLst>
                                    </p:anim>
                                    <p:anim calcmode="lin" valueType="num">
                                      <p:cBhvr additive="repl">
                                        <p:cTn id="152" dur="500" fill="hold"/>
                                        <p:tgtEl>
                                          <p:spTgt spid="152"/>
                                        </p:tgtEl>
                                        <p:attrNameLst>
                                          <p:attrName>ppt_y</p:attrName>
                                        </p:attrNameLst>
                                      </p:cBhvr>
                                      <p:tavLst>
                                        <p:tav tm="0">
                                          <p:val>
                                            <p:strVal val="1+#ppt_h/2"/>
                                          </p:val>
                                        </p:tav>
                                        <p:tav tm="100000">
                                          <p:val>
                                            <p:strVal val="#ppt_y"/>
                                          </p:val>
                                        </p:tav>
                                      </p:tavLst>
                                    </p:anim>
                                  </p:childTnLst>
                                </p:cTn>
                              </p:par>
                              <p:par>
                                <p:cTn id="153" nodeType="withEffect" fill="hold" presetClass="entr" presetID="2" presetSubtype="4">
                                  <p:stCondLst>
                                    <p:cond delay="0"/>
                                  </p:stCondLst>
                                  <p:childTnLst>
                                    <p:set>
                                      <p:cBhvr>
                                        <p:cTn id="154" dur="1" fill="hold">
                                          <p:stCondLst>
                                            <p:cond delay="0"/>
                                          </p:stCondLst>
                                        </p:cTn>
                                        <p:tgtEl>
                                          <p:spTgt spid="152"/>
                                        </p:tgtEl>
                                        <p:attrNameLst>
                                          <p:attrName>style.visibility</p:attrName>
                                        </p:attrNameLst>
                                      </p:cBhvr>
                                      <p:to>
                                        <p:strVal val="visible"/>
                                      </p:to>
                                    </p:set>
                                    <p:anim calcmode="lin" valueType="num">
                                      <p:cBhvr additive="repl">
                                        <p:cTn id="155" dur="500" fill="hold"/>
                                        <p:tgtEl>
                                          <p:spTgt spid="152"/>
                                        </p:tgtEl>
                                        <p:attrNameLst>
                                          <p:attrName>ppt_x</p:attrName>
                                        </p:attrNameLst>
                                      </p:cBhvr>
                                      <p:tavLst>
                                        <p:tav tm="0">
                                          <p:val>
                                            <p:strVal val="#ppt_x"/>
                                          </p:val>
                                        </p:tav>
                                        <p:tav tm="100000">
                                          <p:val>
                                            <p:strVal val="#ppt_x"/>
                                          </p:val>
                                        </p:tav>
                                      </p:tavLst>
                                    </p:anim>
                                    <p:anim calcmode="lin" valueType="num">
                                      <p:cBhvr additive="repl">
                                        <p:cTn id="156" dur="500" fill="hold"/>
                                        <p:tgtEl>
                                          <p:spTgt spid="152"/>
                                        </p:tgtEl>
                                        <p:attrNameLst>
                                          <p:attrName>ppt_y</p:attrName>
                                        </p:attrNameLst>
                                      </p:cBhvr>
                                      <p:tavLst>
                                        <p:tav tm="0">
                                          <p:val>
                                            <p:strVal val="1+#ppt_h/2"/>
                                          </p:val>
                                        </p:tav>
                                        <p:tav tm="100000">
                                          <p:val>
                                            <p:strVal val="#ppt_y"/>
                                          </p:val>
                                        </p:tav>
                                      </p:tavLst>
                                    </p:anim>
                                  </p:childTnLst>
                                </p:cTn>
                              </p:par>
                              <p:par>
                                <p:cTn id="157" nodeType="withEffect" fill="hold" presetClass="entr" presetID="2" presetSubtype="4">
                                  <p:stCondLst>
                                    <p:cond delay="0"/>
                                  </p:stCondLst>
                                  <p:childTnLst>
                                    <p:set>
                                      <p:cBhvr>
                                        <p:cTn id="158" dur="1" fill="hold">
                                          <p:stCondLst>
                                            <p:cond delay="0"/>
                                          </p:stCondLst>
                                        </p:cTn>
                                        <p:tgtEl>
                                          <p:spTgt spid="153"/>
                                        </p:tgtEl>
                                        <p:attrNameLst>
                                          <p:attrName>style.visibility</p:attrName>
                                        </p:attrNameLst>
                                      </p:cBhvr>
                                      <p:to>
                                        <p:strVal val="visible"/>
                                      </p:to>
                                    </p:set>
                                    <p:anim calcmode="lin" valueType="num">
                                      <p:cBhvr additive="repl">
                                        <p:cTn id="159" dur="500" fill="hold"/>
                                        <p:tgtEl>
                                          <p:spTgt spid="153"/>
                                        </p:tgtEl>
                                        <p:attrNameLst>
                                          <p:attrName>ppt_x</p:attrName>
                                        </p:attrNameLst>
                                      </p:cBhvr>
                                      <p:tavLst>
                                        <p:tav tm="0">
                                          <p:val>
                                            <p:strVal val="#ppt_x"/>
                                          </p:val>
                                        </p:tav>
                                        <p:tav tm="100000">
                                          <p:val>
                                            <p:strVal val="#ppt_x"/>
                                          </p:val>
                                        </p:tav>
                                      </p:tavLst>
                                    </p:anim>
                                    <p:anim calcmode="lin" valueType="num">
                                      <p:cBhvr additive="repl">
                                        <p:cTn id="160" dur="500" fill="hold"/>
                                        <p:tgtEl>
                                          <p:spTgt spid="153"/>
                                        </p:tgtEl>
                                        <p:attrNameLst>
                                          <p:attrName>ppt_y</p:attrName>
                                        </p:attrNameLst>
                                      </p:cBhvr>
                                      <p:tavLst>
                                        <p:tav tm="0">
                                          <p:val>
                                            <p:strVal val="1+#ppt_h/2"/>
                                          </p:val>
                                        </p:tav>
                                        <p:tav tm="100000">
                                          <p:val>
                                            <p:strVal val="#ppt_y"/>
                                          </p:val>
                                        </p:tav>
                                      </p:tavLst>
                                    </p:anim>
                                  </p:childTnLst>
                                </p:cTn>
                              </p:par>
                              <p:par>
                                <p:cTn id="161" nodeType="withEffect" fill="hold" presetClass="entr" presetID="2" presetSubtype="4">
                                  <p:stCondLst>
                                    <p:cond delay="0"/>
                                  </p:stCondLst>
                                  <p:childTnLst>
                                    <p:set>
                                      <p:cBhvr>
                                        <p:cTn id="162" dur="1" fill="hold">
                                          <p:stCondLst>
                                            <p:cond delay="0"/>
                                          </p:stCondLst>
                                        </p:cTn>
                                        <p:tgtEl>
                                          <p:spTgt spid="153"/>
                                        </p:tgtEl>
                                        <p:attrNameLst>
                                          <p:attrName>style.visibility</p:attrName>
                                        </p:attrNameLst>
                                      </p:cBhvr>
                                      <p:to>
                                        <p:strVal val="visible"/>
                                      </p:to>
                                    </p:set>
                                    <p:anim calcmode="lin" valueType="num">
                                      <p:cBhvr additive="repl">
                                        <p:cTn id="163" dur="500" fill="hold"/>
                                        <p:tgtEl>
                                          <p:spTgt spid="153"/>
                                        </p:tgtEl>
                                        <p:attrNameLst>
                                          <p:attrName>ppt_x</p:attrName>
                                        </p:attrNameLst>
                                      </p:cBhvr>
                                      <p:tavLst>
                                        <p:tav tm="0">
                                          <p:val>
                                            <p:strVal val="#ppt_x"/>
                                          </p:val>
                                        </p:tav>
                                        <p:tav tm="100000">
                                          <p:val>
                                            <p:strVal val="#ppt_x"/>
                                          </p:val>
                                        </p:tav>
                                      </p:tavLst>
                                    </p:anim>
                                    <p:anim calcmode="lin" valueType="num">
                                      <p:cBhvr additive="repl">
                                        <p:cTn id="164" dur="500" fill="hold"/>
                                        <p:tgtEl>
                                          <p:spTgt spid="153"/>
                                        </p:tgtEl>
                                        <p:attrNameLst>
                                          <p:attrName>ppt_y</p:attrName>
                                        </p:attrNameLst>
                                      </p:cBhvr>
                                      <p:tavLst>
                                        <p:tav tm="0">
                                          <p:val>
                                            <p:strVal val="1+#ppt_h/2"/>
                                          </p:val>
                                        </p:tav>
                                        <p:tav tm="100000">
                                          <p:val>
                                            <p:strVal val="#ppt_y"/>
                                          </p:val>
                                        </p:tav>
                                      </p:tavLst>
                                    </p:anim>
                                  </p:childTnLst>
                                </p:cTn>
                              </p:par>
                              <p:par>
                                <p:cTn id="165" nodeType="withEffect" fill="hold" presetClass="entr" presetID="2" presetSubtype="4">
                                  <p:stCondLst>
                                    <p:cond delay="0"/>
                                  </p:stCondLst>
                                  <p:childTnLst>
                                    <p:set>
                                      <p:cBhvr>
                                        <p:cTn id="166" dur="1" fill="hold">
                                          <p:stCondLst>
                                            <p:cond delay="0"/>
                                          </p:stCondLst>
                                        </p:cTn>
                                        <p:tgtEl>
                                          <p:spTgt spid="158"/>
                                        </p:tgtEl>
                                        <p:attrNameLst>
                                          <p:attrName>style.visibility</p:attrName>
                                        </p:attrNameLst>
                                      </p:cBhvr>
                                      <p:to>
                                        <p:strVal val="visible"/>
                                      </p:to>
                                    </p:set>
                                    <p:anim calcmode="lin" valueType="num">
                                      <p:cBhvr additive="repl">
                                        <p:cTn id="167" dur="500" fill="hold"/>
                                        <p:tgtEl>
                                          <p:spTgt spid="158"/>
                                        </p:tgtEl>
                                        <p:attrNameLst>
                                          <p:attrName>ppt_x</p:attrName>
                                        </p:attrNameLst>
                                      </p:cBhvr>
                                      <p:tavLst>
                                        <p:tav tm="0">
                                          <p:val>
                                            <p:strVal val="#ppt_x"/>
                                          </p:val>
                                        </p:tav>
                                        <p:tav tm="100000">
                                          <p:val>
                                            <p:strVal val="#ppt_x"/>
                                          </p:val>
                                        </p:tav>
                                      </p:tavLst>
                                    </p:anim>
                                    <p:anim calcmode="lin" valueType="num">
                                      <p:cBhvr additive="repl">
                                        <p:cTn id="168" dur="500" fill="hold"/>
                                        <p:tgtEl>
                                          <p:spTgt spid="158"/>
                                        </p:tgtEl>
                                        <p:attrNameLst>
                                          <p:attrName>ppt_y</p:attrName>
                                        </p:attrNameLst>
                                      </p:cBhvr>
                                      <p:tavLst>
                                        <p:tav tm="0">
                                          <p:val>
                                            <p:strVal val="1+#ppt_h/2"/>
                                          </p:val>
                                        </p:tav>
                                        <p:tav tm="100000">
                                          <p:val>
                                            <p:strVal val="#ppt_y"/>
                                          </p:val>
                                        </p:tav>
                                      </p:tavLst>
                                    </p:anim>
                                  </p:childTnLst>
                                </p:cTn>
                              </p:par>
                              <p:par>
                                <p:cTn id="169" nodeType="withEffect" fill="hold" presetClass="entr" presetID="2" presetSubtype="4">
                                  <p:stCondLst>
                                    <p:cond delay="0"/>
                                  </p:stCondLst>
                                  <p:childTnLst>
                                    <p:set>
                                      <p:cBhvr>
                                        <p:cTn id="170" dur="1" fill="hold">
                                          <p:stCondLst>
                                            <p:cond delay="0"/>
                                          </p:stCondLst>
                                        </p:cTn>
                                        <p:tgtEl>
                                          <p:spTgt spid="158"/>
                                        </p:tgtEl>
                                        <p:attrNameLst>
                                          <p:attrName>style.visibility</p:attrName>
                                        </p:attrNameLst>
                                      </p:cBhvr>
                                      <p:to>
                                        <p:strVal val="visible"/>
                                      </p:to>
                                    </p:set>
                                    <p:anim calcmode="lin" valueType="num">
                                      <p:cBhvr additive="repl">
                                        <p:cTn id="171" dur="500" fill="hold"/>
                                        <p:tgtEl>
                                          <p:spTgt spid="158"/>
                                        </p:tgtEl>
                                        <p:attrNameLst>
                                          <p:attrName>ppt_x</p:attrName>
                                        </p:attrNameLst>
                                      </p:cBhvr>
                                      <p:tavLst>
                                        <p:tav tm="0">
                                          <p:val>
                                            <p:strVal val="#ppt_x"/>
                                          </p:val>
                                        </p:tav>
                                        <p:tav tm="100000">
                                          <p:val>
                                            <p:strVal val="#ppt_x"/>
                                          </p:val>
                                        </p:tav>
                                      </p:tavLst>
                                    </p:anim>
                                    <p:anim calcmode="lin" valueType="num">
                                      <p:cBhvr additive="repl">
                                        <p:cTn id="172" dur="500" fill="hold"/>
                                        <p:tgtEl>
                                          <p:spTgt spid="1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162" name="Freeform 1"/>
          <p:cNvSpPr/>
          <p:nvPr/>
        </p:nvSpPr>
        <p:spPr>
          <a:xfrm>
            <a:off x="2771640" y="4306680"/>
            <a:ext cx="360" cy="360"/>
          </a:xfrm>
          <a:custGeom>
            <a:avLst/>
            <a:gdLst/>
            <a:ahLst/>
            <a:rect l="0" t="0" r="r" b="b"/>
            <a:pathLst>
              <a:path w="1" h="1">
                <a:moveTo>
                  <a:pt x="0" y="0"/>
                </a:moveTo>
                <a:lnTo>
                  <a:pt x="0" y="0"/>
                </a:lnTo>
              </a:path>
            </a:pathLst>
          </a:custGeom>
          <a:ln w="38160">
            <a:solidFill>
              <a:schemeClr val="accent6">
                <a:lumMod val="75000"/>
              </a:schemeClr>
            </a:solidFill>
            <a:round/>
            <a:tailEnd len="med" type="triangle" w="med"/>
          </a:ln>
        </p:spPr>
      </p:sp>
      <p:sp>
        <p:nvSpPr>
          <p:cNvPr id="163" name="CustomShape 2"/>
          <p:cNvSpPr/>
          <p:nvPr/>
        </p:nvSpPr>
        <p:spPr>
          <a:xfrm>
            <a:off x="534960" y="1511280"/>
            <a:ext cx="8037000" cy="47736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LE OSTATIVITÀ DELLE </a:t>
            </a:r>
            <a:r>
              <a:rPr b="1" lang="it-IT" sz="1200" spc="-1" strike="noStrike" u="sng">
                <a:solidFill>
                  <a:srgbClr val="3333ff"/>
                </a:solidFill>
                <a:uFillTx/>
                <a:latin typeface="Times New Roman"/>
              </a:rPr>
              <a:t>INFORMAZIONI</a:t>
            </a:r>
            <a:r>
              <a:rPr b="1" lang="it-IT" sz="1200" spc="-1" strike="noStrike">
                <a:solidFill>
                  <a:srgbClr val="3333ff"/>
                </a:solidFill>
                <a:latin typeface="Times New Roman"/>
              </a:rPr>
              <a:t> SONO DETTATE DAGLI ARTT. 84, COMMA 4 E 91, COMMA 6 DEL D. LGS. N. 159 DEL 6.9.2011:</a:t>
            </a:r>
            <a:endParaRPr b="0" lang="it-IT" sz="1200" spc="-1" strike="noStrike">
              <a:latin typeface="Arial"/>
            </a:endParaRPr>
          </a:p>
        </p:txBody>
      </p:sp>
      <p:sp>
        <p:nvSpPr>
          <p:cNvPr id="164" name="CustomShape 3"/>
          <p:cNvSpPr/>
          <p:nvPr/>
        </p:nvSpPr>
        <p:spPr>
          <a:xfrm>
            <a:off x="4788000" y="2708280"/>
            <a:ext cx="1871280" cy="79164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Turbata libertà del procedimento di scelta del contraente </a:t>
            </a:r>
            <a:r>
              <a:rPr b="0" lang="it-IT" sz="1200" spc="-1" strike="noStrike">
                <a:solidFill>
                  <a:srgbClr val="000000"/>
                </a:solidFill>
                <a:latin typeface="Times New Roman"/>
              </a:rPr>
              <a:t>(art. 353 bis c.p.)</a:t>
            </a:r>
            <a:endParaRPr b="0" lang="it-IT" sz="1200" spc="-1" strike="noStrike">
              <a:latin typeface="Arial"/>
            </a:endParaRPr>
          </a:p>
        </p:txBody>
      </p:sp>
      <p:sp>
        <p:nvSpPr>
          <p:cNvPr id="165" name="CustomShape 4"/>
          <p:cNvSpPr/>
          <p:nvPr/>
        </p:nvSpPr>
        <p:spPr>
          <a:xfrm>
            <a:off x="6727680" y="2103480"/>
            <a:ext cx="1872720" cy="48528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Riciclaggio</a:t>
            </a:r>
            <a:r>
              <a:rPr b="1" lang="it-IT" sz="1200" spc="-1" strike="noStrike">
                <a:solidFill>
                  <a:srgbClr val="f058a4"/>
                </a:solidFill>
                <a:latin typeface="Times New Roman"/>
              </a:rPr>
              <a:t> </a:t>
            </a:r>
            <a:r>
              <a:rPr b="0" lang="it-IT" sz="1200" spc="-1" strike="noStrike">
                <a:solidFill>
                  <a:srgbClr val="000000"/>
                </a:solidFill>
                <a:latin typeface="Times New Roman"/>
              </a:rPr>
              <a:t>(art. 648 bis c.p.)</a:t>
            </a:r>
            <a:endParaRPr b="0" lang="it-IT" sz="1200" spc="-1" strike="noStrike">
              <a:latin typeface="Arial"/>
            </a:endParaRPr>
          </a:p>
        </p:txBody>
      </p:sp>
      <p:sp>
        <p:nvSpPr>
          <p:cNvPr id="166" name="CustomShape 5"/>
          <p:cNvSpPr/>
          <p:nvPr/>
        </p:nvSpPr>
        <p:spPr>
          <a:xfrm>
            <a:off x="4788000" y="3645000"/>
            <a:ext cx="1871280" cy="35856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Estorsione</a:t>
            </a:r>
            <a:r>
              <a:rPr b="1" lang="it-IT" sz="1200" spc="-1" strike="noStrike">
                <a:solidFill>
                  <a:srgbClr val="f058a4"/>
                </a:solidFill>
                <a:latin typeface="Times New Roman"/>
              </a:rPr>
              <a:t> </a:t>
            </a:r>
            <a:r>
              <a:rPr b="0" lang="it-IT" sz="1200" spc="-1" strike="noStrike">
                <a:solidFill>
                  <a:srgbClr val="000000"/>
                </a:solidFill>
                <a:latin typeface="Times New Roman"/>
              </a:rPr>
              <a:t>(art. 629 c.p.)</a:t>
            </a:r>
            <a:endParaRPr b="0" lang="it-IT" sz="1200" spc="-1" strike="noStrike">
              <a:latin typeface="Arial"/>
            </a:endParaRPr>
          </a:p>
        </p:txBody>
      </p:sp>
      <p:sp>
        <p:nvSpPr>
          <p:cNvPr id="167" name="CustomShape 6"/>
          <p:cNvSpPr/>
          <p:nvPr/>
        </p:nvSpPr>
        <p:spPr>
          <a:xfrm>
            <a:off x="4788000" y="4125960"/>
            <a:ext cx="3812760" cy="36144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Impiego di denaro, beni o utilità di provenienza illecita </a:t>
            </a:r>
            <a:r>
              <a:rPr b="0" lang="it-IT" sz="1200" spc="-1" strike="noStrike">
                <a:solidFill>
                  <a:srgbClr val="000000"/>
                </a:solidFill>
                <a:latin typeface="Times New Roman"/>
              </a:rPr>
              <a:t>(art. 648 ter c.p.)</a:t>
            </a:r>
            <a:endParaRPr b="0" lang="it-IT" sz="1200" spc="-1" strike="noStrike">
              <a:latin typeface="Arial"/>
            </a:endParaRPr>
          </a:p>
        </p:txBody>
      </p:sp>
      <p:sp>
        <p:nvSpPr>
          <p:cNvPr id="168" name="CustomShape 7"/>
          <p:cNvSpPr/>
          <p:nvPr/>
        </p:nvSpPr>
        <p:spPr>
          <a:xfrm>
            <a:off x="579600" y="2908440"/>
            <a:ext cx="3517560" cy="43308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200" spc="-1" strike="noStrike">
                <a:solidFill>
                  <a:srgbClr val="000000"/>
                </a:solidFill>
                <a:latin typeface="Times New Roman"/>
              </a:rPr>
              <a:t>DELITTI PREVISTI DALL’ART. 51, COMMA 3-BIS, DEL C.P.P.</a:t>
            </a:r>
            <a:endParaRPr b="0" lang="it-IT" sz="1200" spc="-1" strike="noStrike">
              <a:latin typeface="Arial"/>
            </a:endParaRPr>
          </a:p>
        </p:txBody>
      </p:sp>
      <p:sp>
        <p:nvSpPr>
          <p:cNvPr id="169" name="CustomShape 8"/>
          <p:cNvSpPr/>
          <p:nvPr/>
        </p:nvSpPr>
        <p:spPr>
          <a:xfrm>
            <a:off x="4762800" y="2090160"/>
            <a:ext cx="1871280" cy="48528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Turbata  libertà degli incanti </a:t>
            </a:r>
            <a:r>
              <a:rPr b="0" lang="it-IT" sz="1200" spc="-1" strike="noStrike">
                <a:solidFill>
                  <a:srgbClr val="000000"/>
                </a:solidFill>
                <a:latin typeface="Times New Roman"/>
              </a:rPr>
              <a:t>(art. 353 c.p.) </a:t>
            </a:r>
            <a:endParaRPr b="0" lang="it-IT" sz="1200" spc="-1" strike="noStrike">
              <a:latin typeface="Arial"/>
            </a:endParaRPr>
          </a:p>
        </p:txBody>
      </p:sp>
      <p:sp>
        <p:nvSpPr>
          <p:cNvPr id="170" name="CustomShape 9"/>
          <p:cNvSpPr/>
          <p:nvPr/>
        </p:nvSpPr>
        <p:spPr>
          <a:xfrm>
            <a:off x="557280" y="2138400"/>
            <a:ext cx="3563640" cy="67896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200" spc="-1" strike="noStrike">
                <a:solidFill>
                  <a:srgbClr val="000000"/>
                </a:solidFill>
                <a:latin typeface="Times New Roman"/>
              </a:rPr>
              <a:t>MISURE CAUTELARI, RINVII A GIUDIZIO E CONDANNE (ANCHE NON DEFINITIVE) PER I SEGUENTI DELITTI:</a:t>
            </a:r>
            <a:endParaRPr b="0" lang="it-IT" sz="1200" spc="-1" strike="noStrike">
              <a:latin typeface="Arial"/>
            </a:endParaRPr>
          </a:p>
        </p:txBody>
      </p:sp>
      <p:sp>
        <p:nvSpPr>
          <p:cNvPr id="171" name="CustomShape 10"/>
          <p:cNvSpPr/>
          <p:nvPr/>
        </p:nvSpPr>
        <p:spPr>
          <a:xfrm>
            <a:off x="6727680" y="2708280"/>
            <a:ext cx="1872720" cy="79164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Truffa aggravata per il conseguimento di erogazioni pubbliche </a:t>
            </a:r>
            <a:r>
              <a:rPr b="0" lang="it-IT" sz="1200" spc="-1" strike="noStrike">
                <a:solidFill>
                  <a:srgbClr val="000000"/>
                </a:solidFill>
                <a:latin typeface="Times New Roman"/>
              </a:rPr>
              <a:t>(art. 640 bis c.p.)</a:t>
            </a:r>
            <a:endParaRPr b="0" lang="it-IT" sz="1200" spc="-1" strike="noStrike">
              <a:latin typeface="Arial"/>
            </a:endParaRPr>
          </a:p>
        </p:txBody>
      </p:sp>
      <p:sp>
        <p:nvSpPr>
          <p:cNvPr id="172" name="CustomShape 11"/>
          <p:cNvSpPr/>
          <p:nvPr/>
        </p:nvSpPr>
        <p:spPr>
          <a:xfrm>
            <a:off x="6727680" y="3645000"/>
            <a:ext cx="1872720" cy="36000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1" lang="it-IT" sz="1200" spc="-1" strike="noStrike">
                <a:solidFill>
                  <a:srgbClr val="3333ff"/>
                </a:solidFill>
                <a:latin typeface="Times New Roman"/>
              </a:rPr>
              <a:t>Usura</a:t>
            </a:r>
            <a:r>
              <a:rPr b="1" lang="it-IT" sz="1200" spc="-1" strike="noStrike">
                <a:solidFill>
                  <a:srgbClr val="f058a4"/>
                </a:solidFill>
                <a:latin typeface="Times New Roman"/>
              </a:rPr>
              <a:t> </a:t>
            </a:r>
            <a:r>
              <a:rPr b="0" lang="it-IT" sz="1200" spc="-1" strike="noStrike">
                <a:solidFill>
                  <a:srgbClr val="000000"/>
                </a:solidFill>
                <a:latin typeface="Times New Roman"/>
              </a:rPr>
              <a:t>(art. 644 c.p.)</a:t>
            </a:r>
            <a:endParaRPr b="0" lang="it-IT" sz="1200" spc="-1" strike="noStrike">
              <a:latin typeface="Arial"/>
            </a:endParaRPr>
          </a:p>
        </p:txBody>
      </p:sp>
      <p:sp>
        <p:nvSpPr>
          <p:cNvPr id="173" name="CustomShape 12"/>
          <p:cNvSpPr/>
          <p:nvPr/>
        </p:nvSpPr>
        <p:spPr>
          <a:xfrm flipV="1">
            <a:off x="4121280" y="2332800"/>
            <a:ext cx="641160" cy="14472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74" name="CustomShape 13"/>
          <p:cNvSpPr/>
          <p:nvPr/>
        </p:nvSpPr>
        <p:spPr>
          <a:xfrm>
            <a:off x="4121280" y="2478240"/>
            <a:ext cx="666360" cy="62676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75" name="CustomShape 14"/>
          <p:cNvSpPr/>
          <p:nvPr/>
        </p:nvSpPr>
        <p:spPr>
          <a:xfrm>
            <a:off x="4121280" y="2478240"/>
            <a:ext cx="663120" cy="134568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76" name="CustomShape 15"/>
          <p:cNvSpPr/>
          <p:nvPr/>
        </p:nvSpPr>
        <p:spPr>
          <a:xfrm>
            <a:off x="4121280" y="2478240"/>
            <a:ext cx="663120" cy="182844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77" name="CustomShape 16"/>
          <p:cNvSpPr/>
          <p:nvPr/>
        </p:nvSpPr>
        <p:spPr>
          <a:xfrm>
            <a:off x="579600" y="4093560"/>
            <a:ext cx="3517560" cy="75528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200" spc="-1" strike="noStrike">
                <a:solidFill>
                  <a:srgbClr val="000000"/>
                </a:solidFill>
                <a:latin typeface="Times New Roman"/>
              </a:rPr>
              <a:t>PROPOSTE O PROVVEDIMENTI DI APPLICAZIONE DELLE MISURE DI PREVENZIONE PERSONALI DA PARTE DELL’AUTORITA’ GIUDIZIARIA</a:t>
            </a:r>
            <a:endParaRPr b="0" lang="it-IT" sz="1200" spc="-1" strike="noStrike">
              <a:latin typeface="Arial"/>
            </a:endParaRPr>
          </a:p>
        </p:txBody>
      </p:sp>
      <p:sp>
        <p:nvSpPr>
          <p:cNvPr id="178" name="CustomShape 17"/>
          <p:cNvSpPr/>
          <p:nvPr/>
        </p:nvSpPr>
        <p:spPr>
          <a:xfrm>
            <a:off x="579600" y="4987800"/>
            <a:ext cx="3517560" cy="57600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200" spc="-1" strike="noStrike">
                <a:solidFill>
                  <a:srgbClr val="000000"/>
                </a:solidFill>
                <a:latin typeface="Times New Roman"/>
              </a:rPr>
              <a:t>OMESSA DENUNCIA  ALL’A.G. DEI REATI DI CUI AGLI ARTT. 319 CP (</a:t>
            </a:r>
            <a:r>
              <a:rPr b="1" lang="it-IT" sz="1200" spc="-1" strike="noStrike">
                <a:solidFill>
                  <a:srgbClr val="3333ff"/>
                </a:solidFill>
                <a:latin typeface="Times New Roman"/>
              </a:rPr>
              <a:t>concussione</a:t>
            </a:r>
            <a:r>
              <a:rPr b="0" lang="it-IT" sz="1200" spc="-1" strike="noStrike">
                <a:solidFill>
                  <a:srgbClr val="000000"/>
                </a:solidFill>
                <a:latin typeface="Times New Roman"/>
              </a:rPr>
              <a:t>) e 629 CP (</a:t>
            </a:r>
            <a:r>
              <a:rPr b="1" lang="it-IT" sz="1200" spc="-1" strike="noStrike">
                <a:solidFill>
                  <a:srgbClr val="3333ff"/>
                </a:solidFill>
                <a:latin typeface="Times New Roman"/>
              </a:rPr>
              <a:t>estorsione</a:t>
            </a:r>
            <a:r>
              <a:rPr b="0" lang="it-IT" sz="1200" spc="-1" strike="noStrike">
                <a:solidFill>
                  <a:srgbClr val="000000"/>
                </a:solidFill>
                <a:latin typeface="Times New Roman"/>
              </a:rPr>
              <a:t>)</a:t>
            </a:r>
            <a:endParaRPr b="0" lang="it-IT" sz="1200" spc="-1" strike="noStrike">
              <a:latin typeface="Arial"/>
            </a:endParaRPr>
          </a:p>
        </p:txBody>
      </p:sp>
      <p:sp>
        <p:nvSpPr>
          <p:cNvPr id="179" name="CustomShape 18"/>
          <p:cNvSpPr/>
          <p:nvPr/>
        </p:nvSpPr>
        <p:spPr>
          <a:xfrm>
            <a:off x="579600" y="5753160"/>
            <a:ext cx="3580920" cy="67284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endParaRPr b="0" lang="it-IT" sz="1800" spc="-1" strike="noStrike">
              <a:latin typeface="Arial"/>
            </a:endParaRPr>
          </a:p>
          <a:p>
            <a:pPr algn="just">
              <a:lnSpc>
                <a:spcPct val="100000"/>
              </a:lnSpc>
            </a:pPr>
            <a:r>
              <a:rPr b="0" lang="it-IT" sz="1200" spc="-1" strike="noStrike">
                <a:solidFill>
                  <a:srgbClr val="000000"/>
                </a:solidFill>
                <a:latin typeface="Times New Roman"/>
              </a:rPr>
              <a:t>TENTATIVI D’INFILTRAZIONE MAFIOSA TENDENTI A CONDIZIONARE LE SCELTE E GLI INDIRIZZI DELLE SOCIETA’ </a:t>
            </a:r>
            <a:endParaRPr b="0" lang="it-IT" sz="1200" spc="-1" strike="noStrike">
              <a:latin typeface="Arial"/>
            </a:endParaRPr>
          </a:p>
          <a:p>
            <a:pPr algn="just">
              <a:lnSpc>
                <a:spcPct val="100000"/>
              </a:lnSpc>
            </a:pPr>
            <a:endParaRPr b="0" lang="it-IT" sz="1200" spc="-1" strike="noStrike">
              <a:latin typeface="Arial"/>
            </a:endParaRPr>
          </a:p>
        </p:txBody>
      </p:sp>
      <p:sp>
        <p:nvSpPr>
          <p:cNvPr id="180" name="CustomShape 19"/>
          <p:cNvSpPr/>
          <p:nvPr/>
        </p:nvSpPr>
        <p:spPr>
          <a:xfrm>
            <a:off x="4784760" y="4778280"/>
            <a:ext cx="3784320" cy="78552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200" spc="-1" strike="noStrike">
                <a:solidFill>
                  <a:srgbClr val="000000"/>
                </a:solidFill>
                <a:latin typeface="Times New Roman"/>
              </a:rPr>
              <a:t>Provvedimenti di condanna per reati strumentali all’attività delle organizzazioni criminali unitamente a concreti elementi da cui risulti che l’attività d’impresa possa o esserne in qualche modo condizionata</a:t>
            </a:r>
            <a:endParaRPr b="0" lang="it-IT" sz="1200" spc="-1" strike="noStrike">
              <a:latin typeface="Arial"/>
            </a:endParaRPr>
          </a:p>
        </p:txBody>
      </p:sp>
      <p:sp>
        <p:nvSpPr>
          <p:cNvPr id="181" name="CustomShape 20"/>
          <p:cNvSpPr/>
          <p:nvPr/>
        </p:nvSpPr>
        <p:spPr>
          <a:xfrm>
            <a:off x="4788000" y="5705640"/>
            <a:ext cx="3784320" cy="72036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200" spc="-1" strike="noStrike">
                <a:solidFill>
                  <a:srgbClr val="000000"/>
                </a:solidFill>
                <a:latin typeface="Times New Roman"/>
              </a:rPr>
              <a:t>Accertamento delle violazioni degli obblighi di </a:t>
            </a:r>
            <a:r>
              <a:rPr b="1" lang="it-IT" sz="1200" spc="-1" strike="noStrike">
                <a:solidFill>
                  <a:srgbClr val="3333ff"/>
                </a:solidFill>
                <a:latin typeface="Times New Roman"/>
              </a:rPr>
              <a:t>tracciabilità dei flussi finanziari</a:t>
            </a:r>
            <a:r>
              <a:rPr b="0" lang="it-IT" sz="1200" spc="-1" strike="noStrike">
                <a:solidFill>
                  <a:srgbClr val="3333ff"/>
                </a:solidFill>
                <a:latin typeface="Times New Roman"/>
              </a:rPr>
              <a:t> </a:t>
            </a:r>
            <a:r>
              <a:rPr b="0" lang="it-IT" sz="1200" spc="-1" strike="noStrike">
                <a:solidFill>
                  <a:srgbClr val="000000"/>
                </a:solidFill>
                <a:latin typeface="Times New Roman"/>
              </a:rPr>
              <a:t>commesse con la condizione della reiterazione (art. 3 L. 136/2010 e art. 8 bis L. 689/81</a:t>
            </a:r>
            <a:endParaRPr b="0" lang="it-IT" sz="1200" spc="-1" strike="noStrike">
              <a:latin typeface="Arial"/>
            </a:endParaRPr>
          </a:p>
        </p:txBody>
      </p:sp>
      <p:sp>
        <p:nvSpPr>
          <p:cNvPr id="182" name="CustomShape 21"/>
          <p:cNvSpPr/>
          <p:nvPr/>
        </p:nvSpPr>
        <p:spPr>
          <a:xfrm flipV="1">
            <a:off x="4160880" y="5418000"/>
            <a:ext cx="639360" cy="67104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83" name="CustomShape 22"/>
          <p:cNvSpPr/>
          <p:nvPr/>
        </p:nvSpPr>
        <p:spPr>
          <a:xfrm flipV="1">
            <a:off x="4160880" y="6066000"/>
            <a:ext cx="626760" cy="1152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84" name="CustomShape 23"/>
          <p:cNvSpPr/>
          <p:nvPr/>
        </p:nvSpPr>
        <p:spPr>
          <a:xfrm>
            <a:off x="581040" y="3429000"/>
            <a:ext cx="3517560" cy="574200"/>
          </a:xfrm>
          <a:prstGeom prst="roundRect">
            <a:avLst>
              <a:gd name="adj" fmla="val 16667"/>
            </a:avLst>
          </a:prstGeom>
          <a:gradFill rotWithShape="0">
            <a:gsLst>
              <a:gs pos="0">
                <a:srgbClr val="b9e7fd"/>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200" spc="-1" strike="noStrike">
                <a:solidFill>
                  <a:srgbClr val="000000"/>
                </a:solidFill>
                <a:latin typeface="Times New Roman"/>
              </a:rPr>
              <a:t>ART. 12 QUINQUIES D.L. 306/92  CONV. L. 356/92 (</a:t>
            </a:r>
            <a:r>
              <a:rPr b="1" lang="it-IT" sz="1200" spc="-1" strike="noStrike">
                <a:solidFill>
                  <a:srgbClr val="3333ff"/>
                </a:solidFill>
                <a:latin typeface="Times New Roman"/>
              </a:rPr>
              <a:t>trasferimento fraudolento o possesso ingiustificato di valori</a:t>
            </a:r>
            <a:r>
              <a:rPr b="0" lang="it-IT" sz="1200" spc="-1" strike="noStrike">
                <a:solidFill>
                  <a:srgbClr val="000000"/>
                </a:solidFill>
                <a:latin typeface="Times New Roman"/>
              </a:rPr>
              <a:t>)</a:t>
            </a:r>
            <a:endParaRPr b="0" lang="it-IT" sz="1200" spc="-1" strike="noStrike">
              <a:latin typeface="Arial"/>
            </a:endParaRPr>
          </a:p>
        </p:txBody>
      </p:sp>
      <p:pic>
        <p:nvPicPr>
          <p:cNvPr id="185" name="Picture 7" descr="alloro_rep[1]"/>
          <p:cNvPicPr/>
          <p:nvPr/>
        </p:nvPicPr>
        <p:blipFill>
          <a:blip r:embed="rId2"/>
          <a:stretch/>
        </p:blipFill>
        <p:spPr>
          <a:xfrm>
            <a:off x="1691640" y="237240"/>
            <a:ext cx="429840" cy="499680"/>
          </a:xfrm>
          <a:prstGeom prst="rect">
            <a:avLst/>
          </a:prstGeom>
          <a:ln>
            <a:noFill/>
          </a:ln>
        </p:spPr>
      </p:pic>
      <p:sp>
        <p:nvSpPr>
          <p:cNvPr id="186" name="CustomShape 24"/>
          <p:cNvSpPr/>
          <p:nvPr/>
        </p:nvSpPr>
        <p:spPr>
          <a:xfrm>
            <a:off x="-307800" y="80892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187" name="CustomShape 25"/>
          <p:cNvSpPr/>
          <p:nvPr/>
        </p:nvSpPr>
        <p:spPr>
          <a:xfrm>
            <a:off x="3852000" y="565920"/>
            <a:ext cx="4571640" cy="57708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600" spc="-1" strike="noStrike">
                <a:solidFill>
                  <a:srgbClr val="0070c0"/>
                </a:solidFill>
                <a:latin typeface="Times New Roman"/>
              </a:rPr>
              <a:t>ELEMENTI OSTATIVI AL RILASCIO DELLA CERTIFICAZIONE ANTIMAFIA</a:t>
            </a:r>
            <a:endParaRPr b="0" lang="it-IT" sz="1600" spc="-1" strike="noStrike">
              <a:latin typeface="Arial"/>
            </a:endParaRPr>
          </a:p>
        </p:txBody>
      </p:sp>
    </p:spTree>
  </p:cSld>
  <mc:AlternateContent>
    <mc:Choice Requires="p14">
      <p:transition spd="slow" p14:dur="2000"/>
    </mc:Choice>
    <mc:Fallback>
      <p:transition spd="slow"/>
    </mc:Fallback>
  </mc:AlternateContent>
  <p:timing>
    <p:tnLst>
      <p:par>
        <p:cTn id="173" dur="indefinite" restart="never" nodeType="tmRoot">
          <p:childTnLst>
            <p:seq>
              <p:cTn id="174" dur="indefinite" nodeType="mainSeq">
                <p:childTnLst>
                  <p:par>
                    <p:cTn id="175" nodeType="clickEffect" fill="hold">
                      <p:stCondLst>
                        <p:cond delay="0"/>
                      </p:stCondLst>
                      <p:childTnLst>
                        <p:par>
                          <p:cTn id="176" nodeType="withEffect" fill="hold">
                            <p:stCondLst>
                              <p:cond delay="0"/>
                            </p:stCondLst>
                            <p:childTnLst>
                              <p:par>
                                <p:cTn id="177" nodeType="withEffect" fill="hold" presetClass="entr" presetID="2" presetSubtype="4">
                                  <p:stCondLst>
                                    <p:cond delay="0"/>
                                  </p:stCondLst>
                                  <p:childTnLst>
                                    <p:set>
                                      <p:cBhvr>
                                        <p:cTn id="178" dur="1" fill="hold">
                                          <p:stCondLst>
                                            <p:cond delay="0"/>
                                          </p:stCondLst>
                                        </p:cTn>
                                        <p:tgtEl>
                                          <p:spTgt spid="163"/>
                                        </p:tgtEl>
                                        <p:attrNameLst>
                                          <p:attrName>style.visibility</p:attrName>
                                        </p:attrNameLst>
                                      </p:cBhvr>
                                      <p:to>
                                        <p:strVal val="visible"/>
                                      </p:to>
                                    </p:set>
                                    <p:anim calcmode="lin" valueType="num">
                                      <p:cBhvr additive="repl">
                                        <p:cTn id="179" dur="500" fill="hold"/>
                                        <p:tgtEl>
                                          <p:spTgt spid="163"/>
                                        </p:tgtEl>
                                        <p:attrNameLst>
                                          <p:attrName>ppt_x</p:attrName>
                                        </p:attrNameLst>
                                      </p:cBhvr>
                                      <p:tavLst>
                                        <p:tav tm="0">
                                          <p:val>
                                            <p:strVal val="#ppt_x"/>
                                          </p:val>
                                        </p:tav>
                                        <p:tav tm="100000">
                                          <p:val>
                                            <p:strVal val="#ppt_x"/>
                                          </p:val>
                                        </p:tav>
                                      </p:tavLst>
                                    </p:anim>
                                    <p:anim calcmode="lin" valueType="num">
                                      <p:cBhvr additive="repl">
                                        <p:cTn id="180" dur="500" fill="hold"/>
                                        <p:tgtEl>
                                          <p:spTgt spid="163"/>
                                        </p:tgtEl>
                                        <p:attrNameLst>
                                          <p:attrName>ppt_y</p:attrName>
                                        </p:attrNameLst>
                                      </p:cBhvr>
                                      <p:tavLst>
                                        <p:tav tm="0">
                                          <p:val>
                                            <p:strVal val="1+#ppt_h/2"/>
                                          </p:val>
                                        </p:tav>
                                        <p:tav tm="100000">
                                          <p:val>
                                            <p:strVal val="#ppt_y"/>
                                          </p:val>
                                        </p:tav>
                                      </p:tavLst>
                                    </p:anim>
                                  </p:childTnLst>
                                </p:cTn>
                              </p:par>
                              <p:par>
                                <p:cTn id="181" nodeType="withEffect" fill="hold" presetClass="entr" presetID="2" presetSubtype="4">
                                  <p:stCondLst>
                                    <p:cond delay="0"/>
                                  </p:stCondLst>
                                  <p:childTnLst>
                                    <p:set>
                                      <p:cBhvr>
                                        <p:cTn id="182" dur="1" fill="hold">
                                          <p:stCondLst>
                                            <p:cond delay="0"/>
                                          </p:stCondLst>
                                        </p:cTn>
                                        <p:tgtEl>
                                          <p:spTgt spid="163"/>
                                        </p:tgtEl>
                                        <p:attrNameLst>
                                          <p:attrName>style.visibility</p:attrName>
                                        </p:attrNameLst>
                                      </p:cBhvr>
                                      <p:to>
                                        <p:strVal val="visible"/>
                                      </p:to>
                                    </p:set>
                                    <p:anim calcmode="lin" valueType="num">
                                      <p:cBhvr additive="repl">
                                        <p:cTn id="183" dur="500" fill="hold"/>
                                        <p:tgtEl>
                                          <p:spTgt spid="163"/>
                                        </p:tgtEl>
                                        <p:attrNameLst>
                                          <p:attrName>ppt_x</p:attrName>
                                        </p:attrNameLst>
                                      </p:cBhvr>
                                      <p:tavLst>
                                        <p:tav tm="0">
                                          <p:val>
                                            <p:strVal val="#ppt_x"/>
                                          </p:val>
                                        </p:tav>
                                        <p:tav tm="100000">
                                          <p:val>
                                            <p:strVal val="#ppt_x"/>
                                          </p:val>
                                        </p:tav>
                                      </p:tavLst>
                                    </p:anim>
                                    <p:anim calcmode="lin" valueType="num">
                                      <p:cBhvr additive="repl">
                                        <p:cTn id="184" dur="500" fill="hold"/>
                                        <p:tgtEl>
                                          <p:spTgt spid="163"/>
                                        </p:tgtEl>
                                        <p:attrNameLst>
                                          <p:attrName>ppt_y</p:attrName>
                                        </p:attrNameLst>
                                      </p:cBhvr>
                                      <p:tavLst>
                                        <p:tav tm="0">
                                          <p:val>
                                            <p:strVal val="1+#ppt_h/2"/>
                                          </p:val>
                                        </p:tav>
                                        <p:tav tm="100000">
                                          <p:val>
                                            <p:strVal val="#ppt_y"/>
                                          </p:val>
                                        </p:tav>
                                      </p:tavLst>
                                    </p:anim>
                                  </p:childTnLst>
                                </p:cTn>
                              </p:par>
                              <p:par>
                                <p:cTn id="185" nodeType="withEffect" fill="hold" presetClass="entr" presetID="2" presetSubtype="4">
                                  <p:stCondLst>
                                    <p:cond delay="0"/>
                                  </p:stCondLst>
                                  <p:childTnLst>
                                    <p:set>
                                      <p:cBhvr>
                                        <p:cTn id="186" dur="1" fill="hold">
                                          <p:stCondLst>
                                            <p:cond delay="0"/>
                                          </p:stCondLst>
                                        </p:cTn>
                                        <p:tgtEl>
                                          <p:spTgt spid="164"/>
                                        </p:tgtEl>
                                        <p:attrNameLst>
                                          <p:attrName>style.visibility</p:attrName>
                                        </p:attrNameLst>
                                      </p:cBhvr>
                                      <p:to>
                                        <p:strVal val="visible"/>
                                      </p:to>
                                    </p:set>
                                    <p:anim calcmode="lin" valueType="num">
                                      <p:cBhvr additive="repl">
                                        <p:cTn id="187" dur="500" fill="hold"/>
                                        <p:tgtEl>
                                          <p:spTgt spid="164"/>
                                        </p:tgtEl>
                                        <p:attrNameLst>
                                          <p:attrName>ppt_x</p:attrName>
                                        </p:attrNameLst>
                                      </p:cBhvr>
                                      <p:tavLst>
                                        <p:tav tm="0">
                                          <p:val>
                                            <p:strVal val="#ppt_x"/>
                                          </p:val>
                                        </p:tav>
                                        <p:tav tm="100000">
                                          <p:val>
                                            <p:strVal val="#ppt_x"/>
                                          </p:val>
                                        </p:tav>
                                      </p:tavLst>
                                    </p:anim>
                                    <p:anim calcmode="lin" valueType="num">
                                      <p:cBhvr additive="repl">
                                        <p:cTn id="188" dur="500" fill="hold"/>
                                        <p:tgtEl>
                                          <p:spTgt spid="164"/>
                                        </p:tgtEl>
                                        <p:attrNameLst>
                                          <p:attrName>ppt_y</p:attrName>
                                        </p:attrNameLst>
                                      </p:cBhvr>
                                      <p:tavLst>
                                        <p:tav tm="0">
                                          <p:val>
                                            <p:strVal val="1+#ppt_h/2"/>
                                          </p:val>
                                        </p:tav>
                                        <p:tav tm="100000">
                                          <p:val>
                                            <p:strVal val="#ppt_y"/>
                                          </p:val>
                                        </p:tav>
                                      </p:tavLst>
                                    </p:anim>
                                  </p:childTnLst>
                                </p:cTn>
                              </p:par>
                              <p:par>
                                <p:cTn id="189" nodeType="withEffect" fill="hold" presetClass="entr" presetID="2" presetSubtype="4">
                                  <p:stCondLst>
                                    <p:cond delay="0"/>
                                  </p:stCondLst>
                                  <p:childTnLst>
                                    <p:set>
                                      <p:cBhvr>
                                        <p:cTn id="190" dur="1" fill="hold">
                                          <p:stCondLst>
                                            <p:cond delay="0"/>
                                          </p:stCondLst>
                                        </p:cTn>
                                        <p:tgtEl>
                                          <p:spTgt spid="164"/>
                                        </p:tgtEl>
                                        <p:attrNameLst>
                                          <p:attrName>style.visibility</p:attrName>
                                        </p:attrNameLst>
                                      </p:cBhvr>
                                      <p:to>
                                        <p:strVal val="visible"/>
                                      </p:to>
                                    </p:set>
                                    <p:anim calcmode="lin" valueType="num">
                                      <p:cBhvr additive="repl">
                                        <p:cTn id="191" dur="500" fill="hold"/>
                                        <p:tgtEl>
                                          <p:spTgt spid="164"/>
                                        </p:tgtEl>
                                        <p:attrNameLst>
                                          <p:attrName>ppt_x</p:attrName>
                                        </p:attrNameLst>
                                      </p:cBhvr>
                                      <p:tavLst>
                                        <p:tav tm="0">
                                          <p:val>
                                            <p:strVal val="#ppt_x"/>
                                          </p:val>
                                        </p:tav>
                                        <p:tav tm="100000">
                                          <p:val>
                                            <p:strVal val="#ppt_x"/>
                                          </p:val>
                                        </p:tav>
                                      </p:tavLst>
                                    </p:anim>
                                    <p:anim calcmode="lin" valueType="num">
                                      <p:cBhvr additive="repl">
                                        <p:cTn id="192" dur="500" fill="hold"/>
                                        <p:tgtEl>
                                          <p:spTgt spid="164"/>
                                        </p:tgtEl>
                                        <p:attrNameLst>
                                          <p:attrName>ppt_y</p:attrName>
                                        </p:attrNameLst>
                                      </p:cBhvr>
                                      <p:tavLst>
                                        <p:tav tm="0">
                                          <p:val>
                                            <p:strVal val="1+#ppt_h/2"/>
                                          </p:val>
                                        </p:tav>
                                        <p:tav tm="100000">
                                          <p:val>
                                            <p:strVal val="#ppt_y"/>
                                          </p:val>
                                        </p:tav>
                                      </p:tavLst>
                                    </p:anim>
                                  </p:childTnLst>
                                </p:cTn>
                              </p:par>
                              <p:par>
                                <p:cTn id="193" nodeType="withEffect" fill="hold" presetClass="entr" presetID="2" presetSubtype="4">
                                  <p:stCondLst>
                                    <p:cond delay="0"/>
                                  </p:stCondLst>
                                  <p:childTnLst>
                                    <p:set>
                                      <p:cBhvr>
                                        <p:cTn id="194" dur="1" fill="hold">
                                          <p:stCondLst>
                                            <p:cond delay="0"/>
                                          </p:stCondLst>
                                        </p:cTn>
                                        <p:tgtEl>
                                          <p:spTgt spid="165"/>
                                        </p:tgtEl>
                                        <p:attrNameLst>
                                          <p:attrName>style.visibility</p:attrName>
                                        </p:attrNameLst>
                                      </p:cBhvr>
                                      <p:to>
                                        <p:strVal val="visible"/>
                                      </p:to>
                                    </p:set>
                                    <p:anim calcmode="lin" valueType="num">
                                      <p:cBhvr additive="repl">
                                        <p:cTn id="195" dur="500" fill="hold"/>
                                        <p:tgtEl>
                                          <p:spTgt spid="165"/>
                                        </p:tgtEl>
                                        <p:attrNameLst>
                                          <p:attrName>ppt_x</p:attrName>
                                        </p:attrNameLst>
                                      </p:cBhvr>
                                      <p:tavLst>
                                        <p:tav tm="0">
                                          <p:val>
                                            <p:strVal val="#ppt_x"/>
                                          </p:val>
                                        </p:tav>
                                        <p:tav tm="100000">
                                          <p:val>
                                            <p:strVal val="#ppt_x"/>
                                          </p:val>
                                        </p:tav>
                                      </p:tavLst>
                                    </p:anim>
                                    <p:anim calcmode="lin" valueType="num">
                                      <p:cBhvr additive="repl">
                                        <p:cTn id="196" dur="500" fill="hold"/>
                                        <p:tgtEl>
                                          <p:spTgt spid="165"/>
                                        </p:tgtEl>
                                        <p:attrNameLst>
                                          <p:attrName>ppt_y</p:attrName>
                                        </p:attrNameLst>
                                      </p:cBhvr>
                                      <p:tavLst>
                                        <p:tav tm="0">
                                          <p:val>
                                            <p:strVal val="1+#ppt_h/2"/>
                                          </p:val>
                                        </p:tav>
                                        <p:tav tm="100000">
                                          <p:val>
                                            <p:strVal val="#ppt_y"/>
                                          </p:val>
                                        </p:tav>
                                      </p:tavLst>
                                    </p:anim>
                                  </p:childTnLst>
                                </p:cTn>
                              </p:par>
                              <p:par>
                                <p:cTn id="197" nodeType="withEffect" fill="hold" presetClass="entr" presetID="2" presetSubtype="4">
                                  <p:stCondLst>
                                    <p:cond delay="0"/>
                                  </p:stCondLst>
                                  <p:childTnLst>
                                    <p:set>
                                      <p:cBhvr>
                                        <p:cTn id="198" dur="1" fill="hold">
                                          <p:stCondLst>
                                            <p:cond delay="0"/>
                                          </p:stCondLst>
                                        </p:cTn>
                                        <p:tgtEl>
                                          <p:spTgt spid="165"/>
                                        </p:tgtEl>
                                        <p:attrNameLst>
                                          <p:attrName>style.visibility</p:attrName>
                                        </p:attrNameLst>
                                      </p:cBhvr>
                                      <p:to>
                                        <p:strVal val="visible"/>
                                      </p:to>
                                    </p:set>
                                    <p:anim calcmode="lin" valueType="num">
                                      <p:cBhvr additive="repl">
                                        <p:cTn id="199" dur="500" fill="hold"/>
                                        <p:tgtEl>
                                          <p:spTgt spid="165"/>
                                        </p:tgtEl>
                                        <p:attrNameLst>
                                          <p:attrName>ppt_x</p:attrName>
                                        </p:attrNameLst>
                                      </p:cBhvr>
                                      <p:tavLst>
                                        <p:tav tm="0">
                                          <p:val>
                                            <p:strVal val="#ppt_x"/>
                                          </p:val>
                                        </p:tav>
                                        <p:tav tm="100000">
                                          <p:val>
                                            <p:strVal val="#ppt_x"/>
                                          </p:val>
                                        </p:tav>
                                      </p:tavLst>
                                    </p:anim>
                                    <p:anim calcmode="lin" valueType="num">
                                      <p:cBhvr additive="repl">
                                        <p:cTn id="200" dur="500" fill="hold"/>
                                        <p:tgtEl>
                                          <p:spTgt spid="165"/>
                                        </p:tgtEl>
                                        <p:attrNameLst>
                                          <p:attrName>ppt_y</p:attrName>
                                        </p:attrNameLst>
                                      </p:cBhvr>
                                      <p:tavLst>
                                        <p:tav tm="0">
                                          <p:val>
                                            <p:strVal val="1+#ppt_h/2"/>
                                          </p:val>
                                        </p:tav>
                                        <p:tav tm="100000">
                                          <p:val>
                                            <p:strVal val="#ppt_y"/>
                                          </p:val>
                                        </p:tav>
                                      </p:tavLst>
                                    </p:anim>
                                  </p:childTnLst>
                                </p:cTn>
                              </p:par>
                              <p:par>
                                <p:cTn id="201" nodeType="withEffect" fill="hold" presetClass="entr" presetID="2" presetSubtype="4">
                                  <p:stCondLst>
                                    <p:cond delay="0"/>
                                  </p:stCondLst>
                                  <p:childTnLst>
                                    <p:set>
                                      <p:cBhvr>
                                        <p:cTn id="202" dur="1" fill="hold">
                                          <p:stCondLst>
                                            <p:cond delay="0"/>
                                          </p:stCondLst>
                                        </p:cTn>
                                        <p:tgtEl>
                                          <p:spTgt spid="166"/>
                                        </p:tgtEl>
                                        <p:attrNameLst>
                                          <p:attrName>style.visibility</p:attrName>
                                        </p:attrNameLst>
                                      </p:cBhvr>
                                      <p:to>
                                        <p:strVal val="visible"/>
                                      </p:to>
                                    </p:set>
                                    <p:anim calcmode="lin" valueType="num">
                                      <p:cBhvr additive="repl">
                                        <p:cTn id="203" dur="500" fill="hold"/>
                                        <p:tgtEl>
                                          <p:spTgt spid="166"/>
                                        </p:tgtEl>
                                        <p:attrNameLst>
                                          <p:attrName>ppt_x</p:attrName>
                                        </p:attrNameLst>
                                      </p:cBhvr>
                                      <p:tavLst>
                                        <p:tav tm="0">
                                          <p:val>
                                            <p:strVal val="#ppt_x"/>
                                          </p:val>
                                        </p:tav>
                                        <p:tav tm="100000">
                                          <p:val>
                                            <p:strVal val="#ppt_x"/>
                                          </p:val>
                                        </p:tav>
                                      </p:tavLst>
                                    </p:anim>
                                    <p:anim calcmode="lin" valueType="num">
                                      <p:cBhvr additive="repl">
                                        <p:cTn id="204" dur="500" fill="hold"/>
                                        <p:tgtEl>
                                          <p:spTgt spid="166"/>
                                        </p:tgtEl>
                                        <p:attrNameLst>
                                          <p:attrName>ppt_y</p:attrName>
                                        </p:attrNameLst>
                                      </p:cBhvr>
                                      <p:tavLst>
                                        <p:tav tm="0">
                                          <p:val>
                                            <p:strVal val="1+#ppt_h/2"/>
                                          </p:val>
                                        </p:tav>
                                        <p:tav tm="100000">
                                          <p:val>
                                            <p:strVal val="#ppt_y"/>
                                          </p:val>
                                        </p:tav>
                                      </p:tavLst>
                                    </p:anim>
                                  </p:childTnLst>
                                </p:cTn>
                              </p:par>
                              <p:par>
                                <p:cTn id="205" nodeType="withEffect" fill="hold" presetClass="entr" presetID="2" presetSubtype="4">
                                  <p:stCondLst>
                                    <p:cond delay="0"/>
                                  </p:stCondLst>
                                  <p:childTnLst>
                                    <p:set>
                                      <p:cBhvr>
                                        <p:cTn id="206" dur="1" fill="hold">
                                          <p:stCondLst>
                                            <p:cond delay="0"/>
                                          </p:stCondLst>
                                        </p:cTn>
                                        <p:tgtEl>
                                          <p:spTgt spid="166"/>
                                        </p:tgtEl>
                                        <p:attrNameLst>
                                          <p:attrName>style.visibility</p:attrName>
                                        </p:attrNameLst>
                                      </p:cBhvr>
                                      <p:to>
                                        <p:strVal val="visible"/>
                                      </p:to>
                                    </p:set>
                                    <p:anim calcmode="lin" valueType="num">
                                      <p:cBhvr additive="repl">
                                        <p:cTn id="207" dur="500" fill="hold"/>
                                        <p:tgtEl>
                                          <p:spTgt spid="166"/>
                                        </p:tgtEl>
                                        <p:attrNameLst>
                                          <p:attrName>ppt_x</p:attrName>
                                        </p:attrNameLst>
                                      </p:cBhvr>
                                      <p:tavLst>
                                        <p:tav tm="0">
                                          <p:val>
                                            <p:strVal val="#ppt_x"/>
                                          </p:val>
                                        </p:tav>
                                        <p:tav tm="100000">
                                          <p:val>
                                            <p:strVal val="#ppt_x"/>
                                          </p:val>
                                        </p:tav>
                                      </p:tavLst>
                                    </p:anim>
                                    <p:anim calcmode="lin" valueType="num">
                                      <p:cBhvr additive="repl">
                                        <p:cTn id="208" dur="500" fill="hold"/>
                                        <p:tgtEl>
                                          <p:spTgt spid="166"/>
                                        </p:tgtEl>
                                        <p:attrNameLst>
                                          <p:attrName>ppt_y</p:attrName>
                                        </p:attrNameLst>
                                      </p:cBhvr>
                                      <p:tavLst>
                                        <p:tav tm="0">
                                          <p:val>
                                            <p:strVal val="1+#ppt_h/2"/>
                                          </p:val>
                                        </p:tav>
                                        <p:tav tm="100000">
                                          <p:val>
                                            <p:strVal val="#ppt_y"/>
                                          </p:val>
                                        </p:tav>
                                      </p:tavLst>
                                    </p:anim>
                                  </p:childTnLst>
                                </p:cTn>
                              </p:par>
                              <p:par>
                                <p:cTn id="209" nodeType="withEffect" fill="hold" presetClass="entr" presetID="2" presetSubtype="4">
                                  <p:stCondLst>
                                    <p:cond delay="0"/>
                                  </p:stCondLst>
                                  <p:childTnLst>
                                    <p:set>
                                      <p:cBhvr>
                                        <p:cTn id="210" dur="1" fill="hold">
                                          <p:stCondLst>
                                            <p:cond delay="0"/>
                                          </p:stCondLst>
                                        </p:cTn>
                                        <p:tgtEl>
                                          <p:spTgt spid="167"/>
                                        </p:tgtEl>
                                        <p:attrNameLst>
                                          <p:attrName>style.visibility</p:attrName>
                                        </p:attrNameLst>
                                      </p:cBhvr>
                                      <p:to>
                                        <p:strVal val="visible"/>
                                      </p:to>
                                    </p:set>
                                    <p:anim calcmode="lin" valueType="num">
                                      <p:cBhvr additive="repl">
                                        <p:cTn id="211" dur="500" fill="hold"/>
                                        <p:tgtEl>
                                          <p:spTgt spid="167"/>
                                        </p:tgtEl>
                                        <p:attrNameLst>
                                          <p:attrName>ppt_x</p:attrName>
                                        </p:attrNameLst>
                                      </p:cBhvr>
                                      <p:tavLst>
                                        <p:tav tm="0">
                                          <p:val>
                                            <p:strVal val="#ppt_x"/>
                                          </p:val>
                                        </p:tav>
                                        <p:tav tm="100000">
                                          <p:val>
                                            <p:strVal val="#ppt_x"/>
                                          </p:val>
                                        </p:tav>
                                      </p:tavLst>
                                    </p:anim>
                                    <p:anim calcmode="lin" valueType="num">
                                      <p:cBhvr additive="repl">
                                        <p:cTn id="212" dur="500" fill="hold"/>
                                        <p:tgtEl>
                                          <p:spTgt spid="167"/>
                                        </p:tgtEl>
                                        <p:attrNameLst>
                                          <p:attrName>ppt_y</p:attrName>
                                        </p:attrNameLst>
                                      </p:cBhvr>
                                      <p:tavLst>
                                        <p:tav tm="0">
                                          <p:val>
                                            <p:strVal val="1+#ppt_h/2"/>
                                          </p:val>
                                        </p:tav>
                                        <p:tav tm="100000">
                                          <p:val>
                                            <p:strVal val="#ppt_y"/>
                                          </p:val>
                                        </p:tav>
                                      </p:tavLst>
                                    </p:anim>
                                  </p:childTnLst>
                                </p:cTn>
                              </p:par>
                              <p:par>
                                <p:cTn id="213" nodeType="withEffect" fill="hold" presetClass="entr" presetID="2" presetSubtype="4">
                                  <p:stCondLst>
                                    <p:cond delay="0"/>
                                  </p:stCondLst>
                                  <p:childTnLst>
                                    <p:set>
                                      <p:cBhvr>
                                        <p:cTn id="214" dur="1" fill="hold">
                                          <p:stCondLst>
                                            <p:cond delay="0"/>
                                          </p:stCondLst>
                                        </p:cTn>
                                        <p:tgtEl>
                                          <p:spTgt spid="167"/>
                                        </p:tgtEl>
                                        <p:attrNameLst>
                                          <p:attrName>style.visibility</p:attrName>
                                        </p:attrNameLst>
                                      </p:cBhvr>
                                      <p:to>
                                        <p:strVal val="visible"/>
                                      </p:to>
                                    </p:set>
                                    <p:anim calcmode="lin" valueType="num">
                                      <p:cBhvr additive="repl">
                                        <p:cTn id="215" dur="500" fill="hold"/>
                                        <p:tgtEl>
                                          <p:spTgt spid="167"/>
                                        </p:tgtEl>
                                        <p:attrNameLst>
                                          <p:attrName>ppt_x</p:attrName>
                                        </p:attrNameLst>
                                      </p:cBhvr>
                                      <p:tavLst>
                                        <p:tav tm="0">
                                          <p:val>
                                            <p:strVal val="#ppt_x"/>
                                          </p:val>
                                        </p:tav>
                                        <p:tav tm="100000">
                                          <p:val>
                                            <p:strVal val="#ppt_x"/>
                                          </p:val>
                                        </p:tav>
                                      </p:tavLst>
                                    </p:anim>
                                    <p:anim calcmode="lin" valueType="num">
                                      <p:cBhvr additive="repl">
                                        <p:cTn id="216" dur="500" fill="hold"/>
                                        <p:tgtEl>
                                          <p:spTgt spid="167"/>
                                        </p:tgtEl>
                                        <p:attrNameLst>
                                          <p:attrName>ppt_y</p:attrName>
                                        </p:attrNameLst>
                                      </p:cBhvr>
                                      <p:tavLst>
                                        <p:tav tm="0">
                                          <p:val>
                                            <p:strVal val="1+#ppt_h/2"/>
                                          </p:val>
                                        </p:tav>
                                        <p:tav tm="100000">
                                          <p:val>
                                            <p:strVal val="#ppt_y"/>
                                          </p:val>
                                        </p:tav>
                                      </p:tavLst>
                                    </p:anim>
                                  </p:childTnLst>
                                </p:cTn>
                              </p:par>
                              <p:par>
                                <p:cTn id="217" nodeType="withEffect" fill="hold" presetClass="entr" presetID="2" presetSubtype="4">
                                  <p:stCondLst>
                                    <p:cond delay="0"/>
                                  </p:stCondLst>
                                  <p:childTnLst>
                                    <p:set>
                                      <p:cBhvr>
                                        <p:cTn id="218" dur="1" fill="hold">
                                          <p:stCondLst>
                                            <p:cond delay="0"/>
                                          </p:stCondLst>
                                        </p:cTn>
                                        <p:tgtEl>
                                          <p:spTgt spid="168"/>
                                        </p:tgtEl>
                                        <p:attrNameLst>
                                          <p:attrName>style.visibility</p:attrName>
                                        </p:attrNameLst>
                                      </p:cBhvr>
                                      <p:to>
                                        <p:strVal val="visible"/>
                                      </p:to>
                                    </p:set>
                                    <p:anim calcmode="lin" valueType="num">
                                      <p:cBhvr additive="repl">
                                        <p:cTn id="219" dur="500" fill="hold"/>
                                        <p:tgtEl>
                                          <p:spTgt spid="168"/>
                                        </p:tgtEl>
                                        <p:attrNameLst>
                                          <p:attrName>ppt_x</p:attrName>
                                        </p:attrNameLst>
                                      </p:cBhvr>
                                      <p:tavLst>
                                        <p:tav tm="0">
                                          <p:val>
                                            <p:strVal val="#ppt_x"/>
                                          </p:val>
                                        </p:tav>
                                        <p:tav tm="100000">
                                          <p:val>
                                            <p:strVal val="#ppt_x"/>
                                          </p:val>
                                        </p:tav>
                                      </p:tavLst>
                                    </p:anim>
                                    <p:anim calcmode="lin" valueType="num">
                                      <p:cBhvr additive="repl">
                                        <p:cTn id="220" dur="500" fill="hold"/>
                                        <p:tgtEl>
                                          <p:spTgt spid="168"/>
                                        </p:tgtEl>
                                        <p:attrNameLst>
                                          <p:attrName>ppt_y</p:attrName>
                                        </p:attrNameLst>
                                      </p:cBhvr>
                                      <p:tavLst>
                                        <p:tav tm="0">
                                          <p:val>
                                            <p:strVal val="1+#ppt_h/2"/>
                                          </p:val>
                                        </p:tav>
                                        <p:tav tm="100000">
                                          <p:val>
                                            <p:strVal val="#ppt_y"/>
                                          </p:val>
                                        </p:tav>
                                      </p:tavLst>
                                    </p:anim>
                                  </p:childTnLst>
                                </p:cTn>
                              </p:par>
                              <p:par>
                                <p:cTn id="221" nodeType="withEffect" fill="hold" presetClass="entr" presetID="2" presetSubtype="4">
                                  <p:stCondLst>
                                    <p:cond delay="0"/>
                                  </p:stCondLst>
                                  <p:childTnLst>
                                    <p:set>
                                      <p:cBhvr>
                                        <p:cTn id="222" dur="1" fill="hold">
                                          <p:stCondLst>
                                            <p:cond delay="0"/>
                                          </p:stCondLst>
                                        </p:cTn>
                                        <p:tgtEl>
                                          <p:spTgt spid="168"/>
                                        </p:tgtEl>
                                        <p:attrNameLst>
                                          <p:attrName>style.visibility</p:attrName>
                                        </p:attrNameLst>
                                      </p:cBhvr>
                                      <p:to>
                                        <p:strVal val="visible"/>
                                      </p:to>
                                    </p:set>
                                    <p:anim calcmode="lin" valueType="num">
                                      <p:cBhvr additive="repl">
                                        <p:cTn id="223" dur="500" fill="hold"/>
                                        <p:tgtEl>
                                          <p:spTgt spid="168"/>
                                        </p:tgtEl>
                                        <p:attrNameLst>
                                          <p:attrName>ppt_x</p:attrName>
                                        </p:attrNameLst>
                                      </p:cBhvr>
                                      <p:tavLst>
                                        <p:tav tm="0">
                                          <p:val>
                                            <p:strVal val="#ppt_x"/>
                                          </p:val>
                                        </p:tav>
                                        <p:tav tm="100000">
                                          <p:val>
                                            <p:strVal val="#ppt_x"/>
                                          </p:val>
                                        </p:tav>
                                      </p:tavLst>
                                    </p:anim>
                                    <p:anim calcmode="lin" valueType="num">
                                      <p:cBhvr additive="repl">
                                        <p:cTn id="224" dur="500" fill="hold"/>
                                        <p:tgtEl>
                                          <p:spTgt spid="168"/>
                                        </p:tgtEl>
                                        <p:attrNameLst>
                                          <p:attrName>ppt_y</p:attrName>
                                        </p:attrNameLst>
                                      </p:cBhvr>
                                      <p:tavLst>
                                        <p:tav tm="0">
                                          <p:val>
                                            <p:strVal val="1+#ppt_h/2"/>
                                          </p:val>
                                        </p:tav>
                                        <p:tav tm="100000">
                                          <p:val>
                                            <p:strVal val="#ppt_y"/>
                                          </p:val>
                                        </p:tav>
                                      </p:tavLst>
                                    </p:anim>
                                  </p:childTnLst>
                                </p:cTn>
                              </p:par>
                              <p:par>
                                <p:cTn id="225" nodeType="withEffect" fill="hold" presetClass="entr" presetID="2" presetSubtype="4">
                                  <p:stCondLst>
                                    <p:cond delay="0"/>
                                  </p:stCondLst>
                                  <p:childTnLst>
                                    <p:set>
                                      <p:cBhvr>
                                        <p:cTn id="226" dur="1" fill="hold">
                                          <p:stCondLst>
                                            <p:cond delay="0"/>
                                          </p:stCondLst>
                                        </p:cTn>
                                        <p:tgtEl>
                                          <p:spTgt spid="169"/>
                                        </p:tgtEl>
                                        <p:attrNameLst>
                                          <p:attrName>style.visibility</p:attrName>
                                        </p:attrNameLst>
                                      </p:cBhvr>
                                      <p:to>
                                        <p:strVal val="visible"/>
                                      </p:to>
                                    </p:set>
                                    <p:anim calcmode="lin" valueType="num">
                                      <p:cBhvr additive="repl">
                                        <p:cTn id="227" dur="500" fill="hold"/>
                                        <p:tgtEl>
                                          <p:spTgt spid="169"/>
                                        </p:tgtEl>
                                        <p:attrNameLst>
                                          <p:attrName>ppt_x</p:attrName>
                                        </p:attrNameLst>
                                      </p:cBhvr>
                                      <p:tavLst>
                                        <p:tav tm="0">
                                          <p:val>
                                            <p:strVal val="#ppt_x"/>
                                          </p:val>
                                        </p:tav>
                                        <p:tav tm="100000">
                                          <p:val>
                                            <p:strVal val="#ppt_x"/>
                                          </p:val>
                                        </p:tav>
                                      </p:tavLst>
                                    </p:anim>
                                    <p:anim calcmode="lin" valueType="num">
                                      <p:cBhvr additive="repl">
                                        <p:cTn id="228" dur="500" fill="hold"/>
                                        <p:tgtEl>
                                          <p:spTgt spid="169"/>
                                        </p:tgtEl>
                                        <p:attrNameLst>
                                          <p:attrName>ppt_y</p:attrName>
                                        </p:attrNameLst>
                                      </p:cBhvr>
                                      <p:tavLst>
                                        <p:tav tm="0">
                                          <p:val>
                                            <p:strVal val="1+#ppt_h/2"/>
                                          </p:val>
                                        </p:tav>
                                        <p:tav tm="100000">
                                          <p:val>
                                            <p:strVal val="#ppt_y"/>
                                          </p:val>
                                        </p:tav>
                                      </p:tavLst>
                                    </p:anim>
                                  </p:childTnLst>
                                </p:cTn>
                              </p:par>
                              <p:par>
                                <p:cTn id="229" nodeType="withEffect" fill="hold" presetClass="entr" presetID="2" presetSubtype="4">
                                  <p:stCondLst>
                                    <p:cond delay="0"/>
                                  </p:stCondLst>
                                  <p:childTnLst>
                                    <p:set>
                                      <p:cBhvr>
                                        <p:cTn id="230" dur="1" fill="hold">
                                          <p:stCondLst>
                                            <p:cond delay="0"/>
                                          </p:stCondLst>
                                        </p:cTn>
                                        <p:tgtEl>
                                          <p:spTgt spid="169"/>
                                        </p:tgtEl>
                                        <p:attrNameLst>
                                          <p:attrName>style.visibility</p:attrName>
                                        </p:attrNameLst>
                                      </p:cBhvr>
                                      <p:to>
                                        <p:strVal val="visible"/>
                                      </p:to>
                                    </p:set>
                                    <p:anim calcmode="lin" valueType="num">
                                      <p:cBhvr additive="repl">
                                        <p:cTn id="231" dur="500" fill="hold"/>
                                        <p:tgtEl>
                                          <p:spTgt spid="169"/>
                                        </p:tgtEl>
                                        <p:attrNameLst>
                                          <p:attrName>ppt_x</p:attrName>
                                        </p:attrNameLst>
                                      </p:cBhvr>
                                      <p:tavLst>
                                        <p:tav tm="0">
                                          <p:val>
                                            <p:strVal val="#ppt_x"/>
                                          </p:val>
                                        </p:tav>
                                        <p:tav tm="100000">
                                          <p:val>
                                            <p:strVal val="#ppt_x"/>
                                          </p:val>
                                        </p:tav>
                                      </p:tavLst>
                                    </p:anim>
                                    <p:anim calcmode="lin" valueType="num">
                                      <p:cBhvr additive="repl">
                                        <p:cTn id="232" dur="500" fill="hold"/>
                                        <p:tgtEl>
                                          <p:spTgt spid="169"/>
                                        </p:tgtEl>
                                        <p:attrNameLst>
                                          <p:attrName>ppt_y</p:attrName>
                                        </p:attrNameLst>
                                      </p:cBhvr>
                                      <p:tavLst>
                                        <p:tav tm="0">
                                          <p:val>
                                            <p:strVal val="1+#ppt_h/2"/>
                                          </p:val>
                                        </p:tav>
                                        <p:tav tm="100000">
                                          <p:val>
                                            <p:strVal val="#ppt_y"/>
                                          </p:val>
                                        </p:tav>
                                      </p:tavLst>
                                    </p:anim>
                                  </p:childTnLst>
                                </p:cTn>
                              </p:par>
                              <p:par>
                                <p:cTn id="233" nodeType="withEffect" fill="hold" presetClass="entr" presetID="2" presetSubtype="4">
                                  <p:stCondLst>
                                    <p:cond delay="0"/>
                                  </p:stCondLst>
                                  <p:childTnLst>
                                    <p:set>
                                      <p:cBhvr>
                                        <p:cTn id="234" dur="1" fill="hold">
                                          <p:stCondLst>
                                            <p:cond delay="0"/>
                                          </p:stCondLst>
                                        </p:cTn>
                                        <p:tgtEl>
                                          <p:spTgt spid="170"/>
                                        </p:tgtEl>
                                        <p:attrNameLst>
                                          <p:attrName>style.visibility</p:attrName>
                                        </p:attrNameLst>
                                      </p:cBhvr>
                                      <p:to>
                                        <p:strVal val="visible"/>
                                      </p:to>
                                    </p:set>
                                    <p:anim calcmode="lin" valueType="num">
                                      <p:cBhvr additive="repl">
                                        <p:cTn id="235" dur="500" fill="hold"/>
                                        <p:tgtEl>
                                          <p:spTgt spid="170"/>
                                        </p:tgtEl>
                                        <p:attrNameLst>
                                          <p:attrName>ppt_x</p:attrName>
                                        </p:attrNameLst>
                                      </p:cBhvr>
                                      <p:tavLst>
                                        <p:tav tm="0">
                                          <p:val>
                                            <p:strVal val="#ppt_x"/>
                                          </p:val>
                                        </p:tav>
                                        <p:tav tm="100000">
                                          <p:val>
                                            <p:strVal val="#ppt_x"/>
                                          </p:val>
                                        </p:tav>
                                      </p:tavLst>
                                    </p:anim>
                                    <p:anim calcmode="lin" valueType="num">
                                      <p:cBhvr additive="repl">
                                        <p:cTn id="236" dur="500" fill="hold"/>
                                        <p:tgtEl>
                                          <p:spTgt spid="170"/>
                                        </p:tgtEl>
                                        <p:attrNameLst>
                                          <p:attrName>ppt_y</p:attrName>
                                        </p:attrNameLst>
                                      </p:cBhvr>
                                      <p:tavLst>
                                        <p:tav tm="0">
                                          <p:val>
                                            <p:strVal val="1+#ppt_h/2"/>
                                          </p:val>
                                        </p:tav>
                                        <p:tav tm="100000">
                                          <p:val>
                                            <p:strVal val="#ppt_y"/>
                                          </p:val>
                                        </p:tav>
                                      </p:tavLst>
                                    </p:anim>
                                  </p:childTnLst>
                                </p:cTn>
                              </p:par>
                              <p:par>
                                <p:cTn id="237" nodeType="withEffect" fill="hold" presetClass="entr" presetID="2" presetSubtype="4">
                                  <p:stCondLst>
                                    <p:cond delay="0"/>
                                  </p:stCondLst>
                                  <p:childTnLst>
                                    <p:set>
                                      <p:cBhvr>
                                        <p:cTn id="238" dur="1" fill="hold">
                                          <p:stCondLst>
                                            <p:cond delay="0"/>
                                          </p:stCondLst>
                                        </p:cTn>
                                        <p:tgtEl>
                                          <p:spTgt spid="170"/>
                                        </p:tgtEl>
                                        <p:attrNameLst>
                                          <p:attrName>style.visibility</p:attrName>
                                        </p:attrNameLst>
                                      </p:cBhvr>
                                      <p:to>
                                        <p:strVal val="visible"/>
                                      </p:to>
                                    </p:set>
                                    <p:anim calcmode="lin" valueType="num">
                                      <p:cBhvr additive="repl">
                                        <p:cTn id="239" dur="500" fill="hold"/>
                                        <p:tgtEl>
                                          <p:spTgt spid="170"/>
                                        </p:tgtEl>
                                        <p:attrNameLst>
                                          <p:attrName>ppt_x</p:attrName>
                                        </p:attrNameLst>
                                      </p:cBhvr>
                                      <p:tavLst>
                                        <p:tav tm="0">
                                          <p:val>
                                            <p:strVal val="#ppt_x"/>
                                          </p:val>
                                        </p:tav>
                                        <p:tav tm="100000">
                                          <p:val>
                                            <p:strVal val="#ppt_x"/>
                                          </p:val>
                                        </p:tav>
                                      </p:tavLst>
                                    </p:anim>
                                    <p:anim calcmode="lin" valueType="num">
                                      <p:cBhvr additive="repl">
                                        <p:cTn id="240" dur="500" fill="hold"/>
                                        <p:tgtEl>
                                          <p:spTgt spid="170"/>
                                        </p:tgtEl>
                                        <p:attrNameLst>
                                          <p:attrName>ppt_y</p:attrName>
                                        </p:attrNameLst>
                                      </p:cBhvr>
                                      <p:tavLst>
                                        <p:tav tm="0">
                                          <p:val>
                                            <p:strVal val="1+#ppt_h/2"/>
                                          </p:val>
                                        </p:tav>
                                        <p:tav tm="100000">
                                          <p:val>
                                            <p:strVal val="#ppt_y"/>
                                          </p:val>
                                        </p:tav>
                                      </p:tavLst>
                                    </p:anim>
                                  </p:childTnLst>
                                </p:cTn>
                              </p:par>
                              <p:par>
                                <p:cTn id="241" nodeType="withEffect" fill="hold" presetClass="entr" presetID="2" presetSubtype="4">
                                  <p:stCondLst>
                                    <p:cond delay="0"/>
                                  </p:stCondLst>
                                  <p:childTnLst>
                                    <p:set>
                                      <p:cBhvr>
                                        <p:cTn id="242" dur="1" fill="hold">
                                          <p:stCondLst>
                                            <p:cond delay="0"/>
                                          </p:stCondLst>
                                        </p:cTn>
                                        <p:tgtEl>
                                          <p:spTgt spid="171"/>
                                        </p:tgtEl>
                                        <p:attrNameLst>
                                          <p:attrName>style.visibility</p:attrName>
                                        </p:attrNameLst>
                                      </p:cBhvr>
                                      <p:to>
                                        <p:strVal val="visible"/>
                                      </p:to>
                                    </p:set>
                                    <p:anim calcmode="lin" valueType="num">
                                      <p:cBhvr additive="repl">
                                        <p:cTn id="243" dur="500" fill="hold"/>
                                        <p:tgtEl>
                                          <p:spTgt spid="171"/>
                                        </p:tgtEl>
                                        <p:attrNameLst>
                                          <p:attrName>ppt_x</p:attrName>
                                        </p:attrNameLst>
                                      </p:cBhvr>
                                      <p:tavLst>
                                        <p:tav tm="0">
                                          <p:val>
                                            <p:strVal val="#ppt_x"/>
                                          </p:val>
                                        </p:tav>
                                        <p:tav tm="100000">
                                          <p:val>
                                            <p:strVal val="#ppt_x"/>
                                          </p:val>
                                        </p:tav>
                                      </p:tavLst>
                                    </p:anim>
                                    <p:anim calcmode="lin" valueType="num">
                                      <p:cBhvr additive="repl">
                                        <p:cTn id="244" dur="500" fill="hold"/>
                                        <p:tgtEl>
                                          <p:spTgt spid="171"/>
                                        </p:tgtEl>
                                        <p:attrNameLst>
                                          <p:attrName>ppt_y</p:attrName>
                                        </p:attrNameLst>
                                      </p:cBhvr>
                                      <p:tavLst>
                                        <p:tav tm="0">
                                          <p:val>
                                            <p:strVal val="1+#ppt_h/2"/>
                                          </p:val>
                                        </p:tav>
                                        <p:tav tm="100000">
                                          <p:val>
                                            <p:strVal val="#ppt_y"/>
                                          </p:val>
                                        </p:tav>
                                      </p:tavLst>
                                    </p:anim>
                                  </p:childTnLst>
                                </p:cTn>
                              </p:par>
                              <p:par>
                                <p:cTn id="245" nodeType="withEffect" fill="hold" presetClass="entr" presetID="2" presetSubtype="4">
                                  <p:stCondLst>
                                    <p:cond delay="0"/>
                                  </p:stCondLst>
                                  <p:childTnLst>
                                    <p:set>
                                      <p:cBhvr>
                                        <p:cTn id="246" dur="1" fill="hold">
                                          <p:stCondLst>
                                            <p:cond delay="0"/>
                                          </p:stCondLst>
                                        </p:cTn>
                                        <p:tgtEl>
                                          <p:spTgt spid="171"/>
                                        </p:tgtEl>
                                        <p:attrNameLst>
                                          <p:attrName>style.visibility</p:attrName>
                                        </p:attrNameLst>
                                      </p:cBhvr>
                                      <p:to>
                                        <p:strVal val="visible"/>
                                      </p:to>
                                    </p:set>
                                    <p:anim calcmode="lin" valueType="num">
                                      <p:cBhvr additive="repl">
                                        <p:cTn id="247" dur="500" fill="hold"/>
                                        <p:tgtEl>
                                          <p:spTgt spid="171"/>
                                        </p:tgtEl>
                                        <p:attrNameLst>
                                          <p:attrName>ppt_x</p:attrName>
                                        </p:attrNameLst>
                                      </p:cBhvr>
                                      <p:tavLst>
                                        <p:tav tm="0">
                                          <p:val>
                                            <p:strVal val="#ppt_x"/>
                                          </p:val>
                                        </p:tav>
                                        <p:tav tm="100000">
                                          <p:val>
                                            <p:strVal val="#ppt_x"/>
                                          </p:val>
                                        </p:tav>
                                      </p:tavLst>
                                    </p:anim>
                                    <p:anim calcmode="lin" valueType="num">
                                      <p:cBhvr additive="repl">
                                        <p:cTn id="248" dur="500" fill="hold"/>
                                        <p:tgtEl>
                                          <p:spTgt spid="171"/>
                                        </p:tgtEl>
                                        <p:attrNameLst>
                                          <p:attrName>ppt_y</p:attrName>
                                        </p:attrNameLst>
                                      </p:cBhvr>
                                      <p:tavLst>
                                        <p:tav tm="0">
                                          <p:val>
                                            <p:strVal val="1+#ppt_h/2"/>
                                          </p:val>
                                        </p:tav>
                                        <p:tav tm="100000">
                                          <p:val>
                                            <p:strVal val="#ppt_y"/>
                                          </p:val>
                                        </p:tav>
                                      </p:tavLst>
                                    </p:anim>
                                  </p:childTnLst>
                                </p:cTn>
                              </p:par>
                              <p:par>
                                <p:cTn id="249" nodeType="withEffect" fill="hold" presetClass="entr" presetID="2" presetSubtype="4">
                                  <p:stCondLst>
                                    <p:cond delay="0"/>
                                  </p:stCondLst>
                                  <p:childTnLst>
                                    <p:set>
                                      <p:cBhvr>
                                        <p:cTn id="250" dur="1" fill="hold">
                                          <p:stCondLst>
                                            <p:cond delay="0"/>
                                          </p:stCondLst>
                                        </p:cTn>
                                        <p:tgtEl>
                                          <p:spTgt spid="172"/>
                                        </p:tgtEl>
                                        <p:attrNameLst>
                                          <p:attrName>style.visibility</p:attrName>
                                        </p:attrNameLst>
                                      </p:cBhvr>
                                      <p:to>
                                        <p:strVal val="visible"/>
                                      </p:to>
                                    </p:set>
                                    <p:anim calcmode="lin" valueType="num">
                                      <p:cBhvr additive="repl">
                                        <p:cTn id="251" dur="500" fill="hold"/>
                                        <p:tgtEl>
                                          <p:spTgt spid="172"/>
                                        </p:tgtEl>
                                        <p:attrNameLst>
                                          <p:attrName>ppt_x</p:attrName>
                                        </p:attrNameLst>
                                      </p:cBhvr>
                                      <p:tavLst>
                                        <p:tav tm="0">
                                          <p:val>
                                            <p:strVal val="#ppt_x"/>
                                          </p:val>
                                        </p:tav>
                                        <p:tav tm="100000">
                                          <p:val>
                                            <p:strVal val="#ppt_x"/>
                                          </p:val>
                                        </p:tav>
                                      </p:tavLst>
                                    </p:anim>
                                    <p:anim calcmode="lin" valueType="num">
                                      <p:cBhvr additive="repl">
                                        <p:cTn id="252" dur="500" fill="hold"/>
                                        <p:tgtEl>
                                          <p:spTgt spid="172"/>
                                        </p:tgtEl>
                                        <p:attrNameLst>
                                          <p:attrName>ppt_y</p:attrName>
                                        </p:attrNameLst>
                                      </p:cBhvr>
                                      <p:tavLst>
                                        <p:tav tm="0">
                                          <p:val>
                                            <p:strVal val="1+#ppt_h/2"/>
                                          </p:val>
                                        </p:tav>
                                        <p:tav tm="100000">
                                          <p:val>
                                            <p:strVal val="#ppt_y"/>
                                          </p:val>
                                        </p:tav>
                                      </p:tavLst>
                                    </p:anim>
                                  </p:childTnLst>
                                </p:cTn>
                              </p:par>
                              <p:par>
                                <p:cTn id="253" nodeType="withEffect" fill="hold" presetClass="entr" presetID="2" presetSubtype="4">
                                  <p:stCondLst>
                                    <p:cond delay="0"/>
                                  </p:stCondLst>
                                  <p:childTnLst>
                                    <p:set>
                                      <p:cBhvr>
                                        <p:cTn id="254" dur="1" fill="hold">
                                          <p:stCondLst>
                                            <p:cond delay="0"/>
                                          </p:stCondLst>
                                        </p:cTn>
                                        <p:tgtEl>
                                          <p:spTgt spid="172"/>
                                        </p:tgtEl>
                                        <p:attrNameLst>
                                          <p:attrName>style.visibility</p:attrName>
                                        </p:attrNameLst>
                                      </p:cBhvr>
                                      <p:to>
                                        <p:strVal val="visible"/>
                                      </p:to>
                                    </p:set>
                                    <p:anim calcmode="lin" valueType="num">
                                      <p:cBhvr additive="repl">
                                        <p:cTn id="255" dur="500" fill="hold"/>
                                        <p:tgtEl>
                                          <p:spTgt spid="172"/>
                                        </p:tgtEl>
                                        <p:attrNameLst>
                                          <p:attrName>ppt_x</p:attrName>
                                        </p:attrNameLst>
                                      </p:cBhvr>
                                      <p:tavLst>
                                        <p:tav tm="0">
                                          <p:val>
                                            <p:strVal val="#ppt_x"/>
                                          </p:val>
                                        </p:tav>
                                        <p:tav tm="100000">
                                          <p:val>
                                            <p:strVal val="#ppt_x"/>
                                          </p:val>
                                        </p:tav>
                                      </p:tavLst>
                                    </p:anim>
                                    <p:anim calcmode="lin" valueType="num">
                                      <p:cBhvr additive="repl">
                                        <p:cTn id="256" dur="500" fill="hold"/>
                                        <p:tgtEl>
                                          <p:spTgt spid="172"/>
                                        </p:tgtEl>
                                        <p:attrNameLst>
                                          <p:attrName>ppt_y</p:attrName>
                                        </p:attrNameLst>
                                      </p:cBhvr>
                                      <p:tavLst>
                                        <p:tav tm="0">
                                          <p:val>
                                            <p:strVal val="1+#ppt_h/2"/>
                                          </p:val>
                                        </p:tav>
                                        <p:tav tm="100000">
                                          <p:val>
                                            <p:strVal val="#ppt_y"/>
                                          </p:val>
                                        </p:tav>
                                      </p:tavLst>
                                    </p:anim>
                                  </p:childTnLst>
                                </p:cTn>
                              </p:par>
                              <p:par>
                                <p:cTn id="257" nodeType="withEffect" fill="hold" presetClass="entr" presetID="2" presetSubtype="4">
                                  <p:stCondLst>
                                    <p:cond delay="0"/>
                                  </p:stCondLst>
                                  <p:childTnLst>
                                    <p:set>
                                      <p:cBhvr>
                                        <p:cTn id="258" dur="1" fill="hold">
                                          <p:stCondLst>
                                            <p:cond delay="0"/>
                                          </p:stCondLst>
                                        </p:cTn>
                                        <p:tgtEl>
                                          <p:spTgt spid="177"/>
                                        </p:tgtEl>
                                        <p:attrNameLst>
                                          <p:attrName>style.visibility</p:attrName>
                                        </p:attrNameLst>
                                      </p:cBhvr>
                                      <p:to>
                                        <p:strVal val="visible"/>
                                      </p:to>
                                    </p:set>
                                    <p:anim calcmode="lin" valueType="num">
                                      <p:cBhvr additive="repl">
                                        <p:cTn id="259" dur="500" fill="hold"/>
                                        <p:tgtEl>
                                          <p:spTgt spid="177"/>
                                        </p:tgtEl>
                                        <p:attrNameLst>
                                          <p:attrName>ppt_x</p:attrName>
                                        </p:attrNameLst>
                                      </p:cBhvr>
                                      <p:tavLst>
                                        <p:tav tm="0">
                                          <p:val>
                                            <p:strVal val="#ppt_x"/>
                                          </p:val>
                                        </p:tav>
                                        <p:tav tm="100000">
                                          <p:val>
                                            <p:strVal val="#ppt_x"/>
                                          </p:val>
                                        </p:tav>
                                      </p:tavLst>
                                    </p:anim>
                                    <p:anim calcmode="lin" valueType="num">
                                      <p:cBhvr additive="repl">
                                        <p:cTn id="260" dur="500" fill="hold"/>
                                        <p:tgtEl>
                                          <p:spTgt spid="177"/>
                                        </p:tgtEl>
                                        <p:attrNameLst>
                                          <p:attrName>ppt_y</p:attrName>
                                        </p:attrNameLst>
                                      </p:cBhvr>
                                      <p:tavLst>
                                        <p:tav tm="0">
                                          <p:val>
                                            <p:strVal val="1+#ppt_h/2"/>
                                          </p:val>
                                        </p:tav>
                                        <p:tav tm="100000">
                                          <p:val>
                                            <p:strVal val="#ppt_y"/>
                                          </p:val>
                                        </p:tav>
                                      </p:tavLst>
                                    </p:anim>
                                  </p:childTnLst>
                                </p:cTn>
                              </p:par>
                              <p:par>
                                <p:cTn id="261" nodeType="withEffect" fill="hold" presetClass="entr" presetID="2" presetSubtype="4">
                                  <p:stCondLst>
                                    <p:cond delay="0"/>
                                  </p:stCondLst>
                                  <p:childTnLst>
                                    <p:set>
                                      <p:cBhvr>
                                        <p:cTn id="262" dur="1" fill="hold">
                                          <p:stCondLst>
                                            <p:cond delay="0"/>
                                          </p:stCondLst>
                                        </p:cTn>
                                        <p:tgtEl>
                                          <p:spTgt spid="177"/>
                                        </p:tgtEl>
                                        <p:attrNameLst>
                                          <p:attrName>style.visibility</p:attrName>
                                        </p:attrNameLst>
                                      </p:cBhvr>
                                      <p:to>
                                        <p:strVal val="visible"/>
                                      </p:to>
                                    </p:set>
                                    <p:anim calcmode="lin" valueType="num">
                                      <p:cBhvr additive="repl">
                                        <p:cTn id="263" dur="500" fill="hold"/>
                                        <p:tgtEl>
                                          <p:spTgt spid="177"/>
                                        </p:tgtEl>
                                        <p:attrNameLst>
                                          <p:attrName>ppt_x</p:attrName>
                                        </p:attrNameLst>
                                      </p:cBhvr>
                                      <p:tavLst>
                                        <p:tav tm="0">
                                          <p:val>
                                            <p:strVal val="#ppt_x"/>
                                          </p:val>
                                        </p:tav>
                                        <p:tav tm="100000">
                                          <p:val>
                                            <p:strVal val="#ppt_x"/>
                                          </p:val>
                                        </p:tav>
                                      </p:tavLst>
                                    </p:anim>
                                    <p:anim calcmode="lin" valueType="num">
                                      <p:cBhvr additive="repl">
                                        <p:cTn id="264" dur="500" fill="hold"/>
                                        <p:tgtEl>
                                          <p:spTgt spid="177"/>
                                        </p:tgtEl>
                                        <p:attrNameLst>
                                          <p:attrName>ppt_y</p:attrName>
                                        </p:attrNameLst>
                                      </p:cBhvr>
                                      <p:tavLst>
                                        <p:tav tm="0">
                                          <p:val>
                                            <p:strVal val="1+#ppt_h/2"/>
                                          </p:val>
                                        </p:tav>
                                        <p:tav tm="100000">
                                          <p:val>
                                            <p:strVal val="#ppt_y"/>
                                          </p:val>
                                        </p:tav>
                                      </p:tavLst>
                                    </p:anim>
                                  </p:childTnLst>
                                </p:cTn>
                              </p:par>
                              <p:par>
                                <p:cTn id="265" nodeType="withEffect" fill="hold" presetClass="entr" presetID="2" presetSubtype="4">
                                  <p:stCondLst>
                                    <p:cond delay="0"/>
                                  </p:stCondLst>
                                  <p:childTnLst>
                                    <p:set>
                                      <p:cBhvr>
                                        <p:cTn id="266" dur="1" fill="hold">
                                          <p:stCondLst>
                                            <p:cond delay="0"/>
                                          </p:stCondLst>
                                        </p:cTn>
                                        <p:tgtEl>
                                          <p:spTgt spid="178"/>
                                        </p:tgtEl>
                                        <p:attrNameLst>
                                          <p:attrName>style.visibility</p:attrName>
                                        </p:attrNameLst>
                                      </p:cBhvr>
                                      <p:to>
                                        <p:strVal val="visible"/>
                                      </p:to>
                                    </p:set>
                                    <p:anim calcmode="lin" valueType="num">
                                      <p:cBhvr additive="repl">
                                        <p:cTn id="267" dur="500" fill="hold"/>
                                        <p:tgtEl>
                                          <p:spTgt spid="178"/>
                                        </p:tgtEl>
                                        <p:attrNameLst>
                                          <p:attrName>ppt_x</p:attrName>
                                        </p:attrNameLst>
                                      </p:cBhvr>
                                      <p:tavLst>
                                        <p:tav tm="0">
                                          <p:val>
                                            <p:strVal val="#ppt_x"/>
                                          </p:val>
                                        </p:tav>
                                        <p:tav tm="100000">
                                          <p:val>
                                            <p:strVal val="#ppt_x"/>
                                          </p:val>
                                        </p:tav>
                                      </p:tavLst>
                                    </p:anim>
                                    <p:anim calcmode="lin" valueType="num">
                                      <p:cBhvr additive="repl">
                                        <p:cTn id="268" dur="500" fill="hold"/>
                                        <p:tgtEl>
                                          <p:spTgt spid="178"/>
                                        </p:tgtEl>
                                        <p:attrNameLst>
                                          <p:attrName>ppt_y</p:attrName>
                                        </p:attrNameLst>
                                      </p:cBhvr>
                                      <p:tavLst>
                                        <p:tav tm="0">
                                          <p:val>
                                            <p:strVal val="1+#ppt_h/2"/>
                                          </p:val>
                                        </p:tav>
                                        <p:tav tm="100000">
                                          <p:val>
                                            <p:strVal val="#ppt_y"/>
                                          </p:val>
                                        </p:tav>
                                      </p:tavLst>
                                    </p:anim>
                                  </p:childTnLst>
                                </p:cTn>
                              </p:par>
                              <p:par>
                                <p:cTn id="269" nodeType="withEffect" fill="hold" presetClass="entr" presetID="2" presetSubtype="4">
                                  <p:stCondLst>
                                    <p:cond delay="0"/>
                                  </p:stCondLst>
                                  <p:childTnLst>
                                    <p:set>
                                      <p:cBhvr>
                                        <p:cTn id="270" dur="1" fill="hold">
                                          <p:stCondLst>
                                            <p:cond delay="0"/>
                                          </p:stCondLst>
                                        </p:cTn>
                                        <p:tgtEl>
                                          <p:spTgt spid="178"/>
                                        </p:tgtEl>
                                        <p:attrNameLst>
                                          <p:attrName>style.visibility</p:attrName>
                                        </p:attrNameLst>
                                      </p:cBhvr>
                                      <p:to>
                                        <p:strVal val="visible"/>
                                      </p:to>
                                    </p:set>
                                    <p:anim calcmode="lin" valueType="num">
                                      <p:cBhvr additive="repl">
                                        <p:cTn id="271" dur="500" fill="hold"/>
                                        <p:tgtEl>
                                          <p:spTgt spid="178"/>
                                        </p:tgtEl>
                                        <p:attrNameLst>
                                          <p:attrName>ppt_x</p:attrName>
                                        </p:attrNameLst>
                                      </p:cBhvr>
                                      <p:tavLst>
                                        <p:tav tm="0">
                                          <p:val>
                                            <p:strVal val="#ppt_x"/>
                                          </p:val>
                                        </p:tav>
                                        <p:tav tm="100000">
                                          <p:val>
                                            <p:strVal val="#ppt_x"/>
                                          </p:val>
                                        </p:tav>
                                      </p:tavLst>
                                    </p:anim>
                                    <p:anim calcmode="lin" valueType="num">
                                      <p:cBhvr additive="repl">
                                        <p:cTn id="272" dur="500" fill="hold"/>
                                        <p:tgtEl>
                                          <p:spTgt spid="178"/>
                                        </p:tgtEl>
                                        <p:attrNameLst>
                                          <p:attrName>ppt_y</p:attrName>
                                        </p:attrNameLst>
                                      </p:cBhvr>
                                      <p:tavLst>
                                        <p:tav tm="0">
                                          <p:val>
                                            <p:strVal val="1+#ppt_h/2"/>
                                          </p:val>
                                        </p:tav>
                                        <p:tav tm="100000">
                                          <p:val>
                                            <p:strVal val="#ppt_y"/>
                                          </p:val>
                                        </p:tav>
                                      </p:tavLst>
                                    </p:anim>
                                  </p:childTnLst>
                                </p:cTn>
                              </p:par>
                              <p:par>
                                <p:cTn id="273" nodeType="withEffect" fill="hold" presetClass="entr" presetID="2" presetSubtype="4">
                                  <p:stCondLst>
                                    <p:cond delay="0"/>
                                  </p:stCondLst>
                                  <p:childTnLst>
                                    <p:set>
                                      <p:cBhvr>
                                        <p:cTn id="274" dur="1" fill="hold">
                                          <p:stCondLst>
                                            <p:cond delay="0"/>
                                          </p:stCondLst>
                                        </p:cTn>
                                        <p:tgtEl>
                                          <p:spTgt spid="179"/>
                                        </p:tgtEl>
                                        <p:attrNameLst>
                                          <p:attrName>style.visibility</p:attrName>
                                        </p:attrNameLst>
                                      </p:cBhvr>
                                      <p:to>
                                        <p:strVal val="visible"/>
                                      </p:to>
                                    </p:set>
                                    <p:anim calcmode="lin" valueType="num">
                                      <p:cBhvr additive="repl">
                                        <p:cTn id="275" dur="500" fill="hold"/>
                                        <p:tgtEl>
                                          <p:spTgt spid="179"/>
                                        </p:tgtEl>
                                        <p:attrNameLst>
                                          <p:attrName>ppt_x</p:attrName>
                                        </p:attrNameLst>
                                      </p:cBhvr>
                                      <p:tavLst>
                                        <p:tav tm="0">
                                          <p:val>
                                            <p:strVal val="#ppt_x"/>
                                          </p:val>
                                        </p:tav>
                                        <p:tav tm="100000">
                                          <p:val>
                                            <p:strVal val="#ppt_x"/>
                                          </p:val>
                                        </p:tav>
                                      </p:tavLst>
                                    </p:anim>
                                    <p:anim calcmode="lin" valueType="num">
                                      <p:cBhvr additive="repl">
                                        <p:cTn id="276" dur="500" fill="hold"/>
                                        <p:tgtEl>
                                          <p:spTgt spid="179"/>
                                        </p:tgtEl>
                                        <p:attrNameLst>
                                          <p:attrName>ppt_y</p:attrName>
                                        </p:attrNameLst>
                                      </p:cBhvr>
                                      <p:tavLst>
                                        <p:tav tm="0">
                                          <p:val>
                                            <p:strVal val="1+#ppt_h/2"/>
                                          </p:val>
                                        </p:tav>
                                        <p:tav tm="100000">
                                          <p:val>
                                            <p:strVal val="#ppt_y"/>
                                          </p:val>
                                        </p:tav>
                                      </p:tavLst>
                                    </p:anim>
                                  </p:childTnLst>
                                </p:cTn>
                              </p:par>
                              <p:par>
                                <p:cTn id="277" nodeType="withEffect" fill="hold" presetClass="entr" presetID="2" presetSubtype="4">
                                  <p:stCondLst>
                                    <p:cond delay="0"/>
                                  </p:stCondLst>
                                  <p:childTnLst>
                                    <p:set>
                                      <p:cBhvr>
                                        <p:cTn id="278" dur="1" fill="hold">
                                          <p:stCondLst>
                                            <p:cond delay="0"/>
                                          </p:stCondLst>
                                        </p:cTn>
                                        <p:tgtEl>
                                          <p:spTgt spid="179"/>
                                        </p:tgtEl>
                                        <p:attrNameLst>
                                          <p:attrName>style.visibility</p:attrName>
                                        </p:attrNameLst>
                                      </p:cBhvr>
                                      <p:to>
                                        <p:strVal val="visible"/>
                                      </p:to>
                                    </p:set>
                                    <p:anim calcmode="lin" valueType="num">
                                      <p:cBhvr additive="repl">
                                        <p:cTn id="279" dur="500" fill="hold"/>
                                        <p:tgtEl>
                                          <p:spTgt spid="179"/>
                                        </p:tgtEl>
                                        <p:attrNameLst>
                                          <p:attrName>ppt_x</p:attrName>
                                        </p:attrNameLst>
                                      </p:cBhvr>
                                      <p:tavLst>
                                        <p:tav tm="0">
                                          <p:val>
                                            <p:strVal val="#ppt_x"/>
                                          </p:val>
                                        </p:tav>
                                        <p:tav tm="100000">
                                          <p:val>
                                            <p:strVal val="#ppt_x"/>
                                          </p:val>
                                        </p:tav>
                                      </p:tavLst>
                                    </p:anim>
                                    <p:anim calcmode="lin" valueType="num">
                                      <p:cBhvr additive="repl">
                                        <p:cTn id="280" dur="500" fill="hold"/>
                                        <p:tgtEl>
                                          <p:spTgt spid="179"/>
                                        </p:tgtEl>
                                        <p:attrNameLst>
                                          <p:attrName>ppt_y</p:attrName>
                                        </p:attrNameLst>
                                      </p:cBhvr>
                                      <p:tavLst>
                                        <p:tav tm="0">
                                          <p:val>
                                            <p:strVal val="1+#ppt_h/2"/>
                                          </p:val>
                                        </p:tav>
                                        <p:tav tm="100000">
                                          <p:val>
                                            <p:strVal val="#ppt_y"/>
                                          </p:val>
                                        </p:tav>
                                      </p:tavLst>
                                    </p:anim>
                                  </p:childTnLst>
                                </p:cTn>
                              </p:par>
                              <p:par>
                                <p:cTn id="281" nodeType="withEffect" fill="hold" presetClass="entr" presetID="2" presetSubtype="4">
                                  <p:stCondLst>
                                    <p:cond delay="0"/>
                                  </p:stCondLst>
                                  <p:childTnLst>
                                    <p:set>
                                      <p:cBhvr>
                                        <p:cTn id="282" dur="1" fill="hold">
                                          <p:stCondLst>
                                            <p:cond delay="0"/>
                                          </p:stCondLst>
                                        </p:cTn>
                                        <p:tgtEl>
                                          <p:spTgt spid="180"/>
                                        </p:tgtEl>
                                        <p:attrNameLst>
                                          <p:attrName>style.visibility</p:attrName>
                                        </p:attrNameLst>
                                      </p:cBhvr>
                                      <p:to>
                                        <p:strVal val="visible"/>
                                      </p:to>
                                    </p:set>
                                    <p:anim calcmode="lin" valueType="num">
                                      <p:cBhvr additive="repl">
                                        <p:cTn id="283" dur="500" fill="hold"/>
                                        <p:tgtEl>
                                          <p:spTgt spid="180"/>
                                        </p:tgtEl>
                                        <p:attrNameLst>
                                          <p:attrName>ppt_x</p:attrName>
                                        </p:attrNameLst>
                                      </p:cBhvr>
                                      <p:tavLst>
                                        <p:tav tm="0">
                                          <p:val>
                                            <p:strVal val="#ppt_x"/>
                                          </p:val>
                                        </p:tav>
                                        <p:tav tm="100000">
                                          <p:val>
                                            <p:strVal val="#ppt_x"/>
                                          </p:val>
                                        </p:tav>
                                      </p:tavLst>
                                    </p:anim>
                                    <p:anim calcmode="lin" valueType="num">
                                      <p:cBhvr additive="repl">
                                        <p:cTn id="284" dur="500" fill="hold"/>
                                        <p:tgtEl>
                                          <p:spTgt spid="180"/>
                                        </p:tgtEl>
                                        <p:attrNameLst>
                                          <p:attrName>ppt_y</p:attrName>
                                        </p:attrNameLst>
                                      </p:cBhvr>
                                      <p:tavLst>
                                        <p:tav tm="0">
                                          <p:val>
                                            <p:strVal val="1+#ppt_h/2"/>
                                          </p:val>
                                        </p:tav>
                                        <p:tav tm="100000">
                                          <p:val>
                                            <p:strVal val="#ppt_y"/>
                                          </p:val>
                                        </p:tav>
                                      </p:tavLst>
                                    </p:anim>
                                  </p:childTnLst>
                                </p:cTn>
                              </p:par>
                              <p:par>
                                <p:cTn id="285" nodeType="withEffect" fill="hold" presetClass="entr" presetID="2" presetSubtype="4">
                                  <p:stCondLst>
                                    <p:cond delay="0"/>
                                  </p:stCondLst>
                                  <p:childTnLst>
                                    <p:set>
                                      <p:cBhvr>
                                        <p:cTn id="286" dur="1" fill="hold">
                                          <p:stCondLst>
                                            <p:cond delay="0"/>
                                          </p:stCondLst>
                                        </p:cTn>
                                        <p:tgtEl>
                                          <p:spTgt spid="180"/>
                                        </p:tgtEl>
                                        <p:attrNameLst>
                                          <p:attrName>style.visibility</p:attrName>
                                        </p:attrNameLst>
                                      </p:cBhvr>
                                      <p:to>
                                        <p:strVal val="visible"/>
                                      </p:to>
                                    </p:set>
                                    <p:anim calcmode="lin" valueType="num">
                                      <p:cBhvr additive="repl">
                                        <p:cTn id="287" dur="500" fill="hold"/>
                                        <p:tgtEl>
                                          <p:spTgt spid="180"/>
                                        </p:tgtEl>
                                        <p:attrNameLst>
                                          <p:attrName>ppt_x</p:attrName>
                                        </p:attrNameLst>
                                      </p:cBhvr>
                                      <p:tavLst>
                                        <p:tav tm="0">
                                          <p:val>
                                            <p:strVal val="#ppt_x"/>
                                          </p:val>
                                        </p:tav>
                                        <p:tav tm="100000">
                                          <p:val>
                                            <p:strVal val="#ppt_x"/>
                                          </p:val>
                                        </p:tav>
                                      </p:tavLst>
                                    </p:anim>
                                    <p:anim calcmode="lin" valueType="num">
                                      <p:cBhvr additive="repl">
                                        <p:cTn id="288" dur="500" fill="hold"/>
                                        <p:tgtEl>
                                          <p:spTgt spid="180"/>
                                        </p:tgtEl>
                                        <p:attrNameLst>
                                          <p:attrName>ppt_y</p:attrName>
                                        </p:attrNameLst>
                                      </p:cBhvr>
                                      <p:tavLst>
                                        <p:tav tm="0">
                                          <p:val>
                                            <p:strVal val="1+#ppt_h/2"/>
                                          </p:val>
                                        </p:tav>
                                        <p:tav tm="100000">
                                          <p:val>
                                            <p:strVal val="#ppt_y"/>
                                          </p:val>
                                        </p:tav>
                                      </p:tavLst>
                                    </p:anim>
                                  </p:childTnLst>
                                </p:cTn>
                              </p:par>
                              <p:par>
                                <p:cTn id="289" nodeType="withEffect" fill="hold" presetClass="entr" presetID="2" presetSubtype="4">
                                  <p:stCondLst>
                                    <p:cond delay="0"/>
                                  </p:stCondLst>
                                  <p:childTnLst>
                                    <p:set>
                                      <p:cBhvr>
                                        <p:cTn id="290" dur="1" fill="hold">
                                          <p:stCondLst>
                                            <p:cond delay="0"/>
                                          </p:stCondLst>
                                        </p:cTn>
                                        <p:tgtEl>
                                          <p:spTgt spid="181"/>
                                        </p:tgtEl>
                                        <p:attrNameLst>
                                          <p:attrName>style.visibility</p:attrName>
                                        </p:attrNameLst>
                                      </p:cBhvr>
                                      <p:to>
                                        <p:strVal val="visible"/>
                                      </p:to>
                                    </p:set>
                                    <p:anim calcmode="lin" valueType="num">
                                      <p:cBhvr additive="repl">
                                        <p:cTn id="291" dur="500" fill="hold"/>
                                        <p:tgtEl>
                                          <p:spTgt spid="181"/>
                                        </p:tgtEl>
                                        <p:attrNameLst>
                                          <p:attrName>ppt_x</p:attrName>
                                        </p:attrNameLst>
                                      </p:cBhvr>
                                      <p:tavLst>
                                        <p:tav tm="0">
                                          <p:val>
                                            <p:strVal val="#ppt_x"/>
                                          </p:val>
                                        </p:tav>
                                        <p:tav tm="100000">
                                          <p:val>
                                            <p:strVal val="#ppt_x"/>
                                          </p:val>
                                        </p:tav>
                                      </p:tavLst>
                                    </p:anim>
                                    <p:anim calcmode="lin" valueType="num">
                                      <p:cBhvr additive="repl">
                                        <p:cTn id="292" dur="500" fill="hold"/>
                                        <p:tgtEl>
                                          <p:spTgt spid="181"/>
                                        </p:tgtEl>
                                        <p:attrNameLst>
                                          <p:attrName>ppt_y</p:attrName>
                                        </p:attrNameLst>
                                      </p:cBhvr>
                                      <p:tavLst>
                                        <p:tav tm="0">
                                          <p:val>
                                            <p:strVal val="1+#ppt_h/2"/>
                                          </p:val>
                                        </p:tav>
                                        <p:tav tm="100000">
                                          <p:val>
                                            <p:strVal val="#ppt_y"/>
                                          </p:val>
                                        </p:tav>
                                      </p:tavLst>
                                    </p:anim>
                                  </p:childTnLst>
                                </p:cTn>
                              </p:par>
                              <p:par>
                                <p:cTn id="293" nodeType="withEffect" fill="hold" presetClass="entr" presetID="2" presetSubtype="4">
                                  <p:stCondLst>
                                    <p:cond delay="0"/>
                                  </p:stCondLst>
                                  <p:childTnLst>
                                    <p:set>
                                      <p:cBhvr>
                                        <p:cTn id="294" dur="1" fill="hold">
                                          <p:stCondLst>
                                            <p:cond delay="0"/>
                                          </p:stCondLst>
                                        </p:cTn>
                                        <p:tgtEl>
                                          <p:spTgt spid="181"/>
                                        </p:tgtEl>
                                        <p:attrNameLst>
                                          <p:attrName>style.visibility</p:attrName>
                                        </p:attrNameLst>
                                      </p:cBhvr>
                                      <p:to>
                                        <p:strVal val="visible"/>
                                      </p:to>
                                    </p:set>
                                    <p:anim calcmode="lin" valueType="num">
                                      <p:cBhvr additive="repl">
                                        <p:cTn id="295" dur="500" fill="hold"/>
                                        <p:tgtEl>
                                          <p:spTgt spid="181"/>
                                        </p:tgtEl>
                                        <p:attrNameLst>
                                          <p:attrName>ppt_x</p:attrName>
                                        </p:attrNameLst>
                                      </p:cBhvr>
                                      <p:tavLst>
                                        <p:tav tm="0">
                                          <p:val>
                                            <p:strVal val="#ppt_x"/>
                                          </p:val>
                                        </p:tav>
                                        <p:tav tm="100000">
                                          <p:val>
                                            <p:strVal val="#ppt_x"/>
                                          </p:val>
                                        </p:tav>
                                      </p:tavLst>
                                    </p:anim>
                                    <p:anim calcmode="lin" valueType="num">
                                      <p:cBhvr additive="repl">
                                        <p:cTn id="296" dur="500" fill="hold"/>
                                        <p:tgtEl>
                                          <p:spTgt spid="181"/>
                                        </p:tgtEl>
                                        <p:attrNameLst>
                                          <p:attrName>ppt_y</p:attrName>
                                        </p:attrNameLst>
                                      </p:cBhvr>
                                      <p:tavLst>
                                        <p:tav tm="0">
                                          <p:val>
                                            <p:strVal val="1+#ppt_h/2"/>
                                          </p:val>
                                        </p:tav>
                                        <p:tav tm="100000">
                                          <p:val>
                                            <p:strVal val="#ppt_y"/>
                                          </p:val>
                                        </p:tav>
                                      </p:tavLst>
                                    </p:anim>
                                  </p:childTnLst>
                                </p:cTn>
                              </p:par>
                              <p:par>
                                <p:cTn id="297" nodeType="withEffect" fill="hold" presetClass="entr" presetID="2" presetSubtype="4">
                                  <p:stCondLst>
                                    <p:cond delay="0"/>
                                  </p:stCondLst>
                                  <p:childTnLst>
                                    <p:set>
                                      <p:cBhvr>
                                        <p:cTn id="298" dur="1" fill="hold">
                                          <p:stCondLst>
                                            <p:cond delay="0"/>
                                          </p:stCondLst>
                                        </p:cTn>
                                        <p:tgtEl>
                                          <p:spTgt spid="184"/>
                                        </p:tgtEl>
                                        <p:attrNameLst>
                                          <p:attrName>style.visibility</p:attrName>
                                        </p:attrNameLst>
                                      </p:cBhvr>
                                      <p:to>
                                        <p:strVal val="visible"/>
                                      </p:to>
                                    </p:set>
                                    <p:anim calcmode="lin" valueType="num">
                                      <p:cBhvr additive="repl">
                                        <p:cTn id="299" dur="500" fill="hold"/>
                                        <p:tgtEl>
                                          <p:spTgt spid="184"/>
                                        </p:tgtEl>
                                        <p:attrNameLst>
                                          <p:attrName>ppt_x</p:attrName>
                                        </p:attrNameLst>
                                      </p:cBhvr>
                                      <p:tavLst>
                                        <p:tav tm="0">
                                          <p:val>
                                            <p:strVal val="#ppt_x"/>
                                          </p:val>
                                        </p:tav>
                                        <p:tav tm="100000">
                                          <p:val>
                                            <p:strVal val="#ppt_x"/>
                                          </p:val>
                                        </p:tav>
                                      </p:tavLst>
                                    </p:anim>
                                    <p:anim calcmode="lin" valueType="num">
                                      <p:cBhvr additive="repl">
                                        <p:cTn id="300" dur="500" fill="hold"/>
                                        <p:tgtEl>
                                          <p:spTgt spid="184"/>
                                        </p:tgtEl>
                                        <p:attrNameLst>
                                          <p:attrName>ppt_y</p:attrName>
                                        </p:attrNameLst>
                                      </p:cBhvr>
                                      <p:tavLst>
                                        <p:tav tm="0">
                                          <p:val>
                                            <p:strVal val="1+#ppt_h/2"/>
                                          </p:val>
                                        </p:tav>
                                        <p:tav tm="100000">
                                          <p:val>
                                            <p:strVal val="#ppt_y"/>
                                          </p:val>
                                        </p:tav>
                                      </p:tavLst>
                                    </p:anim>
                                  </p:childTnLst>
                                </p:cTn>
                              </p:par>
                              <p:par>
                                <p:cTn id="301" nodeType="withEffect" fill="hold" presetClass="entr" presetID="2" presetSubtype="4">
                                  <p:stCondLst>
                                    <p:cond delay="0"/>
                                  </p:stCondLst>
                                  <p:childTnLst>
                                    <p:set>
                                      <p:cBhvr>
                                        <p:cTn id="302" dur="1" fill="hold">
                                          <p:stCondLst>
                                            <p:cond delay="0"/>
                                          </p:stCondLst>
                                        </p:cTn>
                                        <p:tgtEl>
                                          <p:spTgt spid="184"/>
                                        </p:tgtEl>
                                        <p:attrNameLst>
                                          <p:attrName>style.visibility</p:attrName>
                                        </p:attrNameLst>
                                      </p:cBhvr>
                                      <p:to>
                                        <p:strVal val="visible"/>
                                      </p:to>
                                    </p:set>
                                    <p:anim calcmode="lin" valueType="num">
                                      <p:cBhvr additive="repl">
                                        <p:cTn id="303" dur="500" fill="hold"/>
                                        <p:tgtEl>
                                          <p:spTgt spid="184"/>
                                        </p:tgtEl>
                                        <p:attrNameLst>
                                          <p:attrName>ppt_x</p:attrName>
                                        </p:attrNameLst>
                                      </p:cBhvr>
                                      <p:tavLst>
                                        <p:tav tm="0">
                                          <p:val>
                                            <p:strVal val="#ppt_x"/>
                                          </p:val>
                                        </p:tav>
                                        <p:tav tm="100000">
                                          <p:val>
                                            <p:strVal val="#ppt_x"/>
                                          </p:val>
                                        </p:tav>
                                      </p:tavLst>
                                    </p:anim>
                                    <p:anim calcmode="lin" valueType="num">
                                      <p:cBhvr additive="repl">
                                        <p:cTn id="304" dur="500" fill="hold"/>
                                        <p:tgtEl>
                                          <p:spTgt spid="1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188" name="CustomShape 1"/>
          <p:cNvSpPr/>
          <p:nvPr/>
        </p:nvSpPr>
        <p:spPr>
          <a:xfrm>
            <a:off x="309240" y="4762080"/>
            <a:ext cx="4320000" cy="1832400"/>
          </a:xfrm>
          <a:prstGeom prst="ellipse">
            <a:avLst/>
          </a:prstGeom>
          <a:gradFill rotWithShape="0">
            <a:gsLst>
              <a:gs pos="0">
                <a:srgbClr val="b9e7fd"/>
              </a:gs>
              <a:gs pos="100000">
                <a:srgbClr val="97dbfb"/>
              </a:gs>
            </a:gsLst>
            <a:lin ang="5400000"/>
          </a:gradFill>
          <a:ln w="38160">
            <a:solidFill>
              <a:schemeClr val="accent6">
                <a:lumMod val="75000"/>
              </a:schemeClr>
            </a:solidFill>
            <a:round/>
          </a:ln>
          <a:effectLst>
            <a:innerShdw blurRad="63500" dir="2700000" dist="50800">
              <a:srgbClr val="000000">
                <a:alpha val="50000"/>
              </a:srgbClr>
            </a:innerShdw>
          </a:effectLst>
          <a:scene3d>
            <a:camera prst="orthographicFront"/>
            <a:lightRig dir="t" rig="harsh"/>
          </a:scene3d>
          <a:sp3d prstMaterial="dkEdge">
            <a:bevelT prst="artDeco" w="114300"/>
          </a:sp3d>
        </p:spPr>
        <p:style>
          <a:lnRef idx="0"/>
          <a:fillRef idx="0"/>
          <a:effectRef idx="0"/>
          <a:fontRef idx="minor"/>
        </p:style>
        <p:txBody>
          <a:bodyPr lIns="90000" rIns="90000" tIns="45000" bIns="45000" anchor="ctr">
            <a:noAutofit/>
          </a:bodyPr>
          <a:p>
            <a:pPr algn="just">
              <a:lnSpc>
                <a:spcPct val="100000"/>
              </a:lnSpc>
            </a:pPr>
            <a:r>
              <a:rPr b="0" lang="it-IT" sz="1400" spc="-1" strike="noStrike">
                <a:solidFill>
                  <a:srgbClr val="000000"/>
                </a:solidFill>
                <a:latin typeface="Times New Roman"/>
              </a:rPr>
              <a:t>Ciò</a:t>
            </a:r>
            <a:r>
              <a:rPr b="0" lang="it-IT" sz="1400" spc="-1" strike="noStrike">
                <a:solidFill>
                  <a:srgbClr val="000000"/>
                </a:solidFill>
                <a:latin typeface="Arial"/>
              </a:rPr>
              <a:t> </a:t>
            </a:r>
            <a:r>
              <a:rPr b="0" lang="it-IT" sz="1400" spc="-1" strike="noStrike">
                <a:solidFill>
                  <a:srgbClr val="000000"/>
                </a:solidFill>
                <a:latin typeface="Times New Roman"/>
              </a:rPr>
              <a:t>consente di ottenere evidenti benefici in termini di semplificazione e di risparmio di risorse per tutti i soggetti coinvolti, con conseguente maggiore celerità del procedimento di aggiudicazione di contratti. </a:t>
            </a:r>
            <a:endParaRPr b="0" lang="it-IT" sz="1400" spc="-1" strike="noStrike">
              <a:latin typeface="Arial"/>
            </a:endParaRPr>
          </a:p>
        </p:txBody>
      </p:sp>
      <p:sp>
        <p:nvSpPr>
          <p:cNvPr id="189" name="Freeform 2"/>
          <p:cNvSpPr/>
          <p:nvPr/>
        </p:nvSpPr>
        <p:spPr>
          <a:xfrm>
            <a:off x="2771640" y="4306680"/>
            <a:ext cx="360" cy="360"/>
          </a:xfrm>
          <a:custGeom>
            <a:avLst/>
            <a:gdLst/>
            <a:ahLst/>
            <a:rect l="0" t="0" r="r" b="b"/>
            <a:pathLst>
              <a:path w="1" h="1">
                <a:moveTo>
                  <a:pt x="0" y="0"/>
                </a:moveTo>
                <a:lnTo>
                  <a:pt x="0" y="0"/>
                </a:lnTo>
              </a:path>
            </a:pathLst>
          </a:custGeom>
          <a:ln w="38160">
            <a:solidFill>
              <a:schemeClr val="accent6">
                <a:lumMod val="75000"/>
              </a:schemeClr>
            </a:solidFill>
            <a:round/>
            <a:tailEnd len="med" type="triangle" w="med"/>
          </a:ln>
        </p:spPr>
      </p:sp>
      <p:sp>
        <p:nvSpPr>
          <p:cNvPr id="190" name="CustomShape 3"/>
          <p:cNvSpPr/>
          <p:nvPr/>
        </p:nvSpPr>
        <p:spPr>
          <a:xfrm>
            <a:off x="309240" y="3438000"/>
            <a:ext cx="3830040" cy="1152360"/>
          </a:xfrm>
          <a:prstGeom prst="roundRect">
            <a:avLst>
              <a:gd name="adj" fmla="val 16667"/>
            </a:avLst>
          </a:prstGeom>
          <a:gradFill rotWithShape="0">
            <a:gsLst>
              <a:gs pos="0">
                <a:srgbClr val="b9e7fd"/>
              </a:gs>
              <a:gs pos="100000">
                <a:srgbClr val="97dbfb"/>
              </a:gs>
            </a:gsLst>
            <a:lin ang="5400000"/>
          </a:gradFill>
          <a:ln w="38160">
            <a:solidFill>
              <a:schemeClr val="accent6">
                <a:lumMod val="75000"/>
              </a:schemeClr>
            </a:solidFill>
          </a:ln>
          <a:scene3d>
            <a:camera prst="orthographicFront"/>
            <a:lightRig dir="t" rig="threePt"/>
          </a:scene3d>
          <a:sp3d>
            <a:bevelT prst="convex"/>
          </a:sp3d>
        </p:spPr>
        <p:style>
          <a:lnRef idx="2">
            <a:schemeClr val="accent3">
              <a:shade val="50000"/>
            </a:schemeClr>
          </a:lnRef>
          <a:fillRef idx="1">
            <a:schemeClr val="accent3"/>
          </a:fillRef>
          <a:effectRef idx="0">
            <a:schemeClr val="accent3"/>
          </a:effectRef>
          <a:fontRef idx="minor"/>
        </p:style>
        <p:txBody>
          <a:bodyPr lIns="90000" rIns="90000" tIns="45000" bIns="45000" anchor="ctr">
            <a:noAutofit/>
          </a:bodyPr>
          <a:p>
            <a:pPr algn="just">
              <a:lnSpc>
                <a:spcPct val="100000"/>
              </a:lnSpc>
            </a:pPr>
            <a:r>
              <a:rPr b="0" lang="it-IT" sz="1400" spc="-1" strike="noStrike">
                <a:solidFill>
                  <a:srgbClr val="000000"/>
                </a:solidFill>
                <a:latin typeface="Times New Roman"/>
              </a:rPr>
              <a:t>L’accertamento sull’insussistenza delle condi-zioni ostative a contrarre con la Pubblica Am-ministrazione, è direttamente verificato tramite la B.D.N.A. </a:t>
            </a:r>
            <a:endParaRPr b="0" lang="it-IT" sz="1400" spc="-1" strike="noStrike">
              <a:latin typeface="Arial"/>
            </a:endParaRPr>
          </a:p>
        </p:txBody>
      </p:sp>
      <p:sp>
        <p:nvSpPr>
          <p:cNvPr id="191" name="CustomShape 4"/>
          <p:cNvSpPr/>
          <p:nvPr/>
        </p:nvSpPr>
        <p:spPr>
          <a:xfrm>
            <a:off x="5580000" y="3051000"/>
            <a:ext cx="2520000" cy="576720"/>
          </a:xfrm>
          <a:prstGeom prst="ellipse">
            <a:avLst/>
          </a:prstGeom>
          <a:gradFill rotWithShape="0">
            <a:gsLst>
              <a:gs pos="0">
                <a:srgbClr val="b9e7fd"/>
              </a:gs>
              <a:gs pos="100000">
                <a:srgbClr val="97dbfb"/>
              </a:gs>
            </a:gsLst>
            <a:lin ang="5400000"/>
          </a:gradFill>
          <a:ln w="38160">
            <a:solidFill>
              <a:schemeClr val="accent6">
                <a:lumMod val="75000"/>
              </a:schemeClr>
            </a:solidFill>
          </a:ln>
          <a:effectLst>
            <a:innerShdw blurRad="63500" dir="18900000" dist="50800">
              <a:srgbClr val="000000">
                <a:alpha val="50000"/>
              </a:srgbClr>
            </a:innerShdw>
          </a:effectLst>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it-IT" sz="1200" spc="-1" strike="noStrike">
                <a:solidFill>
                  <a:srgbClr val="3333ff"/>
                </a:solidFill>
                <a:latin typeface="Times New Roman"/>
              </a:rPr>
              <a:t>Soggetti di cui all’art. 83</a:t>
            </a:r>
            <a:endParaRPr b="0" lang="it-IT" sz="1200" spc="-1" strike="noStrike">
              <a:latin typeface="Arial"/>
            </a:endParaRPr>
          </a:p>
          <a:p>
            <a:pPr algn="ctr">
              <a:lnSpc>
                <a:spcPct val="100000"/>
              </a:lnSpc>
            </a:pPr>
            <a:r>
              <a:rPr b="0" lang="it-IT" sz="1200" spc="-1" strike="noStrike">
                <a:solidFill>
                  <a:srgbClr val="3333ff"/>
                </a:solidFill>
                <a:latin typeface="Times New Roman"/>
              </a:rPr>
              <a:t>Commi 1 e 2</a:t>
            </a:r>
            <a:endParaRPr b="0" lang="it-IT" sz="1200" spc="-1" strike="noStrike">
              <a:latin typeface="Arial"/>
            </a:endParaRPr>
          </a:p>
        </p:txBody>
      </p:sp>
      <p:sp>
        <p:nvSpPr>
          <p:cNvPr id="192" name="CustomShape 5"/>
          <p:cNvSpPr/>
          <p:nvPr/>
        </p:nvSpPr>
        <p:spPr>
          <a:xfrm>
            <a:off x="5580000" y="3746520"/>
            <a:ext cx="2520000" cy="754200"/>
          </a:xfrm>
          <a:prstGeom prst="ellipse">
            <a:avLst/>
          </a:prstGeom>
          <a:gradFill rotWithShape="0">
            <a:gsLst>
              <a:gs pos="0">
                <a:srgbClr val="b9e7fd"/>
              </a:gs>
              <a:gs pos="100000">
                <a:srgbClr val="97dbfb"/>
              </a:gs>
            </a:gsLst>
            <a:lin ang="5400000"/>
          </a:gradFill>
          <a:ln w="38160">
            <a:solidFill>
              <a:schemeClr val="accent6">
                <a:lumMod val="75000"/>
              </a:schemeClr>
            </a:solidFill>
          </a:ln>
          <a:effectLst>
            <a:innerShdw blurRad="63500" dir="18900000" dist="50800">
              <a:srgbClr val="000000">
                <a:alpha val="50000"/>
              </a:srgbClr>
            </a:innerShdw>
          </a:effectLst>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it-IT" sz="1200" spc="-1" strike="noStrike">
                <a:solidFill>
                  <a:srgbClr val="3333ff"/>
                </a:solidFill>
                <a:latin typeface="Times New Roman"/>
              </a:rPr>
              <a:t>Camere di Commercio, Industria, Artigianato e Agricoltura</a:t>
            </a:r>
            <a:endParaRPr b="0" lang="it-IT" sz="1200" spc="-1" strike="noStrike">
              <a:latin typeface="Arial"/>
            </a:endParaRPr>
          </a:p>
        </p:txBody>
      </p:sp>
      <p:sp>
        <p:nvSpPr>
          <p:cNvPr id="193" name="CustomShape 6"/>
          <p:cNvSpPr/>
          <p:nvPr/>
        </p:nvSpPr>
        <p:spPr>
          <a:xfrm>
            <a:off x="5573520" y="4607280"/>
            <a:ext cx="2520000" cy="576720"/>
          </a:xfrm>
          <a:prstGeom prst="ellipse">
            <a:avLst/>
          </a:prstGeom>
          <a:gradFill rotWithShape="0">
            <a:gsLst>
              <a:gs pos="0">
                <a:srgbClr val="b9e7fd"/>
              </a:gs>
              <a:gs pos="100000">
                <a:srgbClr val="97dbfb"/>
              </a:gs>
            </a:gsLst>
            <a:lin ang="5400000"/>
          </a:gradFill>
          <a:ln w="38160">
            <a:solidFill>
              <a:schemeClr val="accent6">
                <a:lumMod val="75000"/>
              </a:schemeClr>
            </a:solidFill>
          </a:ln>
          <a:effectLst>
            <a:innerShdw blurRad="63500" dir="18900000" dist="50800">
              <a:srgbClr val="000000">
                <a:alpha val="50000"/>
              </a:srgbClr>
            </a:innerShdw>
          </a:effectLst>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it-IT" sz="1200" spc="-1" strike="noStrike">
                <a:solidFill>
                  <a:srgbClr val="3333ff"/>
                </a:solidFill>
                <a:latin typeface="Times New Roman"/>
              </a:rPr>
              <a:t>Ordini Professionali</a:t>
            </a:r>
            <a:endParaRPr b="0" lang="it-IT" sz="1200" spc="-1" strike="noStrike">
              <a:latin typeface="Arial"/>
            </a:endParaRPr>
          </a:p>
        </p:txBody>
      </p:sp>
      <p:sp>
        <p:nvSpPr>
          <p:cNvPr id="194" name="CustomShape 7"/>
          <p:cNvSpPr/>
          <p:nvPr/>
        </p:nvSpPr>
        <p:spPr>
          <a:xfrm rot="60000">
            <a:off x="5369400" y="1693440"/>
            <a:ext cx="2927520" cy="981720"/>
          </a:xfrm>
          <a:prstGeom prst="diamond">
            <a:avLst/>
          </a:prstGeom>
          <a:solidFill>
            <a:schemeClr val="accent6">
              <a:lumMod val="50000"/>
            </a:schemeClr>
          </a:solidFill>
          <a:ln w="38160">
            <a:solidFill>
              <a:schemeClr val="accent6">
                <a:lumMod val="50000"/>
              </a:schemeClr>
            </a:solidFill>
          </a:ln>
          <a:effectLst>
            <a:innerShdw blurRad="63500" dir="2700000" dist="50800">
              <a:srgbClr val="000000">
                <a:alpha val="50000"/>
              </a:srgbClr>
            </a:innerShdw>
          </a:effectLst>
        </p:spPr>
        <p:style>
          <a:lnRef idx="1">
            <a:schemeClr val="accent3"/>
          </a:lnRef>
          <a:fillRef idx="3">
            <a:schemeClr val="accent3"/>
          </a:fillRef>
          <a:effectRef idx="2">
            <a:schemeClr val="accent3"/>
          </a:effectRef>
          <a:fontRef idx="minor"/>
        </p:style>
        <p:txBody>
          <a:bodyPr lIns="90000" rIns="90000" tIns="108000" bIns="108000" anchor="ctr">
            <a:noAutofit/>
          </a:bodyPr>
          <a:p>
            <a:pPr algn="just">
              <a:lnSpc>
                <a:spcPct val="100000"/>
              </a:lnSpc>
            </a:pPr>
            <a:r>
              <a:rPr b="1" lang="it-IT" sz="1200" spc="-1" strike="noStrike">
                <a:solidFill>
                  <a:srgbClr val="ffffff"/>
                </a:solidFill>
                <a:latin typeface="Times New Roman"/>
              </a:rPr>
              <a:t>   </a:t>
            </a:r>
            <a:r>
              <a:rPr b="1" lang="it-IT" sz="1200" spc="-1" strike="noStrike">
                <a:solidFill>
                  <a:srgbClr val="ffffff"/>
                </a:solidFill>
                <a:latin typeface="Times New Roman"/>
              </a:rPr>
              <a:t>Operativa dal</a:t>
            </a:r>
            <a:endParaRPr b="0" lang="it-IT" sz="1200" spc="-1" strike="noStrike">
              <a:latin typeface="Arial"/>
            </a:endParaRPr>
          </a:p>
          <a:p>
            <a:pPr algn="just">
              <a:lnSpc>
                <a:spcPct val="100000"/>
              </a:lnSpc>
            </a:pPr>
            <a:r>
              <a:rPr b="1" lang="it-IT" sz="1200" spc="-1" strike="noStrike">
                <a:solidFill>
                  <a:srgbClr val="ffffff"/>
                </a:solidFill>
                <a:latin typeface="Times New Roman"/>
              </a:rPr>
              <a:t>   </a:t>
            </a:r>
            <a:r>
              <a:rPr b="1" lang="it-IT" sz="1200" spc="-1" strike="noStrike" u="sng">
                <a:solidFill>
                  <a:srgbClr val="ffffff"/>
                </a:solidFill>
                <a:uFillTx/>
                <a:latin typeface="Times New Roman"/>
              </a:rPr>
              <a:t>7 gennaio 2016</a:t>
            </a:r>
            <a:endParaRPr b="0" lang="it-IT" sz="1200" spc="-1" strike="noStrike">
              <a:latin typeface="Arial"/>
            </a:endParaRPr>
          </a:p>
        </p:txBody>
      </p:sp>
      <p:pic>
        <p:nvPicPr>
          <p:cNvPr id="195" name="Picture 7" descr="alloro_rep[1]"/>
          <p:cNvPicPr/>
          <p:nvPr/>
        </p:nvPicPr>
        <p:blipFill>
          <a:blip r:embed="rId2"/>
          <a:stretch/>
        </p:blipFill>
        <p:spPr>
          <a:xfrm>
            <a:off x="1691640" y="237240"/>
            <a:ext cx="429840" cy="499680"/>
          </a:xfrm>
          <a:prstGeom prst="rect">
            <a:avLst/>
          </a:prstGeom>
          <a:ln>
            <a:noFill/>
          </a:ln>
        </p:spPr>
      </p:pic>
      <p:sp>
        <p:nvSpPr>
          <p:cNvPr id="196" name="CustomShape 8"/>
          <p:cNvSpPr/>
          <p:nvPr/>
        </p:nvSpPr>
        <p:spPr>
          <a:xfrm>
            <a:off x="-307800" y="80892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197" name="CustomShape 9"/>
          <p:cNvSpPr/>
          <p:nvPr/>
        </p:nvSpPr>
        <p:spPr>
          <a:xfrm>
            <a:off x="3852000" y="565920"/>
            <a:ext cx="4571640" cy="57708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600" spc="-1" strike="noStrike">
                <a:solidFill>
                  <a:srgbClr val="0070c0"/>
                </a:solidFill>
                <a:latin typeface="Times New Roman"/>
              </a:rPr>
              <a:t>BANCA DATI NAZIONALE ANTIMAFIA</a:t>
            </a:r>
            <a:endParaRPr b="0" lang="it-IT" sz="1600" spc="-1" strike="noStrike">
              <a:latin typeface="Arial"/>
            </a:endParaRPr>
          </a:p>
          <a:p>
            <a:pPr algn="ctr">
              <a:lnSpc>
                <a:spcPct val="100000"/>
              </a:lnSpc>
            </a:pPr>
            <a:r>
              <a:rPr b="1" lang="it-IT" sz="1600" spc="-1" strike="noStrike">
                <a:solidFill>
                  <a:srgbClr val="0070c0"/>
                </a:solidFill>
                <a:latin typeface="Times New Roman"/>
              </a:rPr>
              <a:t>B.D.N.A</a:t>
            </a:r>
            <a:endParaRPr b="0" lang="it-IT" sz="1600" spc="-1" strike="noStrike">
              <a:latin typeface="Arial"/>
            </a:endParaRPr>
          </a:p>
        </p:txBody>
      </p:sp>
      <p:sp>
        <p:nvSpPr>
          <p:cNvPr id="198" name="CustomShape 10"/>
          <p:cNvSpPr/>
          <p:nvPr/>
        </p:nvSpPr>
        <p:spPr>
          <a:xfrm>
            <a:off x="310680" y="1746000"/>
            <a:ext cx="4548600" cy="1362240"/>
          </a:xfrm>
          <a:prstGeom prst="flowChartAlternateProcess">
            <a:avLst/>
          </a:prstGeom>
          <a:gradFill rotWithShape="0">
            <a:gsLst>
              <a:gs pos="0">
                <a:srgbClr val="b9e7fd"/>
              </a:gs>
              <a:gs pos="100000">
                <a:srgbClr val="97dbfb"/>
              </a:gs>
            </a:gsLst>
            <a:lin ang="5400000"/>
          </a:gradFill>
          <a:ln w="38160">
            <a:solidFill>
              <a:schemeClr val="accent6">
                <a:lumMod val="75000"/>
              </a:schemeClr>
            </a:solidFill>
          </a:ln>
          <a:effectLst>
            <a:innerShdw blurRad="63500" dir="2700000" dist="50800">
              <a:srgbClr val="000000">
                <a:alpha val="50000"/>
              </a:srgbClr>
            </a:innerShdw>
          </a:effectLst>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just">
              <a:lnSpc>
                <a:spcPct val="100000"/>
              </a:lnSpc>
            </a:pPr>
            <a:r>
              <a:rPr b="0" lang="it-IT" sz="1400" spc="-1" strike="noStrike">
                <a:solidFill>
                  <a:srgbClr val="000000"/>
                </a:solidFill>
                <a:latin typeface="Times New Roman"/>
              </a:rPr>
              <a:t>La chiave di volta di questa innovativa impostazione delle verifiche antimafia, consiste nella realizzazione di un sistema integrato dei dati conseguito tramite l’istituzione della </a:t>
            </a:r>
            <a:r>
              <a:rPr b="1" lang="it-IT" sz="1400" spc="-1" strike="noStrike">
                <a:solidFill>
                  <a:srgbClr val="3333ff"/>
                </a:solidFill>
                <a:latin typeface="Times New Roman"/>
              </a:rPr>
              <a:t>Banca Dati Nazionale Antimafia (B.D.N.A)</a:t>
            </a:r>
            <a:r>
              <a:rPr b="0" lang="it-IT" sz="1400" spc="-1" strike="noStrike">
                <a:solidFill>
                  <a:srgbClr val="000000"/>
                </a:solidFill>
                <a:latin typeface="Times New Roman"/>
              </a:rPr>
              <a:t>, che consente una forma costante di monitoraggio delle imprese.</a:t>
            </a:r>
            <a:endParaRPr b="0" lang="it-IT" sz="1400" spc="-1" strike="noStrike">
              <a:latin typeface="Arial"/>
            </a:endParaRPr>
          </a:p>
        </p:txBody>
      </p:sp>
      <p:sp>
        <p:nvSpPr>
          <p:cNvPr id="199" name="CustomShape 11"/>
          <p:cNvSpPr/>
          <p:nvPr/>
        </p:nvSpPr>
        <p:spPr>
          <a:xfrm>
            <a:off x="5580000" y="5290200"/>
            <a:ext cx="2520000" cy="775800"/>
          </a:xfrm>
          <a:prstGeom prst="ellipse">
            <a:avLst/>
          </a:prstGeom>
          <a:gradFill rotWithShape="0">
            <a:gsLst>
              <a:gs pos="0">
                <a:srgbClr val="b9e7fd"/>
              </a:gs>
              <a:gs pos="100000">
                <a:srgbClr val="97dbfb"/>
              </a:gs>
            </a:gsLst>
            <a:lin ang="5400000"/>
          </a:gradFill>
          <a:ln w="38160">
            <a:solidFill>
              <a:schemeClr val="accent6">
                <a:lumMod val="75000"/>
              </a:schemeClr>
            </a:solidFill>
          </a:ln>
          <a:effectLst>
            <a:innerShdw blurRad="63500" dir="18900000" dist="50800">
              <a:srgbClr val="000000">
                <a:alpha val="50000"/>
              </a:srgbClr>
            </a:innerShdw>
          </a:effectLst>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it-IT" sz="1200" spc="-1" strike="noStrike">
                <a:solidFill>
                  <a:srgbClr val="3333ff"/>
                </a:solidFill>
                <a:latin typeface="Times New Roman"/>
              </a:rPr>
              <a:t>Autorità per la vigilanza sui contratti pubblici di lavori, servizi e forniture</a:t>
            </a:r>
            <a:endParaRPr b="0" lang="it-IT" sz="1200" spc="-1" strike="noStrike">
              <a:latin typeface="Arial"/>
            </a:endParaRPr>
          </a:p>
        </p:txBody>
      </p:sp>
      <p:sp>
        <p:nvSpPr>
          <p:cNvPr id="200" name="CustomShape 12"/>
          <p:cNvSpPr/>
          <p:nvPr/>
        </p:nvSpPr>
        <p:spPr>
          <a:xfrm flipV="1">
            <a:off x="4136040" y="3339360"/>
            <a:ext cx="1443600" cy="681840"/>
          </a:xfrm>
          <a:custGeom>
            <a:avLst/>
            <a:gdLst/>
            <a:ahLst/>
            <a:rect l="l" t="t" r="r" b="b"/>
            <a:pathLst>
              <a:path w="21600" h="21600">
                <a:moveTo>
                  <a:pt x="0" y="0"/>
                </a:moveTo>
                <a:lnTo>
                  <a:pt x="21600" y="21600"/>
                </a:lnTo>
              </a:path>
            </a:pathLst>
          </a:custGeom>
          <a:noFill/>
          <a:ln w="38160">
            <a:solidFill>
              <a:schemeClr val="accent6">
                <a:lumMod val="75000"/>
              </a:schemeClr>
            </a:solidFill>
            <a:tailEnd len="med" type="triangle" w="med"/>
          </a:ln>
        </p:spPr>
        <p:style>
          <a:lnRef idx="1">
            <a:schemeClr val="accent1"/>
          </a:lnRef>
          <a:fillRef idx="0">
            <a:schemeClr val="accent1"/>
          </a:fillRef>
          <a:effectRef idx="0">
            <a:schemeClr val="accent1"/>
          </a:effectRef>
          <a:fontRef idx="minor"/>
        </p:style>
      </p:sp>
      <p:sp>
        <p:nvSpPr>
          <p:cNvPr id="201" name="CustomShape 13"/>
          <p:cNvSpPr/>
          <p:nvPr/>
        </p:nvSpPr>
        <p:spPr>
          <a:xfrm>
            <a:off x="4139280" y="4021920"/>
            <a:ext cx="1440360" cy="101520"/>
          </a:xfrm>
          <a:custGeom>
            <a:avLst/>
            <a:gdLst/>
            <a:ahLst/>
            <a:rect l="l" t="t" r="r" b="b"/>
            <a:pathLst>
              <a:path w="21600" h="21600">
                <a:moveTo>
                  <a:pt x="0" y="0"/>
                </a:moveTo>
                <a:lnTo>
                  <a:pt x="21600" y="21600"/>
                </a:lnTo>
              </a:path>
            </a:pathLst>
          </a:custGeom>
          <a:noFill/>
          <a:ln w="38160">
            <a:solidFill>
              <a:schemeClr val="accent6">
                <a:lumMod val="75000"/>
              </a:schemeClr>
            </a:solidFill>
            <a:tailEnd len="med" type="triangle" w="med"/>
          </a:ln>
        </p:spPr>
        <p:style>
          <a:lnRef idx="1">
            <a:schemeClr val="accent1"/>
          </a:lnRef>
          <a:fillRef idx="0">
            <a:schemeClr val="accent1"/>
          </a:fillRef>
          <a:effectRef idx="0">
            <a:schemeClr val="accent1"/>
          </a:effectRef>
          <a:fontRef idx="minor"/>
        </p:style>
      </p:sp>
      <p:sp>
        <p:nvSpPr>
          <p:cNvPr id="202" name="CustomShape 14"/>
          <p:cNvSpPr/>
          <p:nvPr/>
        </p:nvSpPr>
        <p:spPr>
          <a:xfrm>
            <a:off x="4139280" y="4021920"/>
            <a:ext cx="1433520" cy="873360"/>
          </a:xfrm>
          <a:custGeom>
            <a:avLst/>
            <a:gdLst/>
            <a:ahLst/>
            <a:rect l="l" t="t" r="r" b="b"/>
            <a:pathLst>
              <a:path w="21600" h="21600">
                <a:moveTo>
                  <a:pt x="0" y="0"/>
                </a:moveTo>
                <a:lnTo>
                  <a:pt x="21600" y="21600"/>
                </a:lnTo>
              </a:path>
            </a:pathLst>
          </a:custGeom>
          <a:noFill/>
          <a:ln w="38160">
            <a:solidFill>
              <a:schemeClr val="accent6">
                <a:lumMod val="75000"/>
              </a:schemeClr>
            </a:solidFill>
            <a:tailEnd len="med" type="triangle" w="med"/>
          </a:ln>
        </p:spPr>
        <p:style>
          <a:lnRef idx="1">
            <a:schemeClr val="accent1"/>
          </a:lnRef>
          <a:fillRef idx="0">
            <a:schemeClr val="accent1"/>
          </a:fillRef>
          <a:effectRef idx="0">
            <a:schemeClr val="accent1"/>
          </a:effectRef>
          <a:fontRef idx="minor"/>
        </p:style>
      </p:sp>
      <p:sp>
        <p:nvSpPr>
          <p:cNvPr id="203" name="CustomShape 15"/>
          <p:cNvSpPr/>
          <p:nvPr/>
        </p:nvSpPr>
        <p:spPr>
          <a:xfrm>
            <a:off x="4139280" y="4014360"/>
            <a:ext cx="1440360" cy="1663560"/>
          </a:xfrm>
          <a:custGeom>
            <a:avLst/>
            <a:gdLst/>
            <a:ahLst/>
            <a:rect l="l" t="t" r="r" b="b"/>
            <a:pathLst>
              <a:path w="21600" h="21600">
                <a:moveTo>
                  <a:pt x="0" y="0"/>
                </a:moveTo>
                <a:lnTo>
                  <a:pt x="21600" y="21600"/>
                </a:lnTo>
              </a:path>
            </a:pathLst>
          </a:custGeom>
          <a:noFill/>
          <a:ln w="38160">
            <a:solidFill>
              <a:schemeClr val="accent6">
                <a:lumMod val="75000"/>
              </a:schemeClr>
            </a:solidFill>
            <a:tailEnd len="med" type="triangle" w="med"/>
          </a:ln>
        </p:spPr>
        <p:style>
          <a:lnRef idx="1">
            <a:schemeClr val="accent1"/>
          </a:lnRef>
          <a:fillRef idx="0">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305" dur="indefinite" restart="never" nodeType="tmRoot">
          <p:childTnLst>
            <p:seq>
              <p:cTn id="306" dur="indefinite" nodeType="mainSeq">
                <p:childTnLst>
                  <p:par>
                    <p:cTn id="307" nodeType="clickEffect" fill="hold">
                      <p:stCondLst>
                        <p:cond delay="0"/>
                      </p:stCondLst>
                      <p:childTnLst>
                        <p:par>
                          <p:cTn id="308" nodeType="afterEffect" fill="hold">
                            <p:stCondLst>
                              <p:cond delay="0"/>
                            </p:stCondLst>
                            <p:childTnLst>
                              <p:par>
                                <p:cTn id="309" nodeType="afterEffect" fill="hold" presetClass="entr" presetID="2" presetSubtype="4">
                                  <p:stCondLst>
                                    <p:cond delay="0"/>
                                  </p:stCondLst>
                                  <p:childTnLst>
                                    <p:set>
                                      <p:cBhvr>
                                        <p:cTn id="310" dur="1" fill="hold">
                                          <p:stCondLst>
                                            <p:cond delay="0"/>
                                          </p:stCondLst>
                                        </p:cTn>
                                        <p:tgtEl>
                                          <p:spTgt spid="188"/>
                                        </p:tgtEl>
                                        <p:attrNameLst>
                                          <p:attrName>style.visibility</p:attrName>
                                        </p:attrNameLst>
                                      </p:cBhvr>
                                      <p:to>
                                        <p:strVal val="visible"/>
                                      </p:to>
                                    </p:set>
                                    <p:anim calcmode="lin" valueType="num">
                                      <p:cBhvr additive="repl">
                                        <p:cTn id="311" dur="500" fill="hold"/>
                                        <p:tgtEl>
                                          <p:spTgt spid="188"/>
                                        </p:tgtEl>
                                        <p:attrNameLst>
                                          <p:attrName>ppt_x</p:attrName>
                                        </p:attrNameLst>
                                      </p:cBhvr>
                                      <p:tavLst>
                                        <p:tav tm="0">
                                          <p:val>
                                            <p:strVal val="#ppt_x"/>
                                          </p:val>
                                        </p:tav>
                                        <p:tav tm="100000">
                                          <p:val>
                                            <p:strVal val="#ppt_x"/>
                                          </p:val>
                                        </p:tav>
                                      </p:tavLst>
                                    </p:anim>
                                    <p:anim calcmode="lin" valueType="num">
                                      <p:cBhvr additive="repl">
                                        <p:cTn id="312" dur="500" fill="hold"/>
                                        <p:tgtEl>
                                          <p:spTgt spid="1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204" name="Freeform 1"/>
          <p:cNvSpPr/>
          <p:nvPr/>
        </p:nvSpPr>
        <p:spPr>
          <a:xfrm>
            <a:off x="2771640" y="4306680"/>
            <a:ext cx="360" cy="360"/>
          </a:xfrm>
          <a:custGeom>
            <a:avLst/>
            <a:gdLst/>
            <a:ahLst/>
            <a:rect l="0" t="0" r="r" b="b"/>
            <a:pathLst>
              <a:path w="1" h="1">
                <a:moveTo>
                  <a:pt x="0" y="0"/>
                </a:moveTo>
                <a:lnTo>
                  <a:pt x="0" y="0"/>
                </a:lnTo>
              </a:path>
            </a:pathLst>
          </a:custGeom>
          <a:ln w="9360">
            <a:solidFill>
              <a:schemeClr val="tx1"/>
            </a:solidFill>
            <a:round/>
            <a:tailEnd len="med" type="triangle" w="med"/>
          </a:ln>
        </p:spPr>
      </p:sp>
      <p:sp>
        <p:nvSpPr>
          <p:cNvPr id="205" name="CustomShape 2"/>
          <p:cNvSpPr/>
          <p:nvPr/>
        </p:nvSpPr>
        <p:spPr>
          <a:xfrm>
            <a:off x="971640" y="3571920"/>
            <a:ext cx="3312720" cy="756720"/>
          </a:xfrm>
          <a:prstGeom prst="rect">
            <a:avLst/>
          </a:prstGeom>
          <a:solidFill>
            <a:schemeClr val="accent6">
              <a:lumMod val="50000"/>
            </a:schemeClr>
          </a:solidFill>
          <a:ln>
            <a:solidFill>
              <a:schemeClr val="accent6">
                <a:lumMod val="75000"/>
              </a:schemeClr>
            </a:solidFill>
          </a:ln>
        </p:spPr>
        <p:style>
          <a:lnRef idx="1">
            <a:schemeClr val="accent4"/>
          </a:lnRef>
          <a:fillRef idx="3">
            <a:schemeClr val="accent4"/>
          </a:fillRef>
          <a:effectRef idx="2">
            <a:schemeClr val="accent4"/>
          </a:effectRef>
          <a:fontRef idx="minor"/>
        </p:style>
        <p:txBody>
          <a:bodyPr lIns="90000" rIns="90000" tIns="45000" bIns="45000" anchor="ctr">
            <a:noAutofit/>
          </a:bodyPr>
          <a:p>
            <a:pPr algn="ctr">
              <a:lnSpc>
                <a:spcPct val="100000"/>
              </a:lnSpc>
            </a:pPr>
            <a:r>
              <a:rPr b="0" lang="it-IT" sz="1800" spc="-1" strike="noStrike">
                <a:solidFill>
                  <a:srgbClr val="ffffff"/>
                </a:solidFill>
                <a:latin typeface="Constantia"/>
              </a:rPr>
              <a:t>Tali attività sono:</a:t>
            </a:r>
            <a:endParaRPr b="0" lang="it-IT" sz="1800" spc="-1" strike="noStrike">
              <a:latin typeface="Arial"/>
            </a:endParaRPr>
          </a:p>
        </p:txBody>
      </p:sp>
      <p:sp>
        <p:nvSpPr>
          <p:cNvPr id="206" name="CustomShape 3"/>
          <p:cNvSpPr/>
          <p:nvPr/>
        </p:nvSpPr>
        <p:spPr>
          <a:xfrm>
            <a:off x="5436000" y="1052640"/>
            <a:ext cx="2776320" cy="431280"/>
          </a:xfrm>
          <a:prstGeom prst="roundRect">
            <a:avLst>
              <a:gd name="adj" fmla="val 16667"/>
            </a:avLst>
          </a:prstGeom>
          <a:gradFill rotWithShape="0">
            <a:gsLst>
              <a:gs pos="0">
                <a:srgbClr val="dcf3fe"/>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100" spc="-1" strike="noStrike">
                <a:solidFill>
                  <a:srgbClr val="000000"/>
                </a:solidFill>
                <a:latin typeface="Times New Roman"/>
              </a:rPr>
              <a:t>Estrazione, fornitura e trasporto di terra e materiali inerti.</a:t>
            </a:r>
            <a:endParaRPr b="0" lang="it-IT" sz="1100" spc="-1" strike="noStrike">
              <a:latin typeface="Arial"/>
            </a:endParaRPr>
          </a:p>
        </p:txBody>
      </p:sp>
      <p:sp>
        <p:nvSpPr>
          <p:cNvPr id="207" name="CustomShape 4"/>
          <p:cNvSpPr/>
          <p:nvPr/>
        </p:nvSpPr>
        <p:spPr>
          <a:xfrm>
            <a:off x="5437800" y="1556640"/>
            <a:ext cx="2776320" cy="334800"/>
          </a:xfrm>
          <a:prstGeom prst="roundRect">
            <a:avLst>
              <a:gd name="adj" fmla="val 16667"/>
            </a:avLst>
          </a:prstGeom>
          <a:gradFill rotWithShape="0">
            <a:gsLst>
              <a:gs pos="0">
                <a:srgbClr val="dcf3fe"/>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100" spc="-1" strike="noStrike">
                <a:solidFill>
                  <a:srgbClr val="000000"/>
                </a:solidFill>
                <a:latin typeface="Times New Roman"/>
              </a:rPr>
              <a:t>Confezionamento, fornitura e trasporto di calcestruzzo e di bitume.</a:t>
            </a:r>
            <a:endParaRPr b="0" lang="it-IT" sz="1100" spc="-1" strike="noStrike">
              <a:latin typeface="Arial"/>
            </a:endParaRPr>
          </a:p>
        </p:txBody>
      </p:sp>
      <p:sp>
        <p:nvSpPr>
          <p:cNvPr id="208" name="CustomShape 5"/>
          <p:cNvSpPr/>
          <p:nvPr/>
        </p:nvSpPr>
        <p:spPr>
          <a:xfrm>
            <a:off x="5433480" y="1955880"/>
            <a:ext cx="2776320" cy="223560"/>
          </a:xfrm>
          <a:prstGeom prst="roundRect">
            <a:avLst>
              <a:gd name="adj" fmla="val 16667"/>
            </a:avLst>
          </a:prstGeom>
          <a:gradFill rotWithShape="0">
            <a:gsLst>
              <a:gs pos="0">
                <a:srgbClr val="dcf3fe"/>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100" spc="-1" strike="noStrike">
                <a:solidFill>
                  <a:srgbClr val="000000"/>
                </a:solidFill>
                <a:latin typeface="Times New Roman"/>
              </a:rPr>
              <a:t>Noli a freddo di  macchinari</a:t>
            </a:r>
            <a:r>
              <a:rPr b="0" lang="it-IT" sz="1200" spc="-1" strike="noStrike">
                <a:solidFill>
                  <a:srgbClr val="000000"/>
                </a:solidFill>
                <a:latin typeface="Times New Roman"/>
              </a:rPr>
              <a:t>.</a:t>
            </a:r>
            <a:endParaRPr b="0" lang="it-IT" sz="1200" spc="-1" strike="noStrike">
              <a:latin typeface="Arial"/>
            </a:endParaRPr>
          </a:p>
        </p:txBody>
      </p:sp>
      <p:sp>
        <p:nvSpPr>
          <p:cNvPr id="209" name="CustomShape 6"/>
          <p:cNvSpPr/>
          <p:nvPr/>
        </p:nvSpPr>
        <p:spPr>
          <a:xfrm>
            <a:off x="5433480" y="2256120"/>
            <a:ext cx="2776320" cy="234720"/>
          </a:xfrm>
          <a:prstGeom prst="roundRect">
            <a:avLst>
              <a:gd name="adj" fmla="val 16667"/>
            </a:avLst>
          </a:prstGeom>
          <a:gradFill rotWithShape="0">
            <a:gsLst>
              <a:gs pos="0">
                <a:srgbClr val="dcf3fe"/>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100" spc="-1" strike="noStrike">
                <a:solidFill>
                  <a:srgbClr val="000000"/>
                </a:solidFill>
                <a:latin typeface="Times New Roman"/>
              </a:rPr>
              <a:t>Fornitura di ferro lavorato</a:t>
            </a:r>
            <a:r>
              <a:rPr b="0" lang="it-IT" sz="1200" spc="-1" strike="noStrike">
                <a:solidFill>
                  <a:srgbClr val="000000"/>
                </a:solidFill>
                <a:latin typeface="Times New Roman"/>
              </a:rPr>
              <a:t>.</a:t>
            </a:r>
            <a:endParaRPr b="0" lang="it-IT" sz="1200" spc="-1" strike="noStrike">
              <a:latin typeface="Arial"/>
            </a:endParaRPr>
          </a:p>
        </p:txBody>
      </p:sp>
      <p:sp>
        <p:nvSpPr>
          <p:cNvPr id="210" name="CustomShape 7"/>
          <p:cNvSpPr/>
          <p:nvPr/>
        </p:nvSpPr>
        <p:spPr>
          <a:xfrm>
            <a:off x="5433480" y="2548800"/>
            <a:ext cx="2776320" cy="242640"/>
          </a:xfrm>
          <a:prstGeom prst="roundRect">
            <a:avLst>
              <a:gd name="adj" fmla="val 16667"/>
            </a:avLst>
          </a:prstGeom>
          <a:gradFill rotWithShape="0">
            <a:gsLst>
              <a:gs pos="0">
                <a:srgbClr val="dcf3fe"/>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100" spc="-1" strike="noStrike">
                <a:solidFill>
                  <a:srgbClr val="000000"/>
                </a:solidFill>
                <a:latin typeface="Times New Roman"/>
              </a:rPr>
              <a:t>Noli a caldo.</a:t>
            </a:r>
            <a:endParaRPr b="0" lang="it-IT" sz="1100" spc="-1" strike="noStrike">
              <a:latin typeface="Arial"/>
            </a:endParaRPr>
          </a:p>
        </p:txBody>
      </p:sp>
      <p:sp>
        <p:nvSpPr>
          <p:cNvPr id="211" name="CustomShape 8"/>
          <p:cNvSpPr/>
          <p:nvPr/>
        </p:nvSpPr>
        <p:spPr>
          <a:xfrm>
            <a:off x="5433480" y="2868120"/>
            <a:ext cx="2776320" cy="233640"/>
          </a:xfrm>
          <a:prstGeom prst="roundRect">
            <a:avLst>
              <a:gd name="adj" fmla="val 16667"/>
            </a:avLst>
          </a:prstGeom>
          <a:gradFill rotWithShape="0">
            <a:gsLst>
              <a:gs pos="0">
                <a:srgbClr val="dcf3fe"/>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tabLst>
                <a:tab algn="l" pos="2514600"/>
              </a:tabLst>
            </a:pPr>
            <a:r>
              <a:rPr b="0" lang="it-IT" sz="1100" spc="-1" strike="noStrike">
                <a:solidFill>
                  <a:srgbClr val="000000"/>
                </a:solidFill>
                <a:latin typeface="Times New Roman"/>
              </a:rPr>
              <a:t>Autotrasporti per conto terzi.</a:t>
            </a:r>
            <a:endParaRPr b="0" lang="it-IT" sz="1100" spc="-1" strike="noStrike">
              <a:latin typeface="Arial"/>
            </a:endParaRPr>
          </a:p>
        </p:txBody>
      </p:sp>
      <p:sp>
        <p:nvSpPr>
          <p:cNvPr id="212" name="CustomShape 9"/>
          <p:cNvSpPr/>
          <p:nvPr/>
        </p:nvSpPr>
        <p:spPr>
          <a:xfrm>
            <a:off x="5433480" y="3170880"/>
            <a:ext cx="2776320" cy="215280"/>
          </a:xfrm>
          <a:prstGeom prst="roundRect">
            <a:avLst>
              <a:gd name="adj" fmla="val 16667"/>
            </a:avLst>
          </a:prstGeom>
          <a:gradFill rotWithShape="0">
            <a:gsLst>
              <a:gs pos="0">
                <a:srgbClr val="dcf3fe"/>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100" spc="-1" strike="noStrike">
                <a:solidFill>
                  <a:srgbClr val="000000"/>
                </a:solidFill>
                <a:latin typeface="Times New Roman"/>
              </a:rPr>
              <a:t>Guardiania dei cantieri.</a:t>
            </a:r>
            <a:endParaRPr b="0" lang="it-IT" sz="1100" spc="-1" strike="noStrike">
              <a:latin typeface="Arial"/>
            </a:endParaRPr>
          </a:p>
        </p:txBody>
      </p:sp>
      <p:sp>
        <p:nvSpPr>
          <p:cNvPr id="213" name="CustomShape 10"/>
          <p:cNvSpPr/>
          <p:nvPr/>
        </p:nvSpPr>
        <p:spPr>
          <a:xfrm>
            <a:off x="720000" y="4446360"/>
            <a:ext cx="3816000" cy="1080000"/>
          </a:xfrm>
          <a:prstGeom prst="ellipse">
            <a:avLst/>
          </a:prstGeom>
          <a:solidFill>
            <a:schemeClr val="accent6">
              <a:lumMod val="60000"/>
              <a:lumOff val="40000"/>
            </a:schemeClr>
          </a:solidFill>
          <a:ln w="38160">
            <a:solidFill>
              <a:schemeClr val="accent6">
                <a:lumMod val="75000"/>
              </a:schemeClr>
            </a:solidFill>
            <a:round/>
          </a:ln>
        </p:spPr>
        <p:style>
          <a:lnRef idx="0"/>
          <a:fillRef idx="0"/>
          <a:effectRef idx="0"/>
          <a:fontRef idx="minor"/>
        </p:style>
        <p:txBody>
          <a:bodyPr lIns="90000" rIns="90000" tIns="45000" bIns="45000" anchor="ctr">
            <a:noAutofit/>
          </a:bodyPr>
          <a:p>
            <a:pPr algn="just">
              <a:lnSpc>
                <a:spcPct val="100000"/>
              </a:lnSpc>
            </a:pPr>
            <a:r>
              <a:rPr b="0" lang="it-IT" sz="1300" spc="-1" strike="noStrike">
                <a:solidFill>
                  <a:srgbClr val="000000"/>
                </a:solidFill>
                <a:latin typeface="Times New Roman"/>
              </a:rPr>
              <a:t>Le attività possono essere aggiornate entro il 31 dicembre di ogni anno con apposito decreto interministeriale (art. 1 comma 54).</a:t>
            </a:r>
            <a:endParaRPr b="0" lang="it-IT" sz="1300" spc="-1" strike="noStrike">
              <a:latin typeface="Arial"/>
            </a:endParaRPr>
          </a:p>
        </p:txBody>
      </p:sp>
      <p:pic>
        <p:nvPicPr>
          <p:cNvPr id="214" name="Picture 7" descr="alloro_rep[1]"/>
          <p:cNvPicPr/>
          <p:nvPr/>
        </p:nvPicPr>
        <p:blipFill>
          <a:blip r:embed="rId2"/>
          <a:stretch/>
        </p:blipFill>
        <p:spPr>
          <a:xfrm>
            <a:off x="1691640" y="237240"/>
            <a:ext cx="429840" cy="499680"/>
          </a:xfrm>
          <a:prstGeom prst="rect">
            <a:avLst/>
          </a:prstGeom>
          <a:ln>
            <a:noFill/>
          </a:ln>
        </p:spPr>
      </p:pic>
      <p:sp>
        <p:nvSpPr>
          <p:cNvPr id="215" name="CustomShape 11"/>
          <p:cNvSpPr/>
          <p:nvPr/>
        </p:nvSpPr>
        <p:spPr>
          <a:xfrm>
            <a:off x="-307800" y="80892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216" name="CustomShape 12"/>
          <p:cNvSpPr/>
          <p:nvPr/>
        </p:nvSpPr>
        <p:spPr>
          <a:xfrm>
            <a:off x="4121280" y="631440"/>
            <a:ext cx="4571640" cy="3337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600" spc="-1" strike="noStrike">
                <a:solidFill>
                  <a:srgbClr val="0070c0"/>
                </a:solidFill>
                <a:latin typeface="Times New Roman"/>
              </a:rPr>
              <a:t>LA C.D. «WHITE LIST»</a:t>
            </a:r>
            <a:endParaRPr b="0" lang="it-IT" sz="1600" spc="-1" strike="noStrike">
              <a:latin typeface="Arial"/>
            </a:endParaRPr>
          </a:p>
        </p:txBody>
      </p:sp>
      <p:sp>
        <p:nvSpPr>
          <p:cNvPr id="217" name="CustomShape 13"/>
          <p:cNvSpPr/>
          <p:nvPr/>
        </p:nvSpPr>
        <p:spPr>
          <a:xfrm>
            <a:off x="353520" y="1551600"/>
            <a:ext cx="4548600" cy="1923840"/>
          </a:xfrm>
          <a:prstGeom prst="flowChartAlternateProcess">
            <a:avLst/>
          </a:prstGeom>
          <a:gradFill rotWithShape="0">
            <a:gsLst>
              <a:gs pos="0">
                <a:srgbClr val="b9e7fd"/>
              </a:gs>
              <a:gs pos="100000">
                <a:srgbClr val="97dbfb"/>
              </a:gs>
            </a:gsLst>
            <a:lin ang="5400000"/>
          </a:gradFill>
          <a:ln w="38160">
            <a:solidFill>
              <a:schemeClr val="accent6">
                <a:lumMod val="75000"/>
              </a:schemeClr>
            </a:solidFill>
          </a:ln>
          <a:effectLst>
            <a:innerShdw blurRad="63500" dir="2700000" dist="50800">
              <a:srgbClr val="000000">
                <a:alpha val="50000"/>
              </a:srgbClr>
            </a:innerShdw>
          </a:effectLst>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just">
              <a:lnSpc>
                <a:spcPct val="100000"/>
              </a:lnSpc>
            </a:pPr>
            <a:r>
              <a:rPr b="0" lang="it-IT" sz="1400" spc="-1" strike="noStrike">
                <a:solidFill>
                  <a:srgbClr val="000000"/>
                </a:solidFill>
                <a:latin typeface="Times New Roman"/>
              </a:rPr>
              <a:t>L’istituto è stato introdotto dalla normativa anticorruzione (L. 6.11.2012, n. 190) che ha previsto l’istituzione presso ogni Prefettura di un elenco di fornitori, prestatori di servizi ed esecutori di lavori non soggetti a tentativo di infiltrazione mafiosa. L’iscrizione nell’elenco soddisfa i requisiti per la certificazione antimafia ai fini dell’esercizio delle attività indicate nell’art. 1 comma 53 considerate più a rischio di infiltrazioni mafiose.</a:t>
            </a:r>
            <a:endParaRPr b="0" lang="it-IT" sz="1400" spc="-1" strike="noStrike">
              <a:latin typeface="Arial"/>
            </a:endParaRPr>
          </a:p>
        </p:txBody>
      </p:sp>
      <p:sp>
        <p:nvSpPr>
          <p:cNvPr id="218" name="Line 14"/>
          <p:cNvSpPr/>
          <p:nvPr/>
        </p:nvSpPr>
        <p:spPr>
          <a:xfrm flipV="1">
            <a:off x="4284360" y="3393000"/>
            <a:ext cx="1007640" cy="557280"/>
          </a:xfrm>
          <a:prstGeom prst="line">
            <a:avLst/>
          </a:prstGeom>
          <a:ln w="38160">
            <a:solidFill>
              <a:schemeClr val="accent6">
                <a:lumMod val="50000"/>
              </a:schemeClr>
            </a:solidFill>
          </a:ln>
        </p:spPr>
        <p:style>
          <a:lnRef idx="1">
            <a:schemeClr val="accent1"/>
          </a:lnRef>
          <a:fillRef idx="0">
            <a:schemeClr val="accent1"/>
          </a:fillRef>
          <a:effectRef idx="0">
            <a:schemeClr val="accent1"/>
          </a:effectRef>
          <a:fontRef idx="minor"/>
        </p:style>
      </p:sp>
      <p:sp>
        <p:nvSpPr>
          <p:cNvPr id="219" name="CustomShape 15"/>
          <p:cNvSpPr/>
          <p:nvPr/>
        </p:nvSpPr>
        <p:spPr>
          <a:xfrm>
            <a:off x="566280" y="5832720"/>
            <a:ext cx="7939800" cy="807120"/>
          </a:xfrm>
          <a:prstGeom prst="flowChartAlternateProcess">
            <a:avLst/>
          </a:prstGeom>
          <a:gradFill rotWithShape="0">
            <a:gsLst>
              <a:gs pos="0">
                <a:srgbClr val="b9e7fd"/>
              </a:gs>
              <a:gs pos="100000">
                <a:srgbClr val="97dbfb"/>
              </a:gs>
            </a:gsLst>
            <a:lin ang="5400000"/>
          </a:gradFill>
          <a:ln w="38160">
            <a:solidFill>
              <a:schemeClr val="accent6">
                <a:lumMod val="75000"/>
              </a:schemeClr>
            </a:solidFill>
          </a:ln>
          <a:effectLst>
            <a:innerShdw blurRad="63500" dir="2700000" dist="50800">
              <a:srgbClr val="000000">
                <a:alpha val="50000"/>
              </a:srgbClr>
            </a:innerShdw>
          </a:effectLst>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just">
              <a:lnSpc>
                <a:spcPct val="100000"/>
              </a:lnSpc>
            </a:pPr>
            <a:r>
              <a:rPr b="0" lang="it-IT" sz="1200" spc="-1" strike="noStrike">
                <a:solidFill>
                  <a:srgbClr val="000000"/>
                </a:solidFill>
                <a:latin typeface="Times New Roman"/>
              </a:rPr>
              <a:t>Dall’emanazione del</a:t>
            </a:r>
            <a:r>
              <a:rPr b="1" lang="it-IT" sz="1200" spc="-1" strike="noStrike">
                <a:solidFill>
                  <a:srgbClr val="0070c0"/>
                </a:solidFill>
                <a:latin typeface="Times New Roman"/>
              </a:rPr>
              <a:t> D.L. 90/2014 convertito dalla Legge 114/2014 </a:t>
            </a:r>
            <a:r>
              <a:rPr b="0" lang="it-IT" sz="1200" spc="-1" strike="noStrike">
                <a:solidFill>
                  <a:srgbClr val="000000"/>
                </a:solidFill>
                <a:latin typeface="Times New Roman"/>
              </a:rPr>
              <a:t> è stata contemplata </a:t>
            </a:r>
            <a:r>
              <a:rPr b="1" lang="it-IT" sz="1200" spc="-1" strike="noStrike">
                <a:solidFill>
                  <a:srgbClr val="3333ff"/>
                </a:solidFill>
                <a:latin typeface="Times New Roman"/>
              </a:rPr>
              <a:t>l’estensione del cd. </a:t>
            </a:r>
            <a:r>
              <a:rPr b="1" i="1" lang="it-IT" sz="1200" spc="-1" strike="noStrike">
                <a:solidFill>
                  <a:srgbClr val="3333ff"/>
                </a:solidFill>
                <a:latin typeface="Times New Roman"/>
              </a:rPr>
              <a:t>effetto-equipollenza</a:t>
            </a:r>
            <a:r>
              <a:rPr b="0" lang="it-IT" sz="1200" spc="-1" strike="noStrike">
                <a:solidFill>
                  <a:srgbClr val="000000"/>
                </a:solidFill>
                <a:latin typeface="Times New Roman"/>
              </a:rPr>
              <a:t>, dell’iscrizione nelle c.d. White List - equivale alla </a:t>
            </a:r>
            <a:r>
              <a:rPr b="0" lang="it-IT" sz="1200" spc="-1" strike="noStrike" u="sng">
                <a:solidFill>
                  <a:srgbClr val="000000"/>
                </a:solidFill>
                <a:uFillTx/>
                <a:latin typeface="Times New Roman"/>
              </a:rPr>
              <a:t>comunicazione</a:t>
            </a:r>
            <a:r>
              <a:rPr b="0" lang="it-IT" sz="1200" spc="-1" strike="noStrike">
                <a:solidFill>
                  <a:srgbClr val="000000"/>
                </a:solidFill>
                <a:latin typeface="Times New Roman"/>
              </a:rPr>
              <a:t> ed all’</a:t>
            </a:r>
            <a:r>
              <a:rPr b="0" lang="it-IT" sz="1200" spc="-1" strike="noStrike" u="sng">
                <a:solidFill>
                  <a:srgbClr val="000000"/>
                </a:solidFill>
                <a:uFillTx/>
                <a:latin typeface="Times New Roman"/>
              </a:rPr>
              <a:t>informazione </a:t>
            </a:r>
            <a:r>
              <a:rPr b="0" lang="it-IT" sz="1200" spc="-1" strike="noStrike">
                <a:solidFill>
                  <a:srgbClr val="000000"/>
                </a:solidFill>
                <a:latin typeface="Times New Roman"/>
              </a:rPr>
              <a:t>antimafia liberatoria - anche per la stipula di contratti relativi  ad </a:t>
            </a:r>
            <a:r>
              <a:rPr b="1" lang="it-IT" sz="1200" spc="-1" strike="noStrike">
                <a:solidFill>
                  <a:srgbClr val="3333ff"/>
                </a:solidFill>
                <a:latin typeface="Times New Roman"/>
              </a:rPr>
              <a:t>attività diverse </a:t>
            </a:r>
            <a:r>
              <a:rPr b="0" lang="it-IT" sz="1200" spc="-1" strike="noStrike">
                <a:solidFill>
                  <a:srgbClr val="000000"/>
                </a:solidFill>
                <a:latin typeface="Times New Roman"/>
              </a:rPr>
              <a:t>da quelle per le quali è stata disposta  l’iscrizione stessa.</a:t>
            </a:r>
            <a:endParaRPr b="0" lang="it-IT" sz="1200" spc="-1" strike="noStrike">
              <a:latin typeface="Arial"/>
            </a:endParaRPr>
          </a:p>
        </p:txBody>
      </p:sp>
      <p:sp>
        <p:nvSpPr>
          <p:cNvPr id="220" name="CustomShape 16"/>
          <p:cNvSpPr/>
          <p:nvPr/>
        </p:nvSpPr>
        <p:spPr>
          <a:xfrm>
            <a:off x="5292000" y="1066320"/>
            <a:ext cx="45360" cy="4653720"/>
          </a:xfrm>
          <a:prstGeom prst="leftBrace">
            <a:avLst>
              <a:gd name="adj1" fmla="val 8333"/>
              <a:gd name="adj2" fmla="val 50000"/>
            </a:avLst>
          </a:prstGeom>
          <a:noFill/>
          <a:ln w="38160">
            <a:solidFill>
              <a:schemeClr val="accent6">
                <a:lumMod val="50000"/>
              </a:schemeClr>
            </a:solidFill>
          </a:ln>
        </p:spPr>
        <p:style>
          <a:lnRef idx="1">
            <a:schemeClr val="accent1"/>
          </a:lnRef>
          <a:fillRef idx="0">
            <a:schemeClr val="accent1"/>
          </a:fillRef>
          <a:effectRef idx="0">
            <a:schemeClr val="accent1"/>
          </a:effectRef>
          <a:fontRef idx="minor"/>
        </p:style>
      </p:sp>
      <p:sp>
        <p:nvSpPr>
          <p:cNvPr id="221" name="CustomShape 17"/>
          <p:cNvSpPr/>
          <p:nvPr/>
        </p:nvSpPr>
        <p:spPr>
          <a:xfrm>
            <a:off x="5433480" y="3475440"/>
            <a:ext cx="2776320" cy="231840"/>
          </a:xfrm>
          <a:prstGeom prst="roundRect">
            <a:avLst>
              <a:gd name="adj" fmla="val 16667"/>
            </a:avLst>
          </a:prstGeom>
          <a:gradFill rotWithShape="0">
            <a:gsLst>
              <a:gs pos="0">
                <a:srgbClr val="dcf3fe"/>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100" spc="-1" strike="noStrike">
                <a:solidFill>
                  <a:srgbClr val="000000"/>
                </a:solidFill>
                <a:latin typeface="Times New Roman"/>
              </a:rPr>
              <a:t>Servizi funerari e cimiteriali</a:t>
            </a:r>
            <a:r>
              <a:rPr b="0" lang="it-IT" sz="1200" spc="-1" strike="noStrike">
                <a:solidFill>
                  <a:srgbClr val="000000"/>
                </a:solidFill>
                <a:latin typeface="Times New Roman"/>
              </a:rPr>
              <a:t>.</a:t>
            </a:r>
            <a:endParaRPr b="0" lang="it-IT" sz="1200" spc="-1" strike="noStrike">
              <a:latin typeface="Arial"/>
            </a:endParaRPr>
          </a:p>
        </p:txBody>
      </p:sp>
      <p:sp>
        <p:nvSpPr>
          <p:cNvPr id="222" name="CustomShape 18"/>
          <p:cNvSpPr/>
          <p:nvPr/>
        </p:nvSpPr>
        <p:spPr>
          <a:xfrm>
            <a:off x="5433480" y="3790080"/>
            <a:ext cx="2776320" cy="354240"/>
          </a:xfrm>
          <a:prstGeom prst="roundRect">
            <a:avLst>
              <a:gd name="adj" fmla="val 16667"/>
            </a:avLst>
          </a:prstGeom>
          <a:gradFill rotWithShape="0">
            <a:gsLst>
              <a:gs pos="0">
                <a:srgbClr val="dcf3fe"/>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100" spc="-1" strike="noStrike">
                <a:solidFill>
                  <a:srgbClr val="000000"/>
                </a:solidFill>
                <a:latin typeface="Times New Roman"/>
              </a:rPr>
              <a:t>Ristorazione, gestione delle mense e catering.</a:t>
            </a:r>
            <a:endParaRPr b="0" lang="it-IT" sz="1100" spc="-1" strike="noStrike">
              <a:latin typeface="Arial"/>
            </a:endParaRPr>
          </a:p>
        </p:txBody>
      </p:sp>
      <p:sp>
        <p:nvSpPr>
          <p:cNvPr id="223" name="CustomShape 19"/>
          <p:cNvSpPr/>
          <p:nvPr/>
        </p:nvSpPr>
        <p:spPr>
          <a:xfrm>
            <a:off x="5425200" y="4281120"/>
            <a:ext cx="2776320" cy="1421280"/>
          </a:xfrm>
          <a:prstGeom prst="roundRect">
            <a:avLst>
              <a:gd name="adj" fmla="val 16667"/>
            </a:avLst>
          </a:prstGeom>
          <a:gradFill rotWithShape="0">
            <a:gsLst>
              <a:gs pos="0">
                <a:srgbClr val="dcf3fe"/>
              </a:gs>
              <a:gs pos="100000">
                <a:srgbClr val="9dcee0"/>
              </a:gs>
            </a:gsLst>
            <a:lin ang="5400000"/>
          </a:gradFill>
          <a:ln w="38160">
            <a:solidFill>
              <a:schemeClr val="accent6">
                <a:lumMod val="75000"/>
              </a:schemeClr>
            </a:solidFill>
          </a:ln>
        </p:spPr>
        <p:style>
          <a:lnRef idx="1">
            <a:schemeClr val="accent5"/>
          </a:lnRef>
          <a:fillRef idx="2">
            <a:schemeClr val="accent5"/>
          </a:fillRef>
          <a:effectRef idx="1">
            <a:schemeClr val="accent5"/>
          </a:effectRef>
          <a:fontRef idx="minor"/>
        </p:style>
        <p:txBody>
          <a:bodyPr lIns="90000" rIns="90000" tIns="45000" bIns="45000" anchor="ctr">
            <a:noAutofit/>
          </a:bodyPr>
          <a:p>
            <a:pPr algn="just">
              <a:lnSpc>
                <a:spcPct val="100000"/>
              </a:lnSpc>
            </a:pPr>
            <a:r>
              <a:rPr b="0" lang="it-IT" sz="1100" spc="-1" strike="noStrike">
                <a:solidFill>
                  <a:srgbClr val="000000"/>
                </a:solidFill>
                <a:latin typeface="Constantia"/>
              </a:rPr>
              <a:t>Servizi ambientali, comprese le attività di raccolta, di trasporto nazionale e transfrontaliero, anche per contro di terzi, di trattamento e di smaltimento di rifiuti, nonché le attività di risanamento e di bonifica e gli altri servizi connessi alla gestione dei rifiuti; autotrasporto per conto terzi</a:t>
            </a:r>
            <a:r>
              <a:rPr b="0" lang="it-IT" sz="1100" spc="-1" strike="noStrike">
                <a:solidFill>
                  <a:srgbClr val="000000"/>
                </a:solidFill>
                <a:latin typeface="Times New Roman"/>
              </a:rPr>
              <a:t>.</a:t>
            </a:r>
            <a:endParaRPr b="0" lang="it-IT" sz="1100" spc="-1" strike="noStrike">
              <a:latin typeface="Arial"/>
            </a:endParaRPr>
          </a:p>
        </p:txBody>
      </p:sp>
    </p:spTree>
  </p:cSld>
  <mc:AlternateContent>
    <mc:Choice Requires="p14">
      <p:transition spd="slow" p14:dur="2000"/>
    </mc:Choice>
    <mc:Fallback>
      <p:transition spd="slow"/>
    </mc:Fallback>
  </mc:AlternateContent>
  <p:timing>
    <p:tnLst>
      <p:par>
        <p:cTn id="313" dur="indefinite" restart="never" nodeType="tmRoot">
          <p:childTnLst>
            <p:seq>
              <p:cTn id="314" dur="indefinite" nodeType="mainSeq">
                <p:childTnLst>
                  <p:par>
                    <p:cTn id="315" nodeType="clickEffect" fill="hold">
                      <p:stCondLst>
                        <p:cond delay="0"/>
                      </p:stCondLst>
                      <p:childTnLst>
                        <p:par>
                          <p:cTn id="316" nodeType="withEffect" fill="hold">
                            <p:stCondLst>
                              <p:cond delay="0"/>
                            </p:stCondLst>
                            <p:childTnLst>
                              <p:par>
                                <p:cTn id="317" nodeType="withEffect" fill="hold" presetClass="entr" presetID="2" presetSubtype="4">
                                  <p:stCondLst>
                                    <p:cond delay="0"/>
                                  </p:stCondLst>
                                  <p:childTnLst>
                                    <p:set>
                                      <p:cBhvr>
                                        <p:cTn id="318" dur="1" fill="hold">
                                          <p:stCondLst>
                                            <p:cond delay="0"/>
                                          </p:stCondLst>
                                        </p:cTn>
                                        <p:tgtEl>
                                          <p:spTgt spid="206"/>
                                        </p:tgtEl>
                                        <p:attrNameLst>
                                          <p:attrName>style.visibility</p:attrName>
                                        </p:attrNameLst>
                                      </p:cBhvr>
                                      <p:to>
                                        <p:strVal val="visible"/>
                                      </p:to>
                                    </p:set>
                                    <p:anim calcmode="lin" valueType="num">
                                      <p:cBhvr additive="repl">
                                        <p:cTn id="319" dur="500" fill="hold"/>
                                        <p:tgtEl>
                                          <p:spTgt spid="206"/>
                                        </p:tgtEl>
                                        <p:attrNameLst>
                                          <p:attrName>ppt_x</p:attrName>
                                        </p:attrNameLst>
                                      </p:cBhvr>
                                      <p:tavLst>
                                        <p:tav tm="0">
                                          <p:val>
                                            <p:strVal val="#ppt_x"/>
                                          </p:val>
                                        </p:tav>
                                        <p:tav tm="100000">
                                          <p:val>
                                            <p:strVal val="#ppt_x"/>
                                          </p:val>
                                        </p:tav>
                                      </p:tavLst>
                                    </p:anim>
                                    <p:anim calcmode="lin" valueType="num">
                                      <p:cBhvr additive="repl">
                                        <p:cTn id="320" dur="500" fill="hold"/>
                                        <p:tgtEl>
                                          <p:spTgt spid="206"/>
                                        </p:tgtEl>
                                        <p:attrNameLst>
                                          <p:attrName>ppt_y</p:attrName>
                                        </p:attrNameLst>
                                      </p:cBhvr>
                                      <p:tavLst>
                                        <p:tav tm="0">
                                          <p:val>
                                            <p:strVal val="1+#ppt_h/2"/>
                                          </p:val>
                                        </p:tav>
                                        <p:tav tm="100000">
                                          <p:val>
                                            <p:strVal val="#ppt_y"/>
                                          </p:val>
                                        </p:tav>
                                      </p:tavLst>
                                    </p:anim>
                                  </p:childTnLst>
                                </p:cTn>
                              </p:par>
                              <p:par>
                                <p:cTn id="321" nodeType="withEffect" fill="hold" presetClass="entr" presetID="2" presetSubtype="4">
                                  <p:stCondLst>
                                    <p:cond delay="0"/>
                                  </p:stCondLst>
                                  <p:childTnLst>
                                    <p:set>
                                      <p:cBhvr>
                                        <p:cTn id="322" dur="1" fill="hold">
                                          <p:stCondLst>
                                            <p:cond delay="0"/>
                                          </p:stCondLst>
                                        </p:cTn>
                                        <p:tgtEl>
                                          <p:spTgt spid="206"/>
                                        </p:tgtEl>
                                        <p:attrNameLst>
                                          <p:attrName>style.visibility</p:attrName>
                                        </p:attrNameLst>
                                      </p:cBhvr>
                                      <p:to>
                                        <p:strVal val="visible"/>
                                      </p:to>
                                    </p:set>
                                    <p:anim calcmode="lin" valueType="num">
                                      <p:cBhvr additive="repl">
                                        <p:cTn id="323" dur="500" fill="hold"/>
                                        <p:tgtEl>
                                          <p:spTgt spid="206"/>
                                        </p:tgtEl>
                                        <p:attrNameLst>
                                          <p:attrName>ppt_x</p:attrName>
                                        </p:attrNameLst>
                                      </p:cBhvr>
                                      <p:tavLst>
                                        <p:tav tm="0">
                                          <p:val>
                                            <p:strVal val="#ppt_x"/>
                                          </p:val>
                                        </p:tav>
                                        <p:tav tm="100000">
                                          <p:val>
                                            <p:strVal val="#ppt_x"/>
                                          </p:val>
                                        </p:tav>
                                      </p:tavLst>
                                    </p:anim>
                                    <p:anim calcmode="lin" valueType="num">
                                      <p:cBhvr additive="repl">
                                        <p:cTn id="324" dur="500" fill="hold"/>
                                        <p:tgtEl>
                                          <p:spTgt spid="206"/>
                                        </p:tgtEl>
                                        <p:attrNameLst>
                                          <p:attrName>ppt_y</p:attrName>
                                        </p:attrNameLst>
                                      </p:cBhvr>
                                      <p:tavLst>
                                        <p:tav tm="0">
                                          <p:val>
                                            <p:strVal val="1+#ppt_h/2"/>
                                          </p:val>
                                        </p:tav>
                                        <p:tav tm="100000">
                                          <p:val>
                                            <p:strVal val="#ppt_y"/>
                                          </p:val>
                                        </p:tav>
                                      </p:tavLst>
                                    </p:anim>
                                  </p:childTnLst>
                                </p:cTn>
                              </p:par>
                              <p:par>
                                <p:cTn id="325" nodeType="withEffect" fill="hold" presetClass="entr" presetID="2" presetSubtype="4">
                                  <p:stCondLst>
                                    <p:cond delay="0"/>
                                  </p:stCondLst>
                                  <p:childTnLst>
                                    <p:set>
                                      <p:cBhvr>
                                        <p:cTn id="326" dur="1" fill="hold">
                                          <p:stCondLst>
                                            <p:cond delay="0"/>
                                          </p:stCondLst>
                                        </p:cTn>
                                        <p:tgtEl>
                                          <p:spTgt spid="207"/>
                                        </p:tgtEl>
                                        <p:attrNameLst>
                                          <p:attrName>style.visibility</p:attrName>
                                        </p:attrNameLst>
                                      </p:cBhvr>
                                      <p:to>
                                        <p:strVal val="visible"/>
                                      </p:to>
                                    </p:set>
                                    <p:anim calcmode="lin" valueType="num">
                                      <p:cBhvr additive="repl">
                                        <p:cTn id="327" dur="500" fill="hold"/>
                                        <p:tgtEl>
                                          <p:spTgt spid="207"/>
                                        </p:tgtEl>
                                        <p:attrNameLst>
                                          <p:attrName>ppt_x</p:attrName>
                                        </p:attrNameLst>
                                      </p:cBhvr>
                                      <p:tavLst>
                                        <p:tav tm="0">
                                          <p:val>
                                            <p:strVal val="#ppt_x"/>
                                          </p:val>
                                        </p:tav>
                                        <p:tav tm="100000">
                                          <p:val>
                                            <p:strVal val="#ppt_x"/>
                                          </p:val>
                                        </p:tav>
                                      </p:tavLst>
                                    </p:anim>
                                    <p:anim calcmode="lin" valueType="num">
                                      <p:cBhvr additive="repl">
                                        <p:cTn id="328" dur="500" fill="hold"/>
                                        <p:tgtEl>
                                          <p:spTgt spid="207"/>
                                        </p:tgtEl>
                                        <p:attrNameLst>
                                          <p:attrName>ppt_y</p:attrName>
                                        </p:attrNameLst>
                                      </p:cBhvr>
                                      <p:tavLst>
                                        <p:tav tm="0">
                                          <p:val>
                                            <p:strVal val="1+#ppt_h/2"/>
                                          </p:val>
                                        </p:tav>
                                        <p:tav tm="100000">
                                          <p:val>
                                            <p:strVal val="#ppt_y"/>
                                          </p:val>
                                        </p:tav>
                                      </p:tavLst>
                                    </p:anim>
                                  </p:childTnLst>
                                </p:cTn>
                              </p:par>
                              <p:par>
                                <p:cTn id="329" nodeType="withEffect" fill="hold" presetClass="entr" presetID="2" presetSubtype="4">
                                  <p:stCondLst>
                                    <p:cond delay="0"/>
                                  </p:stCondLst>
                                  <p:childTnLst>
                                    <p:set>
                                      <p:cBhvr>
                                        <p:cTn id="330" dur="1" fill="hold">
                                          <p:stCondLst>
                                            <p:cond delay="0"/>
                                          </p:stCondLst>
                                        </p:cTn>
                                        <p:tgtEl>
                                          <p:spTgt spid="207"/>
                                        </p:tgtEl>
                                        <p:attrNameLst>
                                          <p:attrName>style.visibility</p:attrName>
                                        </p:attrNameLst>
                                      </p:cBhvr>
                                      <p:to>
                                        <p:strVal val="visible"/>
                                      </p:to>
                                    </p:set>
                                    <p:anim calcmode="lin" valueType="num">
                                      <p:cBhvr additive="repl">
                                        <p:cTn id="331" dur="500" fill="hold"/>
                                        <p:tgtEl>
                                          <p:spTgt spid="207"/>
                                        </p:tgtEl>
                                        <p:attrNameLst>
                                          <p:attrName>ppt_x</p:attrName>
                                        </p:attrNameLst>
                                      </p:cBhvr>
                                      <p:tavLst>
                                        <p:tav tm="0">
                                          <p:val>
                                            <p:strVal val="#ppt_x"/>
                                          </p:val>
                                        </p:tav>
                                        <p:tav tm="100000">
                                          <p:val>
                                            <p:strVal val="#ppt_x"/>
                                          </p:val>
                                        </p:tav>
                                      </p:tavLst>
                                    </p:anim>
                                    <p:anim calcmode="lin" valueType="num">
                                      <p:cBhvr additive="repl">
                                        <p:cTn id="332" dur="500" fill="hold"/>
                                        <p:tgtEl>
                                          <p:spTgt spid="207"/>
                                        </p:tgtEl>
                                        <p:attrNameLst>
                                          <p:attrName>ppt_y</p:attrName>
                                        </p:attrNameLst>
                                      </p:cBhvr>
                                      <p:tavLst>
                                        <p:tav tm="0">
                                          <p:val>
                                            <p:strVal val="1+#ppt_h/2"/>
                                          </p:val>
                                        </p:tav>
                                        <p:tav tm="100000">
                                          <p:val>
                                            <p:strVal val="#ppt_y"/>
                                          </p:val>
                                        </p:tav>
                                      </p:tavLst>
                                    </p:anim>
                                  </p:childTnLst>
                                </p:cTn>
                              </p:par>
                              <p:par>
                                <p:cTn id="333" nodeType="withEffect" fill="hold" presetClass="entr" presetID="2" presetSubtype="4">
                                  <p:stCondLst>
                                    <p:cond delay="0"/>
                                  </p:stCondLst>
                                  <p:childTnLst>
                                    <p:set>
                                      <p:cBhvr>
                                        <p:cTn id="334" dur="1" fill="hold">
                                          <p:stCondLst>
                                            <p:cond delay="0"/>
                                          </p:stCondLst>
                                        </p:cTn>
                                        <p:tgtEl>
                                          <p:spTgt spid="208"/>
                                        </p:tgtEl>
                                        <p:attrNameLst>
                                          <p:attrName>style.visibility</p:attrName>
                                        </p:attrNameLst>
                                      </p:cBhvr>
                                      <p:to>
                                        <p:strVal val="visible"/>
                                      </p:to>
                                    </p:set>
                                    <p:anim calcmode="lin" valueType="num">
                                      <p:cBhvr additive="repl">
                                        <p:cTn id="335" dur="500" fill="hold"/>
                                        <p:tgtEl>
                                          <p:spTgt spid="208"/>
                                        </p:tgtEl>
                                        <p:attrNameLst>
                                          <p:attrName>ppt_x</p:attrName>
                                        </p:attrNameLst>
                                      </p:cBhvr>
                                      <p:tavLst>
                                        <p:tav tm="0">
                                          <p:val>
                                            <p:strVal val="#ppt_x"/>
                                          </p:val>
                                        </p:tav>
                                        <p:tav tm="100000">
                                          <p:val>
                                            <p:strVal val="#ppt_x"/>
                                          </p:val>
                                        </p:tav>
                                      </p:tavLst>
                                    </p:anim>
                                    <p:anim calcmode="lin" valueType="num">
                                      <p:cBhvr additive="repl">
                                        <p:cTn id="336" dur="500" fill="hold"/>
                                        <p:tgtEl>
                                          <p:spTgt spid="208"/>
                                        </p:tgtEl>
                                        <p:attrNameLst>
                                          <p:attrName>ppt_y</p:attrName>
                                        </p:attrNameLst>
                                      </p:cBhvr>
                                      <p:tavLst>
                                        <p:tav tm="0">
                                          <p:val>
                                            <p:strVal val="1+#ppt_h/2"/>
                                          </p:val>
                                        </p:tav>
                                        <p:tav tm="100000">
                                          <p:val>
                                            <p:strVal val="#ppt_y"/>
                                          </p:val>
                                        </p:tav>
                                      </p:tavLst>
                                    </p:anim>
                                  </p:childTnLst>
                                </p:cTn>
                              </p:par>
                              <p:par>
                                <p:cTn id="337" nodeType="withEffect" fill="hold" presetClass="entr" presetID="2" presetSubtype="4">
                                  <p:stCondLst>
                                    <p:cond delay="0"/>
                                  </p:stCondLst>
                                  <p:childTnLst>
                                    <p:set>
                                      <p:cBhvr>
                                        <p:cTn id="338" dur="1" fill="hold">
                                          <p:stCondLst>
                                            <p:cond delay="0"/>
                                          </p:stCondLst>
                                        </p:cTn>
                                        <p:tgtEl>
                                          <p:spTgt spid="208"/>
                                        </p:tgtEl>
                                        <p:attrNameLst>
                                          <p:attrName>style.visibility</p:attrName>
                                        </p:attrNameLst>
                                      </p:cBhvr>
                                      <p:to>
                                        <p:strVal val="visible"/>
                                      </p:to>
                                    </p:set>
                                    <p:anim calcmode="lin" valueType="num">
                                      <p:cBhvr additive="repl">
                                        <p:cTn id="339" dur="500" fill="hold"/>
                                        <p:tgtEl>
                                          <p:spTgt spid="208"/>
                                        </p:tgtEl>
                                        <p:attrNameLst>
                                          <p:attrName>ppt_x</p:attrName>
                                        </p:attrNameLst>
                                      </p:cBhvr>
                                      <p:tavLst>
                                        <p:tav tm="0">
                                          <p:val>
                                            <p:strVal val="#ppt_x"/>
                                          </p:val>
                                        </p:tav>
                                        <p:tav tm="100000">
                                          <p:val>
                                            <p:strVal val="#ppt_x"/>
                                          </p:val>
                                        </p:tav>
                                      </p:tavLst>
                                    </p:anim>
                                    <p:anim calcmode="lin" valueType="num">
                                      <p:cBhvr additive="repl">
                                        <p:cTn id="340" dur="500" fill="hold"/>
                                        <p:tgtEl>
                                          <p:spTgt spid="208"/>
                                        </p:tgtEl>
                                        <p:attrNameLst>
                                          <p:attrName>ppt_y</p:attrName>
                                        </p:attrNameLst>
                                      </p:cBhvr>
                                      <p:tavLst>
                                        <p:tav tm="0">
                                          <p:val>
                                            <p:strVal val="1+#ppt_h/2"/>
                                          </p:val>
                                        </p:tav>
                                        <p:tav tm="100000">
                                          <p:val>
                                            <p:strVal val="#ppt_y"/>
                                          </p:val>
                                        </p:tav>
                                      </p:tavLst>
                                    </p:anim>
                                  </p:childTnLst>
                                </p:cTn>
                              </p:par>
                              <p:par>
                                <p:cTn id="341" nodeType="withEffect" fill="hold" presetClass="entr" presetID="2" presetSubtype="4">
                                  <p:stCondLst>
                                    <p:cond delay="0"/>
                                  </p:stCondLst>
                                  <p:childTnLst>
                                    <p:set>
                                      <p:cBhvr>
                                        <p:cTn id="342" dur="1" fill="hold">
                                          <p:stCondLst>
                                            <p:cond delay="0"/>
                                          </p:stCondLst>
                                        </p:cTn>
                                        <p:tgtEl>
                                          <p:spTgt spid="209"/>
                                        </p:tgtEl>
                                        <p:attrNameLst>
                                          <p:attrName>style.visibility</p:attrName>
                                        </p:attrNameLst>
                                      </p:cBhvr>
                                      <p:to>
                                        <p:strVal val="visible"/>
                                      </p:to>
                                    </p:set>
                                    <p:anim calcmode="lin" valueType="num">
                                      <p:cBhvr additive="repl">
                                        <p:cTn id="343" dur="500" fill="hold"/>
                                        <p:tgtEl>
                                          <p:spTgt spid="209"/>
                                        </p:tgtEl>
                                        <p:attrNameLst>
                                          <p:attrName>ppt_x</p:attrName>
                                        </p:attrNameLst>
                                      </p:cBhvr>
                                      <p:tavLst>
                                        <p:tav tm="0">
                                          <p:val>
                                            <p:strVal val="#ppt_x"/>
                                          </p:val>
                                        </p:tav>
                                        <p:tav tm="100000">
                                          <p:val>
                                            <p:strVal val="#ppt_x"/>
                                          </p:val>
                                        </p:tav>
                                      </p:tavLst>
                                    </p:anim>
                                    <p:anim calcmode="lin" valueType="num">
                                      <p:cBhvr additive="repl">
                                        <p:cTn id="344" dur="500" fill="hold"/>
                                        <p:tgtEl>
                                          <p:spTgt spid="209"/>
                                        </p:tgtEl>
                                        <p:attrNameLst>
                                          <p:attrName>ppt_y</p:attrName>
                                        </p:attrNameLst>
                                      </p:cBhvr>
                                      <p:tavLst>
                                        <p:tav tm="0">
                                          <p:val>
                                            <p:strVal val="1+#ppt_h/2"/>
                                          </p:val>
                                        </p:tav>
                                        <p:tav tm="100000">
                                          <p:val>
                                            <p:strVal val="#ppt_y"/>
                                          </p:val>
                                        </p:tav>
                                      </p:tavLst>
                                    </p:anim>
                                  </p:childTnLst>
                                </p:cTn>
                              </p:par>
                              <p:par>
                                <p:cTn id="345" nodeType="withEffect" fill="hold" presetClass="entr" presetID="2" presetSubtype="4">
                                  <p:stCondLst>
                                    <p:cond delay="0"/>
                                  </p:stCondLst>
                                  <p:childTnLst>
                                    <p:set>
                                      <p:cBhvr>
                                        <p:cTn id="346" dur="1" fill="hold">
                                          <p:stCondLst>
                                            <p:cond delay="0"/>
                                          </p:stCondLst>
                                        </p:cTn>
                                        <p:tgtEl>
                                          <p:spTgt spid="209"/>
                                        </p:tgtEl>
                                        <p:attrNameLst>
                                          <p:attrName>style.visibility</p:attrName>
                                        </p:attrNameLst>
                                      </p:cBhvr>
                                      <p:to>
                                        <p:strVal val="visible"/>
                                      </p:to>
                                    </p:set>
                                    <p:anim calcmode="lin" valueType="num">
                                      <p:cBhvr additive="repl">
                                        <p:cTn id="347" dur="500" fill="hold"/>
                                        <p:tgtEl>
                                          <p:spTgt spid="209"/>
                                        </p:tgtEl>
                                        <p:attrNameLst>
                                          <p:attrName>ppt_x</p:attrName>
                                        </p:attrNameLst>
                                      </p:cBhvr>
                                      <p:tavLst>
                                        <p:tav tm="0">
                                          <p:val>
                                            <p:strVal val="#ppt_x"/>
                                          </p:val>
                                        </p:tav>
                                        <p:tav tm="100000">
                                          <p:val>
                                            <p:strVal val="#ppt_x"/>
                                          </p:val>
                                        </p:tav>
                                      </p:tavLst>
                                    </p:anim>
                                    <p:anim calcmode="lin" valueType="num">
                                      <p:cBhvr additive="repl">
                                        <p:cTn id="348" dur="500" fill="hold"/>
                                        <p:tgtEl>
                                          <p:spTgt spid="209"/>
                                        </p:tgtEl>
                                        <p:attrNameLst>
                                          <p:attrName>ppt_y</p:attrName>
                                        </p:attrNameLst>
                                      </p:cBhvr>
                                      <p:tavLst>
                                        <p:tav tm="0">
                                          <p:val>
                                            <p:strVal val="1+#ppt_h/2"/>
                                          </p:val>
                                        </p:tav>
                                        <p:tav tm="100000">
                                          <p:val>
                                            <p:strVal val="#ppt_y"/>
                                          </p:val>
                                        </p:tav>
                                      </p:tavLst>
                                    </p:anim>
                                  </p:childTnLst>
                                </p:cTn>
                              </p:par>
                              <p:par>
                                <p:cTn id="349" nodeType="withEffect" fill="hold" presetClass="entr" presetID="2" presetSubtype="4">
                                  <p:stCondLst>
                                    <p:cond delay="0"/>
                                  </p:stCondLst>
                                  <p:childTnLst>
                                    <p:set>
                                      <p:cBhvr>
                                        <p:cTn id="350" dur="1" fill="hold">
                                          <p:stCondLst>
                                            <p:cond delay="0"/>
                                          </p:stCondLst>
                                        </p:cTn>
                                        <p:tgtEl>
                                          <p:spTgt spid="210"/>
                                        </p:tgtEl>
                                        <p:attrNameLst>
                                          <p:attrName>style.visibility</p:attrName>
                                        </p:attrNameLst>
                                      </p:cBhvr>
                                      <p:to>
                                        <p:strVal val="visible"/>
                                      </p:to>
                                    </p:set>
                                    <p:anim calcmode="lin" valueType="num">
                                      <p:cBhvr additive="repl">
                                        <p:cTn id="351" dur="500" fill="hold"/>
                                        <p:tgtEl>
                                          <p:spTgt spid="210"/>
                                        </p:tgtEl>
                                        <p:attrNameLst>
                                          <p:attrName>ppt_x</p:attrName>
                                        </p:attrNameLst>
                                      </p:cBhvr>
                                      <p:tavLst>
                                        <p:tav tm="0">
                                          <p:val>
                                            <p:strVal val="#ppt_x"/>
                                          </p:val>
                                        </p:tav>
                                        <p:tav tm="100000">
                                          <p:val>
                                            <p:strVal val="#ppt_x"/>
                                          </p:val>
                                        </p:tav>
                                      </p:tavLst>
                                    </p:anim>
                                    <p:anim calcmode="lin" valueType="num">
                                      <p:cBhvr additive="repl">
                                        <p:cTn id="352" dur="500" fill="hold"/>
                                        <p:tgtEl>
                                          <p:spTgt spid="210"/>
                                        </p:tgtEl>
                                        <p:attrNameLst>
                                          <p:attrName>ppt_y</p:attrName>
                                        </p:attrNameLst>
                                      </p:cBhvr>
                                      <p:tavLst>
                                        <p:tav tm="0">
                                          <p:val>
                                            <p:strVal val="1+#ppt_h/2"/>
                                          </p:val>
                                        </p:tav>
                                        <p:tav tm="100000">
                                          <p:val>
                                            <p:strVal val="#ppt_y"/>
                                          </p:val>
                                        </p:tav>
                                      </p:tavLst>
                                    </p:anim>
                                  </p:childTnLst>
                                </p:cTn>
                              </p:par>
                              <p:par>
                                <p:cTn id="353" nodeType="withEffect" fill="hold" presetClass="entr" presetID="2" presetSubtype="4">
                                  <p:stCondLst>
                                    <p:cond delay="0"/>
                                  </p:stCondLst>
                                  <p:childTnLst>
                                    <p:set>
                                      <p:cBhvr>
                                        <p:cTn id="354" dur="1" fill="hold">
                                          <p:stCondLst>
                                            <p:cond delay="0"/>
                                          </p:stCondLst>
                                        </p:cTn>
                                        <p:tgtEl>
                                          <p:spTgt spid="210"/>
                                        </p:tgtEl>
                                        <p:attrNameLst>
                                          <p:attrName>style.visibility</p:attrName>
                                        </p:attrNameLst>
                                      </p:cBhvr>
                                      <p:to>
                                        <p:strVal val="visible"/>
                                      </p:to>
                                    </p:set>
                                    <p:anim calcmode="lin" valueType="num">
                                      <p:cBhvr additive="repl">
                                        <p:cTn id="355" dur="500" fill="hold"/>
                                        <p:tgtEl>
                                          <p:spTgt spid="210"/>
                                        </p:tgtEl>
                                        <p:attrNameLst>
                                          <p:attrName>ppt_x</p:attrName>
                                        </p:attrNameLst>
                                      </p:cBhvr>
                                      <p:tavLst>
                                        <p:tav tm="0">
                                          <p:val>
                                            <p:strVal val="#ppt_x"/>
                                          </p:val>
                                        </p:tav>
                                        <p:tav tm="100000">
                                          <p:val>
                                            <p:strVal val="#ppt_x"/>
                                          </p:val>
                                        </p:tav>
                                      </p:tavLst>
                                    </p:anim>
                                    <p:anim calcmode="lin" valueType="num">
                                      <p:cBhvr additive="repl">
                                        <p:cTn id="356" dur="500" fill="hold"/>
                                        <p:tgtEl>
                                          <p:spTgt spid="210"/>
                                        </p:tgtEl>
                                        <p:attrNameLst>
                                          <p:attrName>ppt_y</p:attrName>
                                        </p:attrNameLst>
                                      </p:cBhvr>
                                      <p:tavLst>
                                        <p:tav tm="0">
                                          <p:val>
                                            <p:strVal val="1+#ppt_h/2"/>
                                          </p:val>
                                        </p:tav>
                                        <p:tav tm="100000">
                                          <p:val>
                                            <p:strVal val="#ppt_y"/>
                                          </p:val>
                                        </p:tav>
                                      </p:tavLst>
                                    </p:anim>
                                  </p:childTnLst>
                                </p:cTn>
                              </p:par>
                              <p:par>
                                <p:cTn id="357" nodeType="withEffect" fill="hold" presetClass="entr" presetID="2" presetSubtype="4">
                                  <p:stCondLst>
                                    <p:cond delay="0"/>
                                  </p:stCondLst>
                                  <p:childTnLst>
                                    <p:set>
                                      <p:cBhvr>
                                        <p:cTn id="358" dur="1" fill="hold">
                                          <p:stCondLst>
                                            <p:cond delay="0"/>
                                          </p:stCondLst>
                                        </p:cTn>
                                        <p:tgtEl>
                                          <p:spTgt spid="211"/>
                                        </p:tgtEl>
                                        <p:attrNameLst>
                                          <p:attrName>style.visibility</p:attrName>
                                        </p:attrNameLst>
                                      </p:cBhvr>
                                      <p:to>
                                        <p:strVal val="visible"/>
                                      </p:to>
                                    </p:set>
                                    <p:anim calcmode="lin" valueType="num">
                                      <p:cBhvr additive="repl">
                                        <p:cTn id="359" dur="500" fill="hold"/>
                                        <p:tgtEl>
                                          <p:spTgt spid="211"/>
                                        </p:tgtEl>
                                        <p:attrNameLst>
                                          <p:attrName>ppt_x</p:attrName>
                                        </p:attrNameLst>
                                      </p:cBhvr>
                                      <p:tavLst>
                                        <p:tav tm="0">
                                          <p:val>
                                            <p:strVal val="#ppt_x"/>
                                          </p:val>
                                        </p:tav>
                                        <p:tav tm="100000">
                                          <p:val>
                                            <p:strVal val="#ppt_x"/>
                                          </p:val>
                                        </p:tav>
                                      </p:tavLst>
                                    </p:anim>
                                    <p:anim calcmode="lin" valueType="num">
                                      <p:cBhvr additive="repl">
                                        <p:cTn id="360" dur="500" fill="hold"/>
                                        <p:tgtEl>
                                          <p:spTgt spid="211"/>
                                        </p:tgtEl>
                                        <p:attrNameLst>
                                          <p:attrName>ppt_y</p:attrName>
                                        </p:attrNameLst>
                                      </p:cBhvr>
                                      <p:tavLst>
                                        <p:tav tm="0">
                                          <p:val>
                                            <p:strVal val="1+#ppt_h/2"/>
                                          </p:val>
                                        </p:tav>
                                        <p:tav tm="100000">
                                          <p:val>
                                            <p:strVal val="#ppt_y"/>
                                          </p:val>
                                        </p:tav>
                                      </p:tavLst>
                                    </p:anim>
                                  </p:childTnLst>
                                </p:cTn>
                              </p:par>
                              <p:par>
                                <p:cTn id="361" nodeType="withEffect" fill="hold" presetClass="entr" presetID="2" presetSubtype="4">
                                  <p:stCondLst>
                                    <p:cond delay="0"/>
                                  </p:stCondLst>
                                  <p:childTnLst>
                                    <p:set>
                                      <p:cBhvr>
                                        <p:cTn id="362" dur="1" fill="hold">
                                          <p:stCondLst>
                                            <p:cond delay="0"/>
                                          </p:stCondLst>
                                        </p:cTn>
                                        <p:tgtEl>
                                          <p:spTgt spid="211"/>
                                        </p:tgtEl>
                                        <p:attrNameLst>
                                          <p:attrName>style.visibility</p:attrName>
                                        </p:attrNameLst>
                                      </p:cBhvr>
                                      <p:to>
                                        <p:strVal val="visible"/>
                                      </p:to>
                                    </p:set>
                                    <p:anim calcmode="lin" valueType="num">
                                      <p:cBhvr additive="repl">
                                        <p:cTn id="363" dur="500" fill="hold"/>
                                        <p:tgtEl>
                                          <p:spTgt spid="211"/>
                                        </p:tgtEl>
                                        <p:attrNameLst>
                                          <p:attrName>ppt_x</p:attrName>
                                        </p:attrNameLst>
                                      </p:cBhvr>
                                      <p:tavLst>
                                        <p:tav tm="0">
                                          <p:val>
                                            <p:strVal val="#ppt_x"/>
                                          </p:val>
                                        </p:tav>
                                        <p:tav tm="100000">
                                          <p:val>
                                            <p:strVal val="#ppt_x"/>
                                          </p:val>
                                        </p:tav>
                                      </p:tavLst>
                                    </p:anim>
                                    <p:anim calcmode="lin" valueType="num">
                                      <p:cBhvr additive="repl">
                                        <p:cTn id="364" dur="500" fill="hold"/>
                                        <p:tgtEl>
                                          <p:spTgt spid="211"/>
                                        </p:tgtEl>
                                        <p:attrNameLst>
                                          <p:attrName>ppt_y</p:attrName>
                                        </p:attrNameLst>
                                      </p:cBhvr>
                                      <p:tavLst>
                                        <p:tav tm="0">
                                          <p:val>
                                            <p:strVal val="1+#ppt_h/2"/>
                                          </p:val>
                                        </p:tav>
                                        <p:tav tm="100000">
                                          <p:val>
                                            <p:strVal val="#ppt_y"/>
                                          </p:val>
                                        </p:tav>
                                      </p:tavLst>
                                    </p:anim>
                                  </p:childTnLst>
                                </p:cTn>
                              </p:par>
                              <p:par>
                                <p:cTn id="365" nodeType="withEffect" fill="hold" presetClass="entr" presetID="2" presetSubtype="4">
                                  <p:stCondLst>
                                    <p:cond delay="0"/>
                                  </p:stCondLst>
                                  <p:childTnLst>
                                    <p:set>
                                      <p:cBhvr>
                                        <p:cTn id="366" dur="1" fill="hold">
                                          <p:stCondLst>
                                            <p:cond delay="0"/>
                                          </p:stCondLst>
                                        </p:cTn>
                                        <p:tgtEl>
                                          <p:spTgt spid="212"/>
                                        </p:tgtEl>
                                        <p:attrNameLst>
                                          <p:attrName>style.visibility</p:attrName>
                                        </p:attrNameLst>
                                      </p:cBhvr>
                                      <p:to>
                                        <p:strVal val="visible"/>
                                      </p:to>
                                    </p:set>
                                    <p:anim calcmode="lin" valueType="num">
                                      <p:cBhvr additive="repl">
                                        <p:cTn id="367" dur="500" fill="hold"/>
                                        <p:tgtEl>
                                          <p:spTgt spid="212"/>
                                        </p:tgtEl>
                                        <p:attrNameLst>
                                          <p:attrName>ppt_x</p:attrName>
                                        </p:attrNameLst>
                                      </p:cBhvr>
                                      <p:tavLst>
                                        <p:tav tm="0">
                                          <p:val>
                                            <p:strVal val="#ppt_x"/>
                                          </p:val>
                                        </p:tav>
                                        <p:tav tm="100000">
                                          <p:val>
                                            <p:strVal val="#ppt_x"/>
                                          </p:val>
                                        </p:tav>
                                      </p:tavLst>
                                    </p:anim>
                                    <p:anim calcmode="lin" valueType="num">
                                      <p:cBhvr additive="repl">
                                        <p:cTn id="368" dur="500" fill="hold"/>
                                        <p:tgtEl>
                                          <p:spTgt spid="212"/>
                                        </p:tgtEl>
                                        <p:attrNameLst>
                                          <p:attrName>ppt_y</p:attrName>
                                        </p:attrNameLst>
                                      </p:cBhvr>
                                      <p:tavLst>
                                        <p:tav tm="0">
                                          <p:val>
                                            <p:strVal val="1+#ppt_h/2"/>
                                          </p:val>
                                        </p:tav>
                                        <p:tav tm="100000">
                                          <p:val>
                                            <p:strVal val="#ppt_y"/>
                                          </p:val>
                                        </p:tav>
                                      </p:tavLst>
                                    </p:anim>
                                  </p:childTnLst>
                                </p:cTn>
                              </p:par>
                              <p:par>
                                <p:cTn id="369" nodeType="withEffect" fill="hold" presetClass="entr" presetID="2" presetSubtype="4">
                                  <p:stCondLst>
                                    <p:cond delay="0"/>
                                  </p:stCondLst>
                                  <p:childTnLst>
                                    <p:set>
                                      <p:cBhvr>
                                        <p:cTn id="370" dur="1" fill="hold">
                                          <p:stCondLst>
                                            <p:cond delay="0"/>
                                          </p:stCondLst>
                                        </p:cTn>
                                        <p:tgtEl>
                                          <p:spTgt spid="212"/>
                                        </p:tgtEl>
                                        <p:attrNameLst>
                                          <p:attrName>style.visibility</p:attrName>
                                        </p:attrNameLst>
                                      </p:cBhvr>
                                      <p:to>
                                        <p:strVal val="visible"/>
                                      </p:to>
                                    </p:set>
                                    <p:anim calcmode="lin" valueType="num">
                                      <p:cBhvr additive="repl">
                                        <p:cTn id="371" dur="500" fill="hold"/>
                                        <p:tgtEl>
                                          <p:spTgt spid="212"/>
                                        </p:tgtEl>
                                        <p:attrNameLst>
                                          <p:attrName>ppt_x</p:attrName>
                                        </p:attrNameLst>
                                      </p:cBhvr>
                                      <p:tavLst>
                                        <p:tav tm="0">
                                          <p:val>
                                            <p:strVal val="#ppt_x"/>
                                          </p:val>
                                        </p:tav>
                                        <p:tav tm="100000">
                                          <p:val>
                                            <p:strVal val="#ppt_x"/>
                                          </p:val>
                                        </p:tav>
                                      </p:tavLst>
                                    </p:anim>
                                    <p:anim calcmode="lin" valueType="num">
                                      <p:cBhvr additive="repl">
                                        <p:cTn id="372" dur="500" fill="hold"/>
                                        <p:tgtEl>
                                          <p:spTgt spid="212"/>
                                        </p:tgtEl>
                                        <p:attrNameLst>
                                          <p:attrName>ppt_y</p:attrName>
                                        </p:attrNameLst>
                                      </p:cBhvr>
                                      <p:tavLst>
                                        <p:tav tm="0">
                                          <p:val>
                                            <p:strVal val="1+#ppt_h/2"/>
                                          </p:val>
                                        </p:tav>
                                        <p:tav tm="100000">
                                          <p:val>
                                            <p:strVal val="#ppt_y"/>
                                          </p:val>
                                        </p:tav>
                                      </p:tavLst>
                                    </p:anim>
                                  </p:childTnLst>
                                </p:cTn>
                              </p:par>
                            </p:childTnLst>
                          </p:cTn>
                        </p:par>
                        <p:par>
                          <p:cTn id="373" nodeType="afterEffect" fill="hold">
                            <p:stCondLst>
                              <p:cond delay="500"/>
                            </p:stCondLst>
                            <p:childTnLst>
                              <p:par>
                                <p:cTn id="374" nodeType="afterEffect" fill="hold" presetClass="entr" presetID="2" presetSubtype="4">
                                  <p:stCondLst>
                                    <p:cond delay="0"/>
                                  </p:stCondLst>
                                  <p:childTnLst>
                                    <p:set>
                                      <p:cBhvr>
                                        <p:cTn id="375" dur="1" fill="hold">
                                          <p:stCondLst>
                                            <p:cond delay="0"/>
                                          </p:stCondLst>
                                        </p:cTn>
                                        <p:tgtEl>
                                          <p:spTgt spid="213"/>
                                        </p:tgtEl>
                                        <p:attrNameLst>
                                          <p:attrName>style.visibility</p:attrName>
                                        </p:attrNameLst>
                                      </p:cBhvr>
                                      <p:to>
                                        <p:strVal val="visible"/>
                                      </p:to>
                                    </p:set>
                                    <p:anim calcmode="lin" valueType="num">
                                      <p:cBhvr additive="repl">
                                        <p:cTn id="376" dur="500" fill="hold"/>
                                        <p:tgtEl>
                                          <p:spTgt spid="213"/>
                                        </p:tgtEl>
                                        <p:attrNameLst>
                                          <p:attrName>ppt_x</p:attrName>
                                        </p:attrNameLst>
                                      </p:cBhvr>
                                      <p:tavLst>
                                        <p:tav tm="0">
                                          <p:val>
                                            <p:strVal val="#ppt_x"/>
                                          </p:val>
                                        </p:tav>
                                        <p:tav tm="100000">
                                          <p:val>
                                            <p:strVal val="#ppt_x"/>
                                          </p:val>
                                        </p:tav>
                                      </p:tavLst>
                                    </p:anim>
                                    <p:anim calcmode="lin" valueType="num">
                                      <p:cBhvr additive="repl">
                                        <p:cTn id="377" dur="500" fill="hold"/>
                                        <p:tgtEl>
                                          <p:spTgt spid="213"/>
                                        </p:tgtEl>
                                        <p:attrNameLst>
                                          <p:attrName>ppt_y</p:attrName>
                                        </p:attrNameLst>
                                      </p:cBhvr>
                                      <p:tavLst>
                                        <p:tav tm="0">
                                          <p:val>
                                            <p:strVal val="1+#ppt_h/2"/>
                                          </p:val>
                                        </p:tav>
                                        <p:tav tm="100000">
                                          <p:val>
                                            <p:strVal val="#ppt_y"/>
                                          </p:val>
                                        </p:tav>
                                      </p:tavLst>
                                    </p:anim>
                                  </p:childTnLst>
                                </p:cTn>
                              </p:par>
                              <p:par>
                                <p:cTn id="378" nodeType="withEffect" fill="hold" presetClass="entr" presetID="2" presetSubtype="4">
                                  <p:stCondLst>
                                    <p:cond delay="0"/>
                                  </p:stCondLst>
                                  <p:childTnLst>
                                    <p:set>
                                      <p:cBhvr>
                                        <p:cTn id="379" dur="1" fill="hold">
                                          <p:stCondLst>
                                            <p:cond delay="0"/>
                                          </p:stCondLst>
                                        </p:cTn>
                                        <p:tgtEl>
                                          <p:spTgt spid="221"/>
                                        </p:tgtEl>
                                        <p:attrNameLst>
                                          <p:attrName>style.visibility</p:attrName>
                                        </p:attrNameLst>
                                      </p:cBhvr>
                                      <p:to>
                                        <p:strVal val="visible"/>
                                      </p:to>
                                    </p:set>
                                    <p:anim calcmode="lin" valueType="num">
                                      <p:cBhvr additive="repl">
                                        <p:cTn id="380" dur="500" fill="hold"/>
                                        <p:tgtEl>
                                          <p:spTgt spid="221"/>
                                        </p:tgtEl>
                                        <p:attrNameLst>
                                          <p:attrName>ppt_x</p:attrName>
                                        </p:attrNameLst>
                                      </p:cBhvr>
                                      <p:tavLst>
                                        <p:tav tm="0">
                                          <p:val>
                                            <p:strVal val="#ppt_x"/>
                                          </p:val>
                                        </p:tav>
                                        <p:tav tm="100000">
                                          <p:val>
                                            <p:strVal val="#ppt_x"/>
                                          </p:val>
                                        </p:tav>
                                      </p:tavLst>
                                    </p:anim>
                                    <p:anim calcmode="lin" valueType="num">
                                      <p:cBhvr additive="repl">
                                        <p:cTn id="381" dur="500" fill="hold"/>
                                        <p:tgtEl>
                                          <p:spTgt spid="221"/>
                                        </p:tgtEl>
                                        <p:attrNameLst>
                                          <p:attrName>ppt_y</p:attrName>
                                        </p:attrNameLst>
                                      </p:cBhvr>
                                      <p:tavLst>
                                        <p:tav tm="0">
                                          <p:val>
                                            <p:strVal val="1+#ppt_h/2"/>
                                          </p:val>
                                        </p:tav>
                                        <p:tav tm="100000">
                                          <p:val>
                                            <p:strVal val="#ppt_y"/>
                                          </p:val>
                                        </p:tav>
                                      </p:tavLst>
                                    </p:anim>
                                  </p:childTnLst>
                                </p:cTn>
                              </p:par>
                              <p:par>
                                <p:cTn id="382" nodeType="withEffect" fill="hold" presetClass="entr" presetID="2" presetSubtype="4">
                                  <p:stCondLst>
                                    <p:cond delay="0"/>
                                  </p:stCondLst>
                                  <p:childTnLst>
                                    <p:set>
                                      <p:cBhvr>
                                        <p:cTn id="383" dur="1" fill="hold">
                                          <p:stCondLst>
                                            <p:cond delay="0"/>
                                          </p:stCondLst>
                                        </p:cTn>
                                        <p:tgtEl>
                                          <p:spTgt spid="221"/>
                                        </p:tgtEl>
                                        <p:attrNameLst>
                                          <p:attrName>style.visibility</p:attrName>
                                        </p:attrNameLst>
                                      </p:cBhvr>
                                      <p:to>
                                        <p:strVal val="visible"/>
                                      </p:to>
                                    </p:set>
                                    <p:anim calcmode="lin" valueType="num">
                                      <p:cBhvr additive="repl">
                                        <p:cTn id="384" dur="500" fill="hold"/>
                                        <p:tgtEl>
                                          <p:spTgt spid="221"/>
                                        </p:tgtEl>
                                        <p:attrNameLst>
                                          <p:attrName>ppt_x</p:attrName>
                                        </p:attrNameLst>
                                      </p:cBhvr>
                                      <p:tavLst>
                                        <p:tav tm="0">
                                          <p:val>
                                            <p:strVal val="#ppt_x"/>
                                          </p:val>
                                        </p:tav>
                                        <p:tav tm="100000">
                                          <p:val>
                                            <p:strVal val="#ppt_x"/>
                                          </p:val>
                                        </p:tav>
                                      </p:tavLst>
                                    </p:anim>
                                    <p:anim calcmode="lin" valueType="num">
                                      <p:cBhvr additive="repl">
                                        <p:cTn id="385" dur="500" fill="hold"/>
                                        <p:tgtEl>
                                          <p:spTgt spid="221"/>
                                        </p:tgtEl>
                                        <p:attrNameLst>
                                          <p:attrName>ppt_y</p:attrName>
                                        </p:attrNameLst>
                                      </p:cBhvr>
                                      <p:tavLst>
                                        <p:tav tm="0">
                                          <p:val>
                                            <p:strVal val="1+#ppt_h/2"/>
                                          </p:val>
                                        </p:tav>
                                        <p:tav tm="100000">
                                          <p:val>
                                            <p:strVal val="#ppt_y"/>
                                          </p:val>
                                        </p:tav>
                                      </p:tavLst>
                                    </p:anim>
                                  </p:childTnLst>
                                </p:cTn>
                              </p:par>
                              <p:par>
                                <p:cTn id="386" nodeType="withEffect" fill="hold" presetClass="entr" presetID="2" presetSubtype="4">
                                  <p:stCondLst>
                                    <p:cond delay="0"/>
                                  </p:stCondLst>
                                  <p:childTnLst>
                                    <p:set>
                                      <p:cBhvr>
                                        <p:cTn id="387" dur="1" fill="hold">
                                          <p:stCondLst>
                                            <p:cond delay="0"/>
                                          </p:stCondLst>
                                        </p:cTn>
                                        <p:tgtEl>
                                          <p:spTgt spid="222"/>
                                        </p:tgtEl>
                                        <p:attrNameLst>
                                          <p:attrName>style.visibility</p:attrName>
                                        </p:attrNameLst>
                                      </p:cBhvr>
                                      <p:to>
                                        <p:strVal val="visible"/>
                                      </p:to>
                                    </p:set>
                                    <p:anim calcmode="lin" valueType="num">
                                      <p:cBhvr additive="repl">
                                        <p:cTn id="388" dur="500" fill="hold"/>
                                        <p:tgtEl>
                                          <p:spTgt spid="222"/>
                                        </p:tgtEl>
                                        <p:attrNameLst>
                                          <p:attrName>ppt_x</p:attrName>
                                        </p:attrNameLst>
                                      </p:cBhvr>
                                      <p:tavLst>
                                        <p:tav tm="0">
                                          <p:val>
                                            <p:strVal val="#ppt_x"/>
                                          </p:val>
                                        </p:tav>
                                        <p:tav tm="100000">
                                          <p:val>
                                            <p:strVal val="#ppt_x"/>
                                          </p:val>
                                        </p:tav>
                                      </p:tavLst>
                                    </p:anim>
                                    <p:anim calcmode="lin" valueType="num">
                                      <p:cBhvr additive="repl">
                                        <p:cTn id="389" dur="500" fill="hold"/>
                                        <p:tgtEl>
                                          <p:spTgt spid="222"/>
                                        </p:tgtEl>
                                        <p:attrNameLst>
                                          <p:attrName>ppt_y</p:attrName>
                                        </p:attrNameLst>
                                      </p:cBhvr>
                                      <p:tavLst>
                                        <p:tav tm="0">
                                          <p:val>
                                            <p:strVal val="1+#ppt_h/2"/>
                                          </p:val>
                                        </p:tav>
                                        <p:tav tm="100000">
                                          <p:val>
                                            <p:strVal val="#ppt_y"/>
                                          </p:val>
                                        </p:tav>
                                      </p:tavLst>
                                    </p:anim>
                                  </p:childTnLst>
                                </p:cTn>
                              </p:par>
                              <p:par>
                                <p:cTn id="390" nodeType="withEffect" fill="hold" presetClass="entr" presetID="2" presetSubtype="4">
                                  <p:stCondLst>
                                    <p:cond delay="0"/>
                                  </p:stCondLst>
                                  <p:childTnLst>
                                    <p:set>
                                      <p:cBhvr>
                                        <p:cTn id="391" dur="1" fill="hold">
                                          <p:stCondLst>
                                            <p:cond delay="0"/>
                                          </p:stCondLst>
                                        </p:cTn>
                                        <p:tgtEl>
                                          <p:spTgt spid="222"/>
                                        </p:tgtEl>
                                        <p:attrNameLst>
                                          <p:attrName>style.visibility</p:attrName>
                                        </p:attrNameLst>
                                      </p:cBhvr>
                                      <p:to>
                                        <p:strVal val="visible"/>
                                      </p:to>
                                    </p:set>
                                    <p:anim calcmode="lin" valueType="num">
                                      <p:cBhvr additive="repl">
                                        <p:cTn id="392" dur="500" fill="hold"/>
                                        <p:tgtEl>
                                          <p:spTgt spid="222"/>
                                        </p:tgtEl>
                                        <p:attrNameLst>
                                          <p:attrName>ppt_x</p:attrName>
                                        </p:attrNameLst>
                                      </p:cBhvr>
                                      <p:tavLst>
                                        <p:tav tm="0">
                                          <p:val>
                                            <p:strVal val="#ppt_x"/>
                                          </p:val>
                                        </p:tav>
                                        <p:tav tm="100000">
                                          <p:val>
                                            <p:strVal val="#ppt_x"/>
                                          </p:val>
                                        </p:tav>
                                      </p:tavLst>
                                    </p:anim>
                                    <p:anim calcmode="lin" valueType="num">
                                      <p:cBhvr additive="repl">
                                        <p:cTn id="393" dur="500" fill="hold"/>
                                        <p:tgtEl>
                                          <p:spTgt spid="222"/>
                                        </p:tgtEl>
                                        <p:attrNameLst>
                                          <p:attrName>ppt_y</p:attrName>
                                        </p:attrNameLst>
                                      </p:cBhvr>
                                      <p:tavLst>
                                        <p:tav tm="0">
                                          <p:val>
                                            <p:strVal val="1+#ppt_h/2"/>
                                          </p:val>
                                        </p:tav>
                                        <p:tav tm="100000">
                                          <p:val>
                                            <p:strVal val="#ppt_y"/>
                                          </p:val>
                                        </p:tav>
                                      </p:tavLst>
                                    </p:anim>
                                  </p:childTnLst>
                                </p:cTn>
                              </p:par>
                              <p:par>
                                <p:cTn id="394" nodeType="withEffect" fill="hold" presetClass="entr" presetID="2" presetSubtype="4">
                                  <p:stCondLst>
                                    <p:cond delay="0"/>
                                  </p:stCondLst>
                                  <p:childTnLst>
                                    <p:set>
                                      <p:cBhvr>
                                        <p:cTn id="395" dur="1" fill="hold">
                                          <p:stCondLst>
                                            <p:cond delay="0"/>
                                          </p:stCondLst>
                                        </p:cTn>
                                        <p:tgtEl>
                                          <p:spTgt spid="223"/>
                                        </p:tgtEl>
                                        <p:attrNameLst>
                                          <p:attrName>style.visibility</p:attrName>
                                        </p:attrNameLst>
                                      </p:cBhvr>
                                      <p:to>
                                        <p:strVal val="visible"/>
                                      </p:to>
                                    </p:set>
                                    <p:anim calcmode="lin" valueType="num">
                                      <p:cBhvr additive="repl">
                                        <p:cTn id="396" dur="500" fill="hold"/>
                                        <p:tgtEl>
                                          <p:spTgt spid="223"/>
                                        </p:tgtEl>
                                        <p:attrNameLst>
                                          <p:attrName>ppt_x</p:attrName>
                                        </p:attrNameLst>
                                      </p:cBhvr>
                                      <p:tavLst>
                                        <p:tav tm="0">
                                          <p:val>
                                            <p:strVal val="#ppt_x"/>
                                          </p:val>
                                        </p:tav>
                                        <p:tav tm="100000">
                                          <p:val>
                                            <p:strVal val="#ppt_x"/>
                                          </p:val>
                                        </p:tav>
                                      </p:tavLst>
                                    </p:anim>
                                    <p:anim calcmode="lin" valueType="num">
                                      <p:cBhvr additive="repl">
                                        <p:cTn id="397" dur="500" fill="hold"/>
                                        <p:tgtEl>
                                          <p:spTgt spid="223"/>
                                        </p:tgtEl>
                                        <p:attrNameLst>
                                          <p:attrName>ppt_y</p:attrName>
                                        </p:attrNameLst>
                                      </p:cBhvr>
                                      <p:tavLst>
                                        <p:tav tm="0">
                                          <p:val>
                                            <p:strVal val="1+#ppt_h/2"/>
                                          </p:val>
                                        </p:tav>
                                        <p:tav tm="100000">
                                          <p:val>
                                            <p:strVal val="#ppt_y"/>
                                          </p:val>
                                        </p:tav>
                                      </p:tavLst>
                                    </p:anim>
                                  </p:childTnLst>
                                </p:cTn>
                              </p:par>
                              <p:par>
                                <p:cTn id="398" nodeType="withEffect" fill="hold" presetClass="entr" presetID="2" presetSubtype="4">
                                  <p:stCondLst>
                                    <p:cond delay="0"/>
                                  </p:stCondLst>
                                  <p:childTnLst>
                                    <p:set>
                                      <p:cBhvr>
                                        <p:cTn id="399" dur="1" fill="hold">
                                          <p:stCondLst>
                                            <p:cond delay="0"/>
                                          </p:stCondLst>
                                        </p:cTn>
                                        <p:tgtEl>
                                          <p:spTgt spid="223"/>
                                        </p:tgtEl>
                                        <p:attrNameLst>
                                          <p:attrName>style.visibility</p:attrName>
                                        </p:attrNameLst>
                                      </p:cBhvr>
                                      <p:to>
                                        <p:strVal val="visible"/>
                                      </p:to>
                                    </p:set>
                                    <p:anim calcmode="lin" valueType="num">
                                      <p:cBhvr additive="repl">
                                        <p:cTn id="400" dur="500" fill="hold"/>
                                        <p:tgtEl>
                                          <p:spTgt spid="223"/>
                                        </p:tgtEl>
                                        <p:attrNameLst>
                                          <p:attrName>ppt_x</p:attrName>
                                        </p:attrNameLst>
                                      </p:cBhvr>
                                      <p:tavLst>
                                        <p:tav tm="0">
                                          <p:val>
                                            <p:strVal val="#ppt_x"/>
                                          </p:val>
                                        </p:tav>
                                        <p:tav tm="100000">
                                          <p:val>
                                            <p:strVal val="#ppt_x"/>
                                          </p:val>
                                        </p:tav>
                                      </p:tavLst>
                                    </p:anim>
                                    <p:anim calcmode="lin" valueType="num">
                                      <p:cBhvr additive="repl">
                                        <p:cTn id="401" dur="500" fill="hold"/>
                                        <p:tgtEl>
                                          <p:spTgt spid="2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pic>
        <p:nvPicPr>
          <p:cNvPr id="54" name="Picture 7" descr="alloro_rep[1]"/>
          <p:cNvPicPr/>
          <p:nvPr/>
        </p:nvPicPr>
        <p:blipFill>
          <a:blip r:embed="rId2"/>
          <a:stretch/>
        </p:blipFill>
        <p:spPr>
          <a:xfrm>
            <a:off x="2286360" y="285840"/>
            <a:ext cx="429840" cy="499680"/>
          </a:xfrm>
          <a:prstGeom prst="rect">
            <a:avLst/>
          </a:prstGeom>
          <a:ln>
            <a:noFill/>
          </a:ln>
        </p:spPr>
      </p:pic>
      <p:sp>
        <p:nvSpPr>
          <p:cNvPr id="55" name="CustomShape 1"/>
          <p:cNvSpPr/>
          <p:nvPr/>
        </p:nvSpPr>
        <p:spPr>
          <a:xfrm>
            <a:off x="286920" y="85716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56" name="CustomShape 2"/>
          <p:cNvSpPr/>
          <p:nvPr/>
        </p:nvSpPr>
        <p:spPr>
          <a:xfrm>
            <a:off x="7358040" y="9363600"/>
            <a:ext cx="1642680" cy="431280"/>
          </a:xfrm>
          <a:prstGeom prst="rect">
            <a:avLst/>
          </a:prstGeom>
          <a:noFill/>
          <a:ln>
            <a:noFill/>
          </a:ln>
        </p:spPr>
        <p:style>
          <a:lnRef idx="0"/>
          <a:fillRef idx="0"/>
          <a:effectRef idx="0"/>
          <a:fontRef idx="minor"/>
        </p:style>
      </p:sp>
      <p:sp>
        <p:nvSpPr>
          <p:cNvPr id="57" name="Freeform 3"/>
          <p:cNvSpPr/>
          <p:nvPr/>
        </p:nvSpPr>
        <p:spPr>
          <a:xfrm>
            <a:off x="7331400" y="1816920"/>
            <a:ext cx="360" cy="360"/>
          </a:xfrm>
          <a:custGeom>
            <a:avLst/>
            <a:gdLst/>
            <a:ahLst/>
            <a:rect l="0" t="0" r="r" b="b"/>
            <a:pathLst>
              <a:path w="1" h="1">
                <a:moveTo>
                  <a:pt x="0" y="0"/>
                </a:moveTo>
                <a:lnTo>
                  <a:pt x="0" y="0"/>
                </a:lnTo>
              </a:path>
            </a:pathLst>
          </a:custGeom>
          <a:ln w="9360">
            <a:solidFill>
              <a:schemeClr val="tx1"/>
            </a:solidFill>
            <a:round/>
            <a:tailEnd len="med" type="triangle" w="med"/>
          </a:ln>
        </p:spPr>
      </p:sp>
      <p:sp>
        <p:nvSpPr>
          <p:cNvPr id="58" name="CustomShape 4"/>
          <p:cNvSpPr/>
          <p:nvPr/>
        </p:nvSpPr>
        <p:spPr>
          <a:xfrm>
            <a:off x="608400" y="1790640"/>
            <a:ext cx="3785760" cy="3337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600" spc="-1" strike="noStrike">
                <a:solidFill>
                  <a:srgbClr val="0070c0"/>
                </a:solidFill>
                <a:latin typeface="Times New Roman"/>
              </a:rPr>
              <a:t>CHE COS’E’ IL CODICE ANTIMAFIA</a:t>
            </a:r>
            <a:endParaRPr b="0" lang="it-IT" sz="1600" spc="-1" strike="noStrike">
              <a:latin typeface="Arial"/>
            </a:endParaRPr>
          </a:p>
        </p:txBody>
      </p:sp>
      <p:sp>
        <p:nvSpPr>
          <p:cNvPr id="59" name="CustomShape 5"/>
          <p:cNvSpPr/>
          <p:nvPr/>
        </p:nvSpPr>
        <p:spPr>
          <a:xfrm>
            <a:off x="1169640" y="4619160"/>
            <a:ext cx="2663640" cy="321480"/>
          </a:xfrm>
          <a:prstGeom prst="frame">
            <a:avLst>
              <a:gd name="adj1" fmla="val 12500"/>
            </a:avLst>
          </a:prstGeom>
          <a:solidFill>
            <a:schemeClr val="accent6">
              <a:lumMod val="75000"/>
            </a:schemeClr>
          </a:solidFill>
          <a:ln>
            <a:solidFill>
              <a:srgbClr val="3333ff"/>
            </a:solidFill>
          </a:ln>
          <a:effectLst>
            <a:outerShdw algn="ctr" blurRad="107950" dir="5400000" dist="12600">
              <a:srgbClr val="000000"/>
            </a:outerShdw>
          </a:effectLst>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it-IT" sz="1400" spc="-1" strike="noStrike">
                <a:solidFill>
                  <a:srgbClr val="3333ff"/>
                </a:solidFill>
                <a:latin typeface="Times New Roman"/>
              </a:rPr>
              <a:t>MAGISTRATURA</a:t>
            </a:r>
            <a:endParaRPr b="0" lang="it-IT" sz="1400" spc="-1" strike="noStrike">
              <a:latin typeface="Arial"/>
            </a:endParaRPr>
          </a:p>
        </p:txBody>
      </p:sp>
      <p:sp>
        <p:nvSpPr>
          <p:cNvPr id="60" name="CustomShape 6"/>
          <p:cNvSpPr/>
          <p:nvPr/>
        </p:nvSpPr>
        <p:spPr>
          <a:xfrm>
            <a:off x="377280" y="2381040"/>
            <a:ext cx="4248000" cy="1795320"/>
          </a:xfrm>
          <a:prstGeom prst="rect">
            <a:avLst/>
          </a:prstGeom>
          <a:gradFill rotWithShape="0">
            <a:gsLst>
              <a:gs pos="0">
                <a:srgbClr val="b9e7fd"/>
              </a:gs>
              <a:gs pos="100000">
                <a:srgbClr val="97dbfb"/>
              </a:gs>
            </a:gsLst>
            <a:lin ang="5400000"/>
          </a:gradFill>
          <a:ln w="38160">
            <a:solidFill>
              <a:srgbClr val="00b0f0"/>
            </a:solidFill>
            <a:round/>
          </a:ln>
        </p:spPr>
        <p:style>
          <a:lnRef idx="0"/>
          <a:fillRef idx="0"/>
          <a:effectRef idx="0"/>
          <a:fontRef idx="minor"/>
        </p:style>
        <p:txBody>
          <a:bodyPr lIns="90000" rIns="90000" tIns="45000" bIns="45000">
            <a:spAutoFit/>
          </a:bodyPr>
          <a:p>
            <a:pPr algn="just">
              <a:lnSpc>
                <a:spcPct val="100000"/>
              </a:lnSpc>
            </a:pPr>
            <a:r>
              <a:rPr b="0" lang="it-IT" sz="1400" spc="-1" strike="noStrike">
                <a:solidFill>
                  <a:srgbClr val="000000"/>
                </a:solidFill>
                <a:latin typeface="Times New Roman"/>
              </a:rPr>
              <a:t>Il Codice Antimafia è la sintesi di un percorso legislativo che nasce con  la Legge n. 175/1965, dalla volontà e dall’impegno dello Stato per contrastare la criminalità organizzata, e culminato nella Legge delega n. 136 del 2010 (“Piano straordinario contro le mafie”). Tale impianto normativo si avvale della lunga e significativa esperienza maturata nel campo della prevenzione e del contrasto del fenomeno da parte di</a:t>
            </a:r>
            <a:endParaRPr b="0" lang="it-IT" sz="1400" spc="-1" strike="noStrike">
              <a:latin typeface="Arial"/>
            </a:endParaRPr>
          </a:p>
        </p:txBody>
      </p:sp>
      <p:sp>
        <p:nvSpPr>
          <p:cNvPr id="61" name="CustomShape 7"/>
          <p:cNvSpPr/>
          <p:nvPr/>
        </p:nvSpPr>
        <p:spPr>
          <a:xfrm>
            <a:off x="5003280" y="505440"/>
            <a:ext cx="3592080" cy="1582200"/>
          </a:xfrm>
          <a:prstGeom prst="rect">
            <a:avLst/>
          </a:prstGeom>
          <a:gradFill rotWithShape="0">
            <a:gsLst>
              <a:gs pos="0">
                <a:srgbClr val="b9e7fd"/>
              </a:gs>
              <a:gs pos="100000">
                <a:srgbClr val="97dbfb"/>
              </a:gs>
            </a:gsLst>
            <a:lin ang="5400000"/>
          </a:gradFill>
          <a:ln w="38160">
            <a:solidFill>
              <a:srgbClr val="00b0f0"/>
            </a:solidFill>
            <a:round/>
          </a:ln>
        </p:spPr>
        <p:style>
          <a:lnRef idx="0"/>
          <a:fillRef idx="0"/>
          <a:effectRef idx="0"/>
          <a:fontRef idx="minor"/>
        </p:style>
        <p:txBody>
          <a:bodyPr lIns="90000" rIns="90000" tIns="45000" bIns="45000">
            <a:spAutoFit/>
          </a:bodyPr>
          <a:p>
            <a:pPr algn="just">
              <a:lnSpc>
                <a:spcPct val="100000"/>
              </a:lnSpc>
            </a:pPr>
            <a:r>
              <a:rPr b="0" lang="it-IT" sz="1400" spc="-1" strike="noStrike">
                <a:solidFill>
                  <a:srgbClr val="000000"/>
                </a:solidFill>
                <a:latin typeface="Times New Roman"/>
              </a:rPr>
              <a:t>Il Codice Antimafia (D. Lgs. n. 159/2011 e relativi correttivi D. Lgs. n. 218/2012 e D. Lgs. n. 153/2014) è la rivisitazione della disciplina in materia di documentazione antimafia, attraverso un sistema di prevenzione ammi-nistrativa delle infiltrazioni nel circuito legale devoluto a due organi:</a:t>
            </a:r>
            <a:endParaRPr b="0" lang="it-IT" sz="1400" spc="-1" strike="noStrike">
              <a:latin typeface="Arial"/>
            </a:endParaRPr>
          </a:p>
        </p:txBody>
      </p:sp>
      <p:sp>
        <p:nvSpPr>
          <p:cNvPr id="62" name="CustomShape 8"/>
          <p:cNvSpPr/>
          <p:nvPr/>
        </p:nvSpPr>
        <p:spPr>
          <a:xfrm>
            <a:off x="1169640" y="5085360"/>
            <a:ext cx="2663640" cy="321480"/>
          </a:xfrm>
          <a:prstGeom prst="frame">
            <a:avLst>
              <a:gd name="adj1" fmla="val 12500"/>
            </a:avLst>
          </a:prstGeom>
          <a:solidFill>
            <a:schemeClr val="accent6">
              <a:lumMod val="75000"/>
            </a:schemeClr>
          </a:solidFill>
          <a:ln>
            <a:solidFill>
              <a:srgbClr val="3333ff"/>
            </a:solidFill>
          </a:ln>
          <a:effectLst>
            <a:outerShdw algn="ctr" blurRad="107950" dir="5400000" dist="12600">
              <a:srgbClr val="000000"/>
            </a:outerShdw>
          </a:effectLst>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it-IT" sz="1400" spc="-1" strike="noStrike">
                <a:solidFill>
                  <a:srgbClr val="3333ff"/>
                </a:solidFill>
                <a:latin typeface="Times New Roman"/>
              </a:rPr>
              <a:t>FORZE DELL’ORDINE</a:t>
            </a:r>
            <a:endParaRPr b="0" lang="it-IT" sz="1400" spc="-1" strike="noStrike">
              <a:latin typeface="Arial"/>
            </a:endParaRPr>
          </a:p>
        </p:txBody>
      </p:sp>
      <p:sp>
        <p:nvSpPr>
          <p:cNvPr id="63" name="CustomShape 9"/>
          <p:cNvSpPr/>
          <p:nvPr/>
        </p:nvSpPr>
        <p:spPr>
          <a:xfrm>
            <a:off x="1169640" y="5517360"/>
            <a:ext cx="2663640" cy="321480"/>
          </a:xfrm>
          <a:prstGeom prst="frame">
            <a:avLst>
              <a:gd name="adj1" fmla="val 12500"/>
            </a:avLst>
          </a:prstGeom>
          <a:solidFill>
            <a:schemeClr val="accent6">
              <a:lumMod val="75000"/>
            </a:schemeClr>
          </a:solidFill>
          <a:ln>
            <a:solidFill>
              <a:srgbClr val="3333ff"/>
            </a:solidFill>
          </a:ln>
          <a:effectLst>
            <a:outerShdw algn="ctr" blurRad="107950" dir="5400000" dist="12600">
              <a:srgbClr val="000000"/>
            </a:outerShdw>
          </a:effectLst>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it-IT" sz="1400" spc="-1" strike="noStrike">
                <a:solidFill>
                  <a:srgbClr val="3333ff"/>
                </a:solidFill>
                <a:latin typeface="Times New Roman"/>
              </a:rPr>
              <a:t>PREFETTURA</a:t>
            </a:r>
            <a:endParaRPr b="0" lang="it-IT" sz="1400" spc="-1" strike="noStrike">
              <a:latin typeface="Arial"/>
            </a:endParaRPr>
          </a:p>
        </p:txBody>
      </p:sp>
      <p:sp>
        <p:nvSpPr>
          <p:cNvPr id="64" name="CustomShape 10"/>
          <p:cNvSpPr/>
          <p:nvPr/>
        </p:nvSpPr>
        <p:spPr>
          <a:xfrm>
            <a:off x="2268000" y="4196880"/>
            <a:ext cx="466560" cy="398160"/>
          </a:xfrm>
          <a:prstGeom prst="downArrow">
            <a:avLst>
              <a:gd name="adj1" fmla="val 50000"/>
              <a:gd name="adj2" fmla="val 50000"/>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p:style>
      </p:sp>
      <p:sp>
        <p:nvSpPr>
          <p:cNvPr id="65" name="CustomShape 11"/>
          <p:cNvSpPr/>
          <p:nvPr/>
        </p:nvSpPr>
        <p:spPr>
          <a:xfrm>
            <a:off x="6516720" y="2110680"/>
            <a:ext cx="466560" cy="398160"/>
          </a:xfrm>
          <a:prstGeom prst="downArrow">
            <a:avLst>
              <a:gd name="adj1" fmla="val 50000"/>
              <a:gd name="adj2" fmla="val 50000"/>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p:style>
      </p:sp>
      <p:sp>
        <p:nvSpPr>
          <p:cNvPr id="66" name="CustomShape 12"/>
          <p:cNvSpPr/>
          <p:nvPr/>
        </p:nvSpPr>
        <p:spPr>
          <a:xfrm>
            <a:off x="5065200" y="4688280"/>
            <a:ext cx="3538800" cy="1155960"/>
          </a:xfrm>
          <a:prstGeom prst="rect">
            <a:avLst/>
          </a:prstGeom>
          <a:gradFill rotWithShape="0">
            <a:gsLst>
              <a:gs pos="70000">
                <a:srgbClr val="97dbfb"/>
              </a:gs>
              <a:gs pos="100000">
                <a:srgbClr val="08a5ef"/>
              </a:gs>
            </a:gsLst>
            <a:lin ang="5400000"/>
          </a:gradFill>
          <a:ln w="38160">
            <a:solidFill>
              <a:schemeClr val="accent6">
                <a:lumMod val="75000"/>
              </a:schemeClr>
            </a:solidFill>
            <a:round/>
          </a:ln>
          <a:scene3d>
            <a:camera prst="isometricOffAxis1Left">
              <a:rot lat="0" lon="0" rev="0"/>
            </a:camera>
            <a:lightRig dir="t" rig="brightRoom"/>
          </a:scene3d>
          <a:sp3d prstMaterial="metal"/>
        </p:spPr>
        <p:style>
          <a:lnRef idx="0"/>
          <a:fillRef idx="0"/>
          <a:effectRef idx="0"/>
          <a:fontRef idx="minor"/>
        </p:style>
        <p:txBody>
          <a:bodyPr lIns="90000" rIns="90000" tIns="45000" bIns="45000">
            <a:spAutoFit/>
          </a:bodyPr>
          <a:p>
            <a:pPr algn="just">
              <a:lnSpc>
                <a:spcPct val="100000"/>
              </a:lnSpc>
            </a:pPr>
            <a:r>
              <a:rPr b="0" lang="it-IT" sz="1400" spc="-1" strike="noStrike">
                <a:solidFill>
                  <a:srgbClr val="000000"/>
                </a:solidFill>
                <a:latin typeface="Times New Roman"/>
              </a:rPr>
              <a:t>Al Prefetto, sul territorio, viene attribuita una valenza strategica nel contesto delle misure di contrasto alla criminalità organizzata. È chiamato, difatti, a valutare gli elementi a supporto della informazione interdittiva.</a:t>
            </a:r>
            <a:endParaRPr b="0" lang="it-IT" sz="1400" spc="-1" strike="noStrike">
              <a:latin typeface="Arial"/>
            </a:endParaRPr>
          </a:p>
        </p:txBody>
      </p:sp>
      <p:sp>
        <p:nvSpPr>
          <p:cNvPr id="67" name="CustomShape 13"/>
          <p:cNvSpPr/>
          <p:nvPr/>
        </p:nvSpPr>
        <p:spPr>
          <a:xfrm>
            <a:off x="5436000" y="2597040"/>
            <a:ext cx="2664000" cy="516600"/>
          </a:xfrm>
          <a:prstGeom prst="rect">
            <a:avLst/>
          </a:prstGeom>
          <a:solidFill>
            <a:schemeClr val="accent6">
              <a:lumMod val="40000"/>
              <a:lumOff val="60000"/>
            </a:schemeClr>
          </a:solidFill>
          <a:ln w="38160">
            <a:solidFill>
              <a:srgbClr val="00b0f0"/>
            </a:solidFill>
            <a:round/>
          </a:ln>
        </p:spPr>
        <p:style>
          <a:lnRef idx="0"/>
          <a:fillRef idx="0"/>
          <a:effectRef idx="0"/>
          <a:fontRef idx="minor"/>
        </p:style>
        <p:txBody>
          <a:bodyPr lIns="90000" rIns="90000" tIns="45000" bIns="45000">
            <a:spAutoFit/>
          </a:bodyPr>
          <a:p>
            <a:pPr algn="ctr">
              <a:lnSpc>
                <a:spcPct val="100000"/>
              </a:lnSpc>
            </a:pPr>
            <a:r>
              <a:rPr b="0" lang="it-IT" sz="1400" spc="-1" strike="noStrike">
                <a:solidFill>
                  <a:srgbClr val="3333ff"/>
                </a:solidFill>
                <a:latin typeface="Times New Roman"/>
              </a:rPr>
              <a:t>a livello centrale</a:t>
            </a:r>
            <a:endParaRPr b="0" lang="it-IT" sz="1400" spc="-1" strike="noStrike">
              <a:latin typeface="Arial"/>
            </a:endParaRPr>
          </a:p>
          <a:p>
            <a:pPr algn="ctr">
              <a:lnSpc>
                <a:spcPct val="100000"/>
              </a:lnSpc>
            </a:pPr>
            <a:r>
              <a:rPr b="1" lang="it-IT" sz="1400" spc="-1" strike="noStrike">
                <a:solidFill>
                  <a:srgbClr val="3333ff"/>
                </a:solidFill>
                <a:latin typeface="Times New Roman"/>
              </a:rPr>
              <a:t>MINISTERO DELL’INTERNO</a:t>
            </a:r>
            <a:endParaRPr b="0" lang="it-IT" sz="1400" spc="-1" strike="noStrike">
              <a:latin typeface="Arial"/>
            </a:endParaRPr>
          </a:p>
        </p:txBody>
      </p:sp>
      <p:sp>
        <p:nvSpPr>
          <p:cNvPr id="68" name="CustomShape 14"/>
          <p:cNvSpPr/>
          <p:nvPr/>
        </p:nvSpPr>
        <p:spPr>
          <a:xfrm>
            <a:off x="5436000" y="3481920"/>
            <a:ext cx="2664000" cy="516600"/>
          </a:xfrm>
          <a:prstGeom prst="rect">
            <a:avLst/>
          </a:prstGeom>
          <a:solidFill>
            <a:schemeClr val="accent6">
              <a:lumMod val="40000"/>
              <a:lumOff val="60000"/>
            </a:schemeClr>
          </a:solidFill>
          <a:ln w="38160">
            <a:solidFill>
              <a:srgbClr val="00b0f0"/>
            </a:solidFill>
            <a:round/>
          </a:ln>
        </p:spPr>
        <p:style>
          <a:lnRef idx="0"/>
          <a:fillRef idx="0"/>
          <a:effectRef idx="0"/>
          <a:fontRef idx="minor"/>
        </p:style>
        <p:txBody>
          <a:bodyPr lIns="90000" rIns="90000" tIns="45000" bIns="45000">
            <a:spAutoFit/>
          </a:bodyPr>
          <a:p>
            <a:pPr algn="ctr">
              <a:lnSpc>
                <a:spcPct val="100000"/>
              </a:lnSpc>
            </a:pPr>
            <a:r>
              <a:rPr b="0" lang="it-IT" sz="1400" spc="-1" strike="noStrike">
                <a:solidFill>
                  <a:srgbClr val="3333ff"/>
                </a:solidFill>
                <a:latin typeface="Times New Roman"/>
              </a:rPr>
              <a:t>sul territorio</a:t>
            </a:r>
            <a:endParaRPr b="0" lang="it-IT" sz="1400" spc="-1" strike="noStrike">
              <a:latin typeface="Arial"/>
            </a:endParaRPr>
          </a:p>
          <a:p>
            <a:pPr algn="ctr">
              <a:lnSpc>
                <a:spcPct val="100000"/>
              </a:lnSpc>
            </a:pPr>
            <a:r>
              <a:rPr b="1" lang="it-IT" sz="1400" spc="-1" strike="noStrike">
                <a:solidFill>
                  <a:srgbClr val="3333ff"/>
                </a:solidFill>
                <a:latin typeface="Times New Roman"/>
              </a:rPr>
              <a:t>PREFETTO</a:t>
            </a:r>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69" name="CustomShape 1"/>
          <p:cNvSpPr/>
          <p:nvPr/>
        </p:nvSpPr>
        <p:spPr>
          <a:xfrm>
            <a:off x="9051480" y="10075680"/>
            <a:ext cx="1642680" cy="431280"/>
          </a:xfrm>
          <a:prstGeom prst="rect">
            <a:avLst/>
          </a:prstGeom>
          <a:noFill/>
          <a:ln>
            <a:noFill/>
          </a:ln>
        </p:spPr>
        <p:style>
          <a:lnRef idx="0"/>
          <a:fillRef idx="0"/>
          <a:effectRef idx="0"/>
          <a:fontRef idx="minor"/>
        </p:style>
      </p:sp>
      <p:sp>
        <p:nvSpPr>
          <p:cNvPr id="70" name="CustomShape 2"/>
          <p:cNvSpPr/>
          <p:nvPr/>
        </p:nvSpPr>
        <p:spPr>
          <a:xfrm>
            <a:off x="4125960" y="515160"/>
            <a:ext cx="4240800" cy="1584000"/>
          </a:xfrm>
          <a:prstGeom prst="ellipse">
            <a:avLst/>
          </a:prstGeom>
          <a:solidFill>
            <a:schemeClr val="accent6">
              <a:lumMod val="60000"/>
              <a:lumOff val="40000"/>
            </a:schemeClr>
          </a:solidFill>
          <a:ln w="38160">
            <a:solidFill>
              <a:schemeClr val="accent6">
                <a:lumMod val="75000"/>
              </a:schemeClr>
            </a:solidFill>
            <a:round/>
          </a:ln>
        </p:spPr>
        <p:style>
          <a:lnRef idx="0"/>
          <a:fillRef idx="0"/>
          <a:effectRef idx="0"/>
          <a:fontRef idx="minor"/>
        </p:style>
        <p:txBody>
          <a:bodyPr lIns="90000" rIns="90000" tIns="45000" bIns="45000" anchor="ctr">
            <a:noAutofit/>
          </a:bodyPr>
          <a:p>
            <a:pPr algn="ctr">
              <a:lnSpc>
                <a:spcPct val="100000"/>
              </a:lnSpc>
            </a:pPr>
            <a:r>
              <a:rPr b="1" lang="it-IT" sz="1600" spc="-1" strike="noStrike">
                <a:solidFill>
                  <a:srgbClr val="0070c0"/>
                </a:solidFill>
                <a:latin typeface="Times New Roman"/>
              </a:rPr>
              <a:t>Il CODICE ANTIMAFIA</a:t>
            </a:r>
            <a:endParaRPr b="0" lang="it-IT" sz="1600" spc="-1" strike="noStrike">
              <a:latin typeface="Arial"/>
            </a:endParaRPr>
          </a:p>
          <a:p>
            <a:pPr algn="ctr">
              <a:lnSpc>
                <a:spcPct val="100000"/>
              </a:lnSpc>
            </a:pPr>
            <a:r>
              <a:rPr b="1" lang="it-IT" sz="1600" spc="-1" strike="noStrike">
                <a:solidFill>
                  <a:srgbClr val="0070c0"/>
                </a:solidFill>
                <a:latin typeface="Times New Roman"/>
              </a:rPr>
              <a:t>è articolato in quattro libri:</a:t>
            </a:r>
            <a:r>
              <a:rPr b="1" lang="it-IT" sz="1600" spc="-1" strike="noStrike">
                <a:solidFill>
                  <a:srgbClr val="0070c0"/>
                </a:solidFill>
                <a:latin typeface="Arial"/>
              </a:rPr>
              <a:t> </a:t>
            </a:r>
            <a:endParaRPr b="0" lang="it-IT" sz="1600" spc="-1" strike="noStrike">
              <a:latin typeface="Arial"/>
            </a:endParaRPr>
          </a:p>
        </p:txBody>
      </p:sp>
      <p:sp>
        <p:nvSpPr>
          <p:cNvPr id="71" name="CustomShape 3"/>
          <p:cNvSpPr/>
          <p:nvPr/>
        </p:nvSpPr>
        <p:spPr>
          <a:xfrm>
            <a:off x="1259640" y="5013000"/>
            <a:ext cx="7397280" cy="1071360"/>
          </a:xfrm>
          <a:prstGeom prst="ellipse">
            <a:avLst/>
          </a:prstGeom>
          <a:solidFill>
            <a:schemeClr val="tx1">
              <a:lumMod val="75000"/>
            </a:schemeClr>
          </a:solidFill>
          <a:ln w="38160">
            <a:solidFill>
              <a:schemeClr val="accent6">
                <a:lumMod val="75000"/>
              </a:schemeClr>
            </a:solidFill>
            <a:round/>
          </a:ln>
        </p:spPr>
        <p:style>
          <a:lnRef idx="0"/>
          <a:fillRef idx="0"/>
          <a:effectRef idx="0"/>
          <a:fontRef idx="minor"/>
        </p:style>
        <p:txBody>
          <a:bodyPr lIns="90000" rIns="90000" tIns="45000" bIns="45000" anchor="ctr">
            <a:noAutofit/>
          </a:bodyPr>
          <a:p>
            <a:pPr algn="ctr">
              <a:lnSpc>
                <a:spcPct val="100000"/>
              </a:lnSpc>
            </a:pPr>
            <a:r>
              <a:rPr b="1" lang="it-IT" sz="1400" spc="-1" strike="noStrike">
                <a:solidFill>
                  <a:srgbClr val="00b0f0"/>
                </a:solidFill>
                <a:latin typeface="Times New Roman"/>
              </a:rPr>
              <a:t>Libro IV</a:t>
            </a:r>
            <a:endParaRPr b="0" lang="it-IT" sz="1400" spc="-1" strike="noStrike">
              <a:latin typeface="Arial"/>
            </a:endParaRPr>
          </a:p>
          <a:p>
            <a:pPr algn="ctr">
              <a:lnSpc>
                <a:spcPct val="100000"/>
              </a:lnSpc>
            </a:pPr>
            <a:r>
              <a:rPr b="0" lang="it-IT" sz="1400" spc="-1" strike="noStrike">
                <a:solidFill>
                  <a:srgbClr val="000000"/>
                </a:solidFill>
                <a:latin typeface="Times New Roman"/>
              </a:rPr>
              <a:t>Modifiche al codice penale, al codice di procedura penale e</a:t>
            </a:r>
            <a:endParaRPr b="0" lang="it-IT" sz="1400" spc="-1" strike="noStrike">
              <a:latin typeface="Arial"/>
            </a:endParaRPr>
          </a:p>
          <a:p>
            <a:pPr algn="ctr">
              <a:lnSpc>
                <a:spcPct val="100000"/>
              </a:lnSpc>
            </a:pPr>
            <a:r>
              <a:rPr b="0" lang="it-IT" sz="1400" spc="-1" strike="noStrike">
                <a:solidFill>
                  <a:srgbClr val="000000"/>
                </a:solidFill>
                <a:latin typeface="Times New Roman"/>
              </a:rPr>
              <a:t>alla legislazione penale  complementare. Abrogazioni. </a:t>
            </a:r>
            <a:endParaRPr b="0" lang="it-IT" sz="1400" spc="-1" strike="noStrike">
              <a:latin typeface="Arial"/>
            </a:endParaRPr>
          </a:p>
          <a:p>
            <a:pPr algn="ctr">
              <a:lnSpc>
                <a:spcPct val="100000"/>
              </a:lnSpc>
            </a:pPr>
            <a:r>
              <a:rPr b="0" lang="it-IT" sz="1400" spc="-1" strike="noStrike">
                <a:solidFill>
                  <a:srgbClr val="000000"/>
                </a:solidFill>
                <a:latin typeface="Times New Roman"/>
              </a:rPr>
              <a:t>Disposizioni transitorie e di coordinamento </a:t>
            </a:r>
            <a:endParaRPr b="0" lang="it-IT" sz="1400" spc="-1" strike="noStrike">
              <a:latin typeface="Arial"/>
            </a:endParaRPr>
          </a:p>
        </p:txBody>
      </p:sp>
      <p:sp>
        <p:nvSpPr>
          <p:cNvPr id="72" name="CustomShape 4"/>
          <p:cNvSpPr/>
          <p:nvPr/>
        </p:nvSpPr>
        <p:spPr>
          <a:xfrm>
            <a:off x="3348000" y="2580120"/>
            <a:ext cx="5143320" cy="722520"/>
          </a:xfrm>
          <a:prstGeom prst="ellipse">
            <a:avLst/>
          </a:prstGeom>
          <a:solidFill>
            <a:schemeClr val="accent6">
              <a:lumMod val="75000"/>
            </a:schemeClr>
          </a:solidFill>
          <a:ln w="38160">
            <a:solidFill>
              <a:schemeClr val="accent6">
                <a:lumMod val="75000"/>
              </a:schemeClr>
            </a:solidFill>
            <a:round/>
          </a:ln>
        </p:spPr>
        <p:style>
          <a:lnRef idx="0"/>
          <a:fillRef idx="0"/>
          <a:effectRef idx="0"/>
          <a:fontRef idx="minor"/>
        </p:style>
        <p:txBody>
          <a:bodyPr lIns="90000" rIns="90000" tIns="45000" bIns="45000" anchor="ctr">
            <a:noAutofit/>
          </a:bodyPr>
          <a:p>
            <a:pPr algn="ctr">
              <a:lnSpc>
                <a:spcPct val="100000"/>
              </a:lnSpc>
            </a:pPr>
            <a:r>
              <a:rPr b="1" lang="it-IT" sz="1400" spc="-1" strike="noStrike">
                <a:solidFill>
                  <a:srgbClr val="ffffff"/>
                </a:solidFill>
                <a:latin typeface="Times New Roman"/>
              </a:rPr>
              <a:t>Libro II</a:t>
            </a:r>
            <a:endParaRPr b="0" lang="it-IT" sz="1400" spc="-1" strike="noStrike">
              <a:latin typeface="Arial"/>
            </a:endParaRPr>
          </a:p>
          <a:p>
            <a:pPr algn="ctr">
              <a:lnSpc>
                <a:spcPct val="100000"/>
              </a:lnSpc>
            </a:pPr>
            <a:r>
              <a:rPr b="0" lang="it-IT" sz="1400" spc="-1" strike="noStrike">
                <a:solidFill>
                  <a:srgbClr val="000000"/>
                </a:solidFill>
                <a:latin typeface="Times New Roman"/>
              </a:rPr>
              <a:t>Nuove disposizioni in materia</a:t>
            </a:r>
            <a:endParaRPr b="0" lang="it-IT" sz="1400" spc="-1" strike="noStrike">
              <a:latin typeface="Arial"/>
            </a:endParaRPr>
          </a:p>
          <a:p>
            <a:pPr algn="ctr">
              <a:lnSpc>
                <a:spcPct val="100000"/>
              </a:lnSpc>
            </a:pPr>
            <a:r>
              <a:rPr b="0" lang="it-IT" sz="1400" spc="-1" strike="noStrike">
                <a:solidFill>
                  <a:srgbClr val="000000"/>
                </a:solidFill>
                <a:latin typeface="Times New Roman"/>
              </a:rPr>
              <a:t>di documentazione antimafia </a:t>
            </a:r>
            <a:endParaRPr b="0" lang="it-IT" sz="1400" spc="-1" strike="noStrike">
              <a:latin typeface="Arial"/>
            </a:endParaRPr>
          </a:p>
        </p:txBody>
      </p:sp>
      <p:sp>
        <p:nvSpPr>
          <p:cNvPr id="73" name="CustomShape 5"/>
          <p:cNvSpPr/>
          <p:nvPr/>
        </p:nvSpPr>
        <p:spPr>
          <a:xfrm>
            <a:off x="467640" y="2070720"/>
            <a:ext cx="3928680" cy="642600"/>
          </a:xfrm>
          <a:prstGeom prst="ellipse">
            <a:avLst/>
          </a:prstGeom>
          <a:solidFill>
            <a:schemeClr val="accent6">
              <a:lumMod val="40000"/>
              <a:lumOff val="60000"/>
            </a:schemeClr>
          </a:solidFill>
          <a:ln w="38160">
            <a:solidFill>
              <a:schemeClr val="accent6">
                <a:lumMod val="75000"/>
              </a:schemeClr>
            </a:solidFill>
            <a:round/>
          </a:ln>
        </p:spPr>
        <p:style>
          <a:lnRef idx="0"/>
          <a:fillRef idx="0"/>
          <a:effectRef idx="0"/>
          <a:fontRef idx="minor"/>
        </p:style>
        <p:txBody>
          <a:bodyPr wrap="none" lIns="90000" rIns="90000" tIns="45000" bIns="45000" anchor="ctr">
            <a:noAutofit/>
          </a:bodyPr>
          <a:p>
            <a:pPr algn="ctr">
              <a:lnSpc>
                <a:spcPct val="100000"/>
              </a:lnSpc>
            </a:pPr>
            <a:r>
              <a:rPr b="1" lang="it-IT" sz="1400" spc="-1" strike="noStrike">
                <a:solidFill>
                  <a:srgbClr val="0070c0"/>
                </a:solidFill>
                <a:latin typeface="Times New Roman"/>
              </a:rPr>
              <a:t>Libro I</a:t>
            </a:r>
            <a:endParaRPr b="0" lang="it-IT" sz="1400" spc="-1" strike="noStrike">
              <a:latin typeface="Arial"/>
            </a:endParaRPr>
          </a:p>
          <a:p>
            <a:pPr algn="ctr">
              <a:lnSpc>
                <a:spcPct val="100000"/>
              </a:lnSpc>
            </a:pPr>
            <a:r>
              <a:rPr b="0" lang="it-IT" sz="1400" spc="-1" strike="noStrike">
                <a:solidFill>
                  <a:srgbClr val="000000"/>
                </a:solidFill>
                <a:latin typeface="Times New Roman"/>
              </a:rPr>
              <a:t>Le misure di prevenzione</a:t>
            </a:r>
            <a:r>
              <a:rPr b="0" lang="it-IT" sz="1400" spc="-1" strike="noStrike">
                <a:solidFill>
                  <a:srgbClr val="ffffff"/>
                </a:solidFill>
                <a:latin typeface="Times New Roman"/>
              </a:rPr>
              <a:t> </a:t>
            </a:r>
            <a:endParaRPr b="0" lang="it-IT" sz="1400" spc="-1" strike="noStrike">
              <a:latin typeface="Arial"/>
            </a:endParaRPr>
          </a:p>
        </p:txBody>
      </p:sp>
      <p:sp>
        <p:nvSpPr>
          <p:cNvPr id="74" name="CustomShape 6"/>
          <p:cNvSpPr/>
          <p:nvPr/>
        </p:nvSpPr>
        <p:spPr>
          <a:xfrm>
            <a:off x="518400" y="3538800"/>
            <a:ext cx="7214760" cy="1237680"/>
          </a:xfrm>
          <a:prstGeom prst="ellipse">
            <a:avLst/>
          </a:prstGeom>
          <a:solidFill>
            <a:schemeClr val="accent5">
              <a:lumMod val="60000"/>
              <a:lumOff val="40000"/>
            </a:schemeClr>
          </a:solidFill>
          <a:ln w="38160">
            <a:solidFill>
              <a:schemeClr val="accent6">
                <a:lumMod val="75000"/>
              </a:schemeClr>
            </a:solidFill>
            <a:round/>
          </a:ln>
        </p:spPr>
        <p:style>
          <a:lnRef idx="0"/>
          <a:fillRef idx="0"/>
          <a:effectRef idx="0"/>
          <a:fontRef idx="minor"/>
        </p:style>
        <p:txBody>
          <a:bodyPr lIns="90000" rIns="90000" tIns="45000" bIns="45000" anchor="ctr">
            <a:noAutofit/>
          </a:bodyPr>
          <a:p>
            <a:pPr algn="ctr">
              <a:lnSpc>
                <a:spcPct val="100000"/>
              </a:lnSpc>
            </a:pPr>
            <a:r>
              <a:rPr b="1" lang="it-IT" sz="1400" spc="-1" strike="noStrike">
                <a:solidFill>
                  <a:srgbClr val="3333ff"/>
                </a:solidFill>
                <a:latin typeface="Times New Roman"/>
              </a:rPr>
              <a:t>Libro III</a:t>
            </a:r>
            <a:endParaRPr b="0" lang="it-IT" sz="1400" spc="-1" strike="noStrike">
              <a:latin typeface="Arial"/>
            </a:endParaRPr>
          </a:p>
          <a:p>
            <a:pPr algn="ctr">
              <a:lnSpc>
                <a:spcPct val="100000"/>
              </a:lnSpc>
            </a:pPr>
            <a:r>
              <a:rPr b="0" lang="it-IT" sz="1400" spc="-1" strike="noStrike">
                <a:solidFill>
                  <a:srgbClr val="000000"/>
                </a:solidFill>
                <a:latin typeface="Times New Roman"/>
              </a:rPr>
              <a:t>Le attività informative ed investigative nella lotta contro </a:t>
            </a:r>
            <a:endParaRPr b="0" lang="it-IT" sz="1400" spc="-1" strike="noStrike">
              <a:latin typeface="Arial"/>
            </a:endParaRPr>
          </a:p>
          <a:p>
            <a:pPr algn="ctr">
              <a:lnSpc>
                <a:spcPct val="100000"/>
              </a:lnSpc>
            </a:pPr>
            <a:r>
              <a:rPr b="0" lang="it-IT" sz="1400" spc="-1" strike="noStrike">
                <a:solidFill>
                  <a:srgbClr val="000000"/>
                </a:solidFill>
                <a:latin typeface="Times New Roman"/>
              </a:rPr>
              <a:t>la criminalità organizzata. L'Agenzia nazionale per l'amministrazione e la destinazione dei beni sequestrati e confiscati alla criminalità organizzata</a:t>
            </a:r>
            <a:r>
              <a:rPr b="0" lang="it-IT" sz="1400" spc="-1" strike="noStrike">
                <a:solidFill>
                  <a:srgbClr val="000000"/>
                </a:solidFill>
                <a:latin typeface="Arial"/>
              </a:rPr>
              <a:t> </a:t>
            </a:r>
            <a:endParaRPr b="0" lang="it-IT" sz="1400" spc="-1" strike="noStrike">
              <a:latin typeface="Arial"/>
            </a:endParaRPr>
          </a:p>
        </p:txBody>
      </p:sp>
      <p:sp>
        <p:nvSpPr>
          <p:cNvPr id="75" name="Freeform 7"/>
          <p:cNvSpPr/>
          <p:nvPr/>
        </p:nvSpPr>
        <p:spPr>
          <a:xfrm>
            <a:off x="5545080" y="4733640"/>
            <a:ext cx="360" cy="360"/>
          </a:xfrm>
          <a:custGeom>
            <a:avLst/>
            <a:gdLst/>
            <a:ahLst/>
            <a:rect l="0" t="0" r="r" b="b"/>
            <a:pathLst>
              <a:path w="1" h="1">
                <a:moveTo>
                  <a:pt x="0" y="0"/>
                </a:moveTo>
                <a:lnTo>
                  <a:pt x="0" y="0"/>
                </a:lnTo>
              </a:path>
            </a:pathLst>
          </a:custGeom>
          <a:ln w="38160">
            <a:solidFill>
              <a:schemeClr val="tx1"/>
            </a:solidFill>
            <a:round/>
            <a:tailEnd len="med" type="triangle" w="med"/>
          </a:ln>
        </p:spPr>
      </p:sp>
      <p:pic>
        <p:nvPicPr>
          <p:cNvPr id="76" name="Picture 7" descr="alloro_rep[1]"/>
          <p:cNvPicPr/>
          <p:nvPr/>
        </p:nvPicPr>
        <p:blipFill>
          <a:blip r:embed="rId2"/>
          <a:stretch/>
        </p:blipFill>
        <p:spPr>
          <a:xfrm>
            <a:off x="1675080" y="285840"/>
            <a:ext cx="429840" cy="499680"/>
          </a:xfrm>
          <a:prstGeom prst="rect">
            <a:avLst/>
          </a:prstGeom>
          <a:ln w="9360">
            <a:solidFill>
              <a:srgbClr val="000000"/>
            </a:solidFill>
            <a:miter/>
          </a:ln>
        </p:spPr>
      </p:pic>
      <p:sp>
        <p:nvSpPr>
          <p:cNvPr id="77" name="CustomShape 8"/>
          <p:cNvSpPr/>
          <p:nvPr/>
        </p:nvSpPr>
        <p:spPr>
          <a:xfrm>
            <a:off x="-324720" y="85716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nodeType="clickEffect" fill="hold">
                      <p:stCondLst>
                        <p:cond delay="0"/>
                      </p:stCondLst>
                      <p:childTnLst>
                        <p:par>
                          <p:cTn id="4" nodeType="withEffect" fill="hold">
                            <p:stCondLst>
                              <p:cond delay="0"/>
                            </p:stCondLst>
                            <p:childTnLst>
                              <p:par>
                                <p:cTn id="5" nodeType="withEffect" fill="hold" presetClass="entr" presetID="2" presetSubtype="4">
                                  <p:stCondLst>
                                    <p:cond delay="0"/>
                                  </p:stCondLst>
                                  <p:childTnLst>
                                    <p:set>
                                      <p:cBhvr>
                                        <p:cTn id="6" dur="1" fill="hold">
                                          <p:stCondLst>
                                            <p:cond delay="0"/>
                                          </p:stCondLst>
                                        </p:cTn>
                                        <p:tgtEl>
                                          <p:spTgt spid="70"/>
                                        </p:tgtEl>
                                        <p:attrNameLst>
                                          <p:attrName>style.visibility</p:attrName>
                                        </p:attrNameLst>
                                      </p:cBhvr>
                                      <p:to>
                                        <p:strVal val="visible"/>
                                      </p:to>
                                    </p:set>
                                    <p:anim calcmode="lin" valueType="num">
                                      <p:cBhvr additive="repl">
                                        <p:cTn id="7" dur="500" fill="hold"/>
                                        <p:tgtEl>
                                          <p:spTgt spid="70"/>
                                        </p:tgtEl>
                                        <p:attrNameLst>
                                          <p:attrName>ppt_x</p:attrName>
                                        </p:attrNameLst>
                                      </p:cBhvr>
                                      <p:tavLst>
                                        <p:tav tm="0">
                                          <p:val>
                                            <p:strVal val="#ppt_x"/>
                                          </p:val>
                                        </p:tav>
                                        <p:tav tm="100000">
                                          <p:val>
                                            <p:strVal val="#ppt_x"/>
                                          </p:val>
                                        </p:tav>
                                      </p:tavLst>
                                    </p:anim>
                                    <p:anim calcmode="lin" valueType="num">
                                      <p:cBhvr additive="repl">
                                        <p:cTn id="8" dur="500" fill="hold"/>
                                        <p:tgtEl>
                                          <p:spTgt spid="70"/>
                                        </p:tgtEl>
                                        <p:attrNameLst>
                                          <p:attrName>ppt_y</p:attrName>
                                        </p:attrNameLst>
                                      </p:cBhvr>
                                      <p:tavLst>
                                        <p:tav tm="0">
                                          <p:val>
                                            <p:strVal val="1+#ppt_h/2"/>
                                          </p:val>
                                        </p:tav>
                                        <p:tav tm="100000">
                                          <p:val>
                                            <p:strVal val="#ppt_y"/>
                                          </p:val>
                                        </p:tav>
                                      </p:tavLst>
                                    </p:anim>
                                  </p:childTnLst>
                                </p:cTn>
                              </p:par>
                            </p:childTnLst>
                          </p:cTn>
                        </p:par>
                        <p:par>
                          <p:cTn id="9" nodeType="afterEffect" fill="hold">
                            <p:stCondLst>
                              <p:cond delay="500"/>
                            </p:stCondLst>
                            <p:childTnLst>
                              <p:par>
                                <p:cTn id="10" nodeType="afterEffect" fill="hold" presetClass="entr" presetID="2" presetSubtype="4">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repl">
                                        <p:cTn id="12" dur="500" fill="hold"/>
                                        <p:tgtEl>
                                          <p:spTgt spid="73"/>
                                        </p:tgtEl>
                                        <p:attrNameLst>
                                          <p:attrName>ppt_x</p:attrName>
                                        </p:attrNameLst>
                                      </p:cBhvr>
                                      <p:tavLst>
                                        <p:tav tm="0">
                                          <p:val>
                                            <p:strVal val="#ppt_x"/>
                                          </p:val>
                                        </p:tav>
                                        <p:tav tm="100000">
                                          <p:val>
                                            <p:strVal val="#ppt_x"/>
                                          </p:val>
                                        </p:tav>
                                      </p:tavLst>
                                    </p:anim>
                                    <p:anim calcmode="lin" valueType="num">
                                      <p:cBhvr additive="repl">
                                        <p:cTn id="13" dur="500" fill="hold"/>
                                        <p:tgtEl>
                                          <p:spTgt spid="73"/>
                                        </p:tgtEl>
                                        <p:attrNameLst>
                                          <p:attrName>ppt_y</p:attrName>
                                        </p:attrNameLst>
                                      </p:cBhvr>
                                      <p:tavLst>
                                        <p:tav tm="0">
                                          <p:val>
                                            <p:strVal val="1+#ppt_h/2"/>
                                          </p:val>
                                        </p:tav>
                                        <p:tav tm="100000">
                                          <p:val>
                                            <p:strVal val="#ppt_y"/>
                                          </p:val>
                                        </p:tav>
                                      </p:tavLst>
                                    </p:anim>
                                  </p:childTnLst>
                                </p:cTn>
                              </p:par>
                            </p:childTnLst>
                          </p:cTn>
                        </p:par>
                        <p:par>
                          <p:cTn id="14" nodeType="afterEffect" fill="hold">
                            <p:stCondLst>
                              <p:cond delay="1000"/>
                            </p:stCondLst>
                            <p:childTnLst>
                              <p:par>
                                <p:cTn id="15" nodeType="afterEffect" fill="hold" presetClass="entr" presetID="2" presetSubtype="4">
                                  <p:stCondLst>
                                    <p:cond delay="0"/>
                                  </p:stCondLst>
                                  <p:childTnLst>
                                    <p:set>
                                      <p:cBhvr>
                                        <p:cTn id="16" dur="1" fill="hold">
                                          <p:stCondLst>
                                            <p:cond delay="0"/>
                                          </p:stCondLst>
                                        </p:cTn>
                                        <p:tgtEl>
                                          <p:spTgt spid="72"/>
                                        </p:tgtEl>
                                        <p:attrNameLst>
                                          <p:attrName>style.visibility</p:attrName>
                                        </p:attrNameLst>
                                      </p:cBhvr>
                                      <p:to>
                                        <p:strVal val="visible"/>
                                      </p:to>
                                    </p:set>
                                    <p:anim calcmode="lin" valueType="num">
                                      <p:cBhvr additive="repl">
                                        <p:cTn id="17" dur="500" fill="hold"/>
                                        <p:tgtEl>
                                          <p:spTgt spid="72"/>
                                        </p:tgtEl>
                                        <p:attrNameLst>
                                          <p:attrName>ppt_x</p:attrName>
                                        </p:attrNameLst>
                                      </p:cBhvr>
                                      <p:tavLst>
                                        <p:tav tm="0">
                                          <p:val>
                                            <p:strVal val="#ppt_x"/>
                                          </p:val>
                                        </p:tav>
                                        <p:tav tm="100000">
                                          <p:val>
                                            <p:strVal val="#ppt_x"/>
                                          </p:val>
                                        </p:tav>
                                      </p:tavLst>
                                    </p:anim>
                                    <p:anim calcmode="lin" valueType="num">
                                      <p:cBhvr additive="repl">
                                        <p:cTn id="18" dur="500" fill="hold"/>
                                        <p:tgtEl>
                                          <p:spTgt spid="72"/>
                                        </p:tgtEl>
                                        <p:attrNameLst>
                                          <p:attrName>ppt_y</p:attrName>
                                        </p:attrNameLst>
                                      </p:cBhvr>
                                      <p:tavLst>
                                        <p:tav tm="0">
                                          <p:val>
                                            <p:strVal val="1+#ppt_h/2"/>
                                          </p:val>
                                        </p:tav>
                                        <p:tav tm="100000">
                                          <p:val>
                                            <p:strVal val="#ppt_y"/>
                                          </p:val>
                                        </p:tav>
                                      </p:tavLst>
                                    </p:anim>
                                  </p:childTnLst>
                                </p:cTn>
                              </p:par>
                            </p:childTnLst>
                          </p:cTn>
                        </p:par>
                        <p:par>
                          <p:cTn id="19" nodeType="afterEffect" fill="hold">
                            <p:stCondLst>
                              <p:cond delay="1500"/>
                            </p:stCondLst>
                            <p:childTnLst>
                              <p:par>
                                <p:cTn id="20" nodeType="afterEffect" fill="hold" presetClass="entr" presetID="2" presetSubtype="4">
                                  <p:stCondLst>
                                    <p:cond delay="0"/>
                                  </p:stCondLst>
                                  <p:childTnLst>
                                    <p:set>
                                      <p:cBhvr>
                                        <p:cTn id="21" dur="1" fill="hold">
                                          <p:stCondLst>
                                            <p:cond delay="0"/>
                                          </p:stCondLst>
                                        </p:cTn>
                                        <p:tgtEl>
                                          <p:spTgt spid="74"/>
                                        </p:tgtEl>
                                        <p:attrNameLst>
                                          <p:attrName>style.visibility</p:attrName>
                                        </p:attrNameLst>
                                      </p:cBhvr>
                                      <p:to>
                                        <p:strVal val="visible"/>
                                      </p:to>
                                    </p:set>
                                    <p:anim calcmode="lin" valueType="num">
                                      <p:cBhvr additive="repl">
                                        <p:cTn id="22" dur="500" fill="hold"/>
                                        <p:tgtEl>
                                          <p:spTgt spid="74"/>
                                        </p:tgtEl>
                                        <p:attrNameLst>
                                          <p:attrName>ppt_x</p:attrName>
                                        </p:attrNameLst>
                                      </p:cBhvr>
                                      <p:tavLst>
                                        <p:tav tm="0">
                                          <p:val>
                                            <p:strVal val="#ppt_x"/>
                                          </p:val>
                                        </p:tav>
                                        <p:tav tm="100000">
                                          <p:val>
                                            <p:strVal val="#ppt_x"/>
                                          </p:val>
                                        </p:tav>
                                      </p:tavLst>
                                    </p:anim>
                                    <p:anim calcmode="lin" valueType="num">
                                      <p:cBhvr additive="repl">
                                        <p:cTn id="23" dur="500" fill="hold"/>
                                        <p:tgtEl>
                                          <p:spTgt spid="74"/>
                                        </p:tgtEl>
                                        <p:attrNameLst>
                                          <p:attrName>ppt_y</p:attrName>
                                        </p:attrNameLst>
                                      </p:cBhvr>
                                      <p:tavLst>
                                        <p:tav tm="0">
                                          <p:val>
                                            <p:strVal val="1+#ppt_h/2"/>
                                          </p:val>
                                        </p:tav>
                                        <p:tav tm="100000">
                                          <p:val>
                                            <p:strVal val="#ppt_y"/>
                                          </p:val>
                                        </p:tav>
                                      </p:tavLst>
                                    </p:anim>
                                  </p:childTnLst>
                                </p:cTn>
                              </p:par>
                            </p:childTnLst>
                          </p:cTn>
                        </p:par>
                        <p:par>
                          <p:cTn id="24" nodeType="afterEffect" fill="hold">
                            <p:stCondLst>
                              <p:cond delay="2000"/>
                            </p:stCondLst>
                            <p:childTnLst>
                              <p:par>
                                <p:cTn id="25" nodeType="afterEffect" fill="hold" presetClass="entr" presetID="2" presetSubtype="4">
                                  <p:stCondLst>
                                    <p:cond delay="0"/>
                                  </p:stCondLst>
                                  <p:childTnLst>
                                    <p:set>
                                      <p:cBhvr>
                                        <p:cTn id="26" dur="1" fill="hold">
                                          <p:stCondLst>
                                            <p:cond delay="0"/>
                                          </p:stCondLst>
                                        </p:cTn>
                                        <p:tgtEl>
                                          <p:spTgt spid="71"/>
                                        </p:tgtEl>
                                        <p:attrNameLst>
                                          <p:attrName>style.visibility</p:attrName>
                                        </p:attrNameLst>
                                      </p:cBhvr>
                                      <p:to>
                                        <p:strVal val="visible"/>
                                      </p:to>
                                    </p:set>
                                    <p:anim calcmode="lin" valueType="num">
                                      <p:cBhvr additive="repl">
                                        <p:cTn id="27" dur="500" fill="hold"/>
                                        <p:tgtEl>
                                          <p:spTgt spid="71"/>
                                        </p:tgtEl>
                                        <p:attrNameLst>
                                          <p:attrName>ppt_x</p:attrName>
                                        </p:attrNameLst>
                                      </p:cBhvr>
                                      <p:tavLst>
                                        <p:tav tm="0">
                                          <p:val>
                                            <p:strVal val="#ppt_x"/>
                                          </p:val>
                                        </p:tav>
                                        <p:tav tm="100000">
                                          <p:val>
                                            <p:strVal val="#ppt_x"/>
                                          </p:val>
                                        </p:tav>
                                      </p:tavLst>
                                    </p:anim>
                                    <p:anim calcmode="lin" valueType="num">
                                      <p:cBhvr additive="repl">
                                        <p:cTn id="28" dur="500" fill="hold"/>
                                        <p:tgtEl>
                                          <p:spTgt spid="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78" name="CustomShape 1"/>
          <p:cNvSpPr/>
          <p:nvPr/>
        </p:nvSpPr>
        <p:spPr>
          <a:xfrm>
            <a:off x="7358040" y="6426360"/>
            <a:ext cx="1642680" cy="431280"/>
          </a:xfrm>
          <a:prstGeom prst="rect">
            <a:avLst/>
          </a:prstGeom>
          <a:noFill/>
          <a:ln>
            <a:noFill/>
          </a:ln>
        </p:spPr>
        <p:style>
          <a:lnRef idx="0"/>
          <a:fillRef idx="0"/>
          <a:effectRef idx="0"/>
          <a:fontRef idx="minor"/>
        </p:style>
      </p:sp>
      <p:sp>
        <p:nvSpPr>
          <p:cNvPr id="79" name="Freeform 2"/>
          <p:cNvSpPr/>
          <p:nvPr/>
        </p:nvSpPr>
        <p:spPr>
          <a:xfrm>
            <a:off x="2871000" y="4090680"/>
            <a:ext cx="360" cy="360"/>
          </a:xfrm>
          <a:custGeom>
            <a:avLst/>
            <a:gdLst/>
            <a:ahLst/>
            <a:rect l="0" t="0" r="r" b="b"/>
            <a:pathLst>
              <a:path w="1" h="1">
                <a:moveTo>
                  <a:pt x="0" y="0"/>
                </a:moveTo>
                <a:lnTo>
                  <a:pt x="0" y="0"/>
                </a:lnTo>
              </a:path>
            </a:pathLst>
          </a:custGeom>
          <a:ln w="38160">
            <a:solidFill>
              <a:schemeClr val="accent6">
                <a:lumMod val="50000"/>
              </a:schemeClr>
            </a:solidFill>
            <a:round/>
            <a:tailEnd len="med" type="triangle" w="med"/>
          </a:ln>
        </p:spPr>
      </p:sp>
      <p:sp>
        <p:nvSpPr>
          <p:cNvPr id="80" name="CustomShape 3"/>
          <p:cNvSpPr/>
          <p:nvPr/>
        </p:nvSpPr>
        <p:spPr>
          <a:xfrm>
            <a:off x="1710360" y="2781000"/>
            <a:ext cx="2232000" cy="2808000"/>
          </a:xfrm>
          <a:prstGeom prst="rect">
            <a:avLst/>
          </a:prstGeom>
          <a:solidFill>
            <a:schemeClr val="accent6">
              <a:lumMod val="60000"/>
              <a:lumOff val="40000"/>
            </a:schemeClr>
          </a:solidFill>
          <a:ln w="38160">
            <a:solidFill>
              <a:schemeClr val="accent6">
                <a:lumMod val="50000"/>
              </a:schemeClr>
            </a:solidFill>
          </a:ln>
          <a:effectLst>
            <a:outerShdw algn="ctr" blurRad="44450" dir="5400000" dist="28080">
              <a:srgbClr val="000000">
                <a:alpha val="32000"/>
              </a:srgbClr>
            </a:outerShdw>
          </a:effectLst>
          <a:scene3d>
            <a:camera prst="orthographicFront">
              <a:rot lat="0" lon="0" rev="0"/>
            </a:camera>
            <a:lightRig dir="t" rig="balanced">
              <a:rot lat="0" lon="0" rev="8700000"/>
            </a:lightRig>
          </a:scene3d>
          <a:sp3d>
            <a:bevelT w="190500" h="38100"/>
          </a:sp3d>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1" lang="it-IT" sz="1400" spc="-1" strike="noStrike">
                <a:solidFill>
                  <a:srgbClr val="0070c0"/>
                </a:solidFill>
                <a:latin typeface="Times New Roman"/>
              </a:rPr>
              <a:t>Salvaguardia della legalità nell’attività della </a:t>
            </a:r>
            <a:endParaRPr b="0" lang="it-IT" sz="1400" spc="-1" strike="noStrike">
              <a:latin typeface="Arial"/>
            </a:endParaRPr>
          </a:p>
          <a:p>
            <a:pPr algn="ctr">
              <a:lnSpc>
                <a:spcPct val="100000"/>
              </a:lnSpc>
            </a:pPr>
            <a:r>
              <a:rPr b="1" lang="it-IT" sz="1400" spc="-1" strike="noStrike">
                <a:solidFill>
                  <a:srgbClr val="0070c0"/>
                </a:solidFill>
                <a:latin typeface="Times New Roman"/>
              </a:rPr>
              <a:t>pubblica amministrazione  </a:t>
            </a:r>
            <a:r>
              <a:rPr b="0" lang="it-IT" sz="1400" spc="-1" strike="noStrike">
                <a:solidFill>
                  <a:srgbClr val="000000"/>
                </a:solidFill>
                <a:latin typeface="Times New Roman"/>
              </a:rPr>
              <a:t>attraverso la verifica dei requisiti dei soggetti che operano in rapporto con l’Amministrazione.</a:t>
            </a:r>
            <a:endParaRPr b="0" lang="it-IT" sz="1400" spc="-1" strike="noStrike">
              <a:latin typeface="Arial"/>
            </a:endParaRPr>
          </a:p>
        </p:txBody>
      </p:sp>
      <p:sp>
        <p:nvSpPr>
          <p:cNvPr id="81" name="CustomShape 4"/>
          <p:cNvSpPr/>
          <p:nvPr/>
        </p:nvSpPr>
        <p:spPr>
          <a:xfrm>
            <a:off x="5119920" y="2781000"/>
            <a:ext cx="2231640" cy="2807640"/>
          </a:xfrm>
          <a:prstGeom prst="rect">
            <a:avLst/>
          </a:prstGeom>
          <a:solidFill>
            <a:schemeClr val="accent6">
              <a:lumMod val="60000"/>
              <a:lumOff val="40000"/>
            </a:schemeClr>
          </a:solidFill>
          <a:ln w="38160">
            <a:solidFill>
              <a:schemeClr val="accent6">
                <a:lumMod val="50000"/>
              </a:schemeClr>
            </a:solidFill>
          </a:ln>
          <a:effectLst>
            <a:outerShdw algn="ctr" blurRad="44450" dir="5400000" dist="28080">
              <a:srgbClr val="000000">
                <a:alpha val="32000"/>
              </a:srgbClr>
            </a:outerShdw>
          </a:effectLst>
          <a:scene3d>
            <a:camera prst="orthographicFront">
              <a:rot lat="0" lon="0" rev="0"/>
            </a:camera>
            <a:lightRig dir="t" rig="balanced">
              <a:rot lat="0" lon="0" rev="8700000"/>
            </a:lightRig>
          </a:scene3d>
          <a:sp3d>
            <a:bevelT w="190500" h="38100"/>
          </a:sp3d>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tabLst>
                <a:tab algn="l" pos="1523880"/>
              </a:tabLst>
            </a:pPr>
            <a:r>
              <a:rPr b="1" lang="it-IT" sz="1400" spc="-1" strike="noStrike">
                <a:solidFill>
                  <a:srgbClr val="0070c0"/>
                </a:solidFill>
                <a:latin typeface="Times New Roman"/>
              </a:rPr>
              <a:t>Integrità del</a:t>
            </a:r>
            <a:endParaRPr b="0" lang="it-IT" sz="1400" spc="-1" strike="noStrike">
              <a:latin typeface="Arial"/>
            </a:endParaRPr>
          </a:p>
          <a:p>
            <a:pPr algn="ctr">
              <a:lnSpc>
                <a:spcPct val="100000"/>
              </a:lnSpc>
              <a:tabLst>
                <a:tab algn="l" pos="1523880"/>
              </a:tabLst>
            </a:pPr>
            <a:r>
              <a:rPr b="1" lang="it-IT" sz="1400" spc="-1" strike="noStrike">
                <a:solidFill>
                  <a:srgbClr val="0070c0"/>
                </a:solidFill>
                <a:latin typeface="Times New Roman"/>
              </a:rPr>
              <a:t>sistema economico </a:t>
            </a:r>
            <a:r>
              <a:rPr b="0" lang="it-IT" sz="1400" spc="-1" strike="noStrike">
                <a:solidFill>
                  <a:srgbClr val="000000"/>
                </a:solidFill>
                <a:latin typeface="Times New Roman"/>
              </a:rPr>
              <a:t>mediante la garanzia dei principi  di legalità nel sistema  degli appalti pubblici a tutela degli operatori economici.</a:t>
            </a:r>
            <a:endParaRPr b="0" lang="it-IT" sz="1400" spc="-1" strike="noStrike">
              <a:latin typeface="Arial"/>
            </a:endParaRPr>
          </a:p>
        </p:txBody>
      </p:sp>
      <p:pic>
        <p:nvPicPr>
          <p:cNvPr id="82" name="Picture 7" descr="alloro_rep[1]"/>
          <p:cNvPicPr/>
          <p:nvPr/>
        </p:nvPicPr>
        <p:blipFill>
          <a:blip r:embed="rId2"/>
          <a:stretch/>
        </p:blipFill>
        <p:spPr>
          <a:xfrm>
            <a:off x="1675080" y="285840"/>
            <a:ext cx="429840" cy="499680"/>
          </a:xfrm>
          <a:prstGeom prst="rect">
            <a:avLst/>
          </a:prstGeom>
          <a:ln>
            <a:noFill/>
          </a:ln>
        </p:spPr>
      </p:pic>
      <p:sp>
        <p:nvSpPr>
          <p:cNvPr id="83" name="CustomShape 5"/>
          <p:cNvSpPr/>
          <p:nvPr/>
        </p:nvSpPr>
        <p:spPr>
          <a:xfrm>
            <a:off x="-324720" y="85716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84" name="CustomShape 6"/>
          <p:cNvSpPr/>
          <p:nvPr/>
        </p:nvSpPr>
        <p:spPr>
          <a:xfrm>
            <a:off x="1850760" y="1920960"/>
            <a:ext cx="5488200" cy="57708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600" spc="-1" strike="noStrike">
                <a:solidFill>
                  <a:srgbClr val="0070c0"/>
                </a:solidFill>
                <a:latin typeface="Times New Roman"/>
              </a:rPr>
              <a:t>OBIETTIVI DELLA</a:t>
            </a:r>
            <a:endParaRPr b="0" lang="it-IT" sz="1600" spc="-1" strike="noStrike">
              <a:latin typeface="Arial"/>
            </a:endParaRPr>
          </a:p>
          <a:p>
            <a:pPr algn="ctr">
              <a:lnSpc>
                <a:spcPct val="100000"/>
              </a:lnSpc>
            </a:pPr>
            <a:r>
              <a:rPr b="1" lang="it-IT" sz="1600" spc="-1" strike="noStrike">
                <a:solidFill>
                  <a:srgbClr val="0070c0"/>
                </a:solidFill>
                <a:latin typeface="Times New Roman"/>
              </a:rPr>
              <a:t>DOCUMENTAZIONE ANTIMAFIA</a:t>
            </a:r>
            <a:endParaRPr b="0" lang="it-IT" sz="16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85" name="CustomShape 1"/>
          <p:cNvSpPr/>
          <p:nvPr/>
        </p:nvSpPr>
        <p:spPr>
          <a:xfrm>
            <a:off x="7358040" y="6426360"/>
            <a:ext cx="1642680" cy="431280"/>
          </a:xfrm>
          <a:prstGeom prst="rect">
            <a:avLst/>
          </a:prstGeom>
          <a:noFill/>
          <a:ln>
            <a:noFill/>
          </a:ln>
        </p:spPr>
        <p:style>
          <a:lnRef idx="0"/>
          <a:fillRef idx="0"/>
          <a:effectRef idx="0"/>
          <a:fontRef idx="minor"/>
        </p:style>
      </p:sp>
      <p:sp>
        <p:nvSpPr>
          <p:cNvPr id="86" name="Freeform 2"/>
          <p:cNvSpPr/>
          <p:nvPr/>
        </p:nvSpPr>
        <p:spPr>
          <a:xfrm>
            <a:off x="2771640" y="4306680"/>
            <a:ext cx="360" cy="360"/>
          </a:xfrm>
          <a:custGeom>
            <a:avLst/>
            <a:gdLst/>
            <a:ahLst/>
            <a:rect l="0" t="0" r="r" b="b"/>
            <a:pathLst>
              <a:path w="1" h="1">
                <a:moveTo>
                  <a:pt x="0" y="0"/>
                </a:moveTo>
                <a:lnTo>
                  <a:pt x="0" y="0"/>
                </a:lnTo>
              </a:path>
            </a:pathLst>
          </a:custGeom>
          <a:ln w="9360">
            <a:solidFill>
              <a:schemeClr val="tx1"/>
            </a:solidFill>
            <a:round/>
            <a:tailEnd len="med" type="triangle" w="med"/>
          </a:ln>
        </p:spPr>
      </p:sp>
      <p:pic>
        <p:nvPicPr>
          <p:cNvPr id="87" name="Picture 7" descr="alloro_rep[1]"/>
          <p:cNvPicPr/>
          <p:nvPr/>
        </p:nvPicPr>
        <p:blipFill>
          <a:blip r:embed="rId2"/>
          <a:stretch/>
        </p:blipFill>
        <p:spPr>
          <a:xfrm>
            <a:off x="1675080" y="285840"/>
            <a:ext cx="429840" cy="499680"/>
          </a:xfrm>
          <a:prstGeom prst="rect">
            <a:avLst/>
          </a:prstGeom>
          <a:ln>
            <a:noFill/>
          </a:ln>
        </p:spPr>
      </p:pic>
      <p:sp>
        <p:nvSpPr>
          <p:cNvPr id="88" name="CustomShape 3"/>
          <p:cNvSpPr/>
          <p:nvPr/>
        </p:nvSpPr>
        <p:spPr>
          <a:xfrm>
            <a:off x="-324720" y="85716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89" name="CustomShape 4"/>
          <p:cNvSpPr/>
          <p:nvPr/>
        </p:nvSpPr>
        <p:spPr>
          <a:xfrm>
            <a:off x="1592640" y="1811520"/>
            <a:ext cx="6128280" cy="82044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600" spc="-1" strike="noStrike">
                <a:solidFill>
                  <a:srgbClr val="0070c0"/>
                </a:solidFill>
                <a:latin typeface="Times New Roman"/>
              </a:rPr>
              <a:t>SOGGETTI TENUTI AD ACQUISIRE </a:t>
            </a:r>
            <a:endParaRPr b="0" lang="it-IT" sz="1600" spc="-1" strike="noStrike">
              <a:latin typeface="Arial"/>
            </a:endParaRPr>
          </a:p>
          <a:p>
            <a:pPr algn="ctr">
              <a:lnSpc>
                <a:spcPct val="100000"/>
              </a:lnSpc>
            </a:pPr>
            <a:r>
              <a:rPr b="1" lang="it-IT" sz="1600" spc="-1" strike="noStrike">
                <a:solidFill>
                  <a:srgbClr val="0070c0"/>
                </a:solidFill>
                <a:latin typeface="Times New Roman"/>
              </a:rPr>
              <a:t>LA CERTIFICAZIONE ANTIMAFIA</a:t>
            </a:r>
            <a:endParaRPr b="0" lang="it-IT" sz="1600" spc="-1" strike="noStrike">
              <a:latin typeface="Arial"/>
            </a:endParaRPr>
          </a:p>
          <a:p>
            <a:pPr algn="ctr">
              <a:lnSpc>
                <a:spcPct val="100000"/>
              </a:lnSpc>
            </a:pPr>
            <a:r>
              <a:rPr b="1" lang="it-IT" sz="1600" spc="-1" strike="noStrike">
                <a:solidFill>
                  <a:srgbClr val="0070c0"/>
                </a:solidFill>
                <a:latin typeface="Times New Roman"/>
              </a:rPr>
              <a:t>(ART. 83)</a:t>
            </a:r>
            <a:endParaRPr b="0" lang="it-IT" sz="1600" spc="-1" strike="noStrike">
              <a:latin typeface="Arial"/>
            </a:endParaRPr>
          </a:p>
        </p:txBody>
      </p:sp>
      <p:sp>
        <p:nvSpPr>
          <p:cNvPr id="90" name="CustomShape 5"/>
          <p:cNvSpPr/>
          <p:nvPr/>
        </p:nvSpPr>
        <p:spPr>
          <a:xfrm>
            <a:off x="984600" y="2981880"/>
            <a:ext cx="7344360" cy="729720"/>
          </a:xfrm>
          <a:prstGeom prst="rect">
            <a:avLst/>
          </a:prstGeom>
          <a:gradFill rotWithShape="0">
            <a:gsLst>
              <a:gs pos="0">
                <a:srgbClr val="b9e7fd"/>
              </a:gs>
              <a:gs pos="100000">
                <a:srgbClr val="97dbfb"/>
              </a:gs>
            </a:gsLst>
            <a:lin ang="5400000"/>
          </a:gradFill>
          <a:ln w="38160">
            <a:solidFill>
              <a:srgbClr val="00b0f0"/>
            </a:solidFill>
            <a:round/>
          </a:ln>
        </p:spPr>
        <p:style>
          <a:lnRef idx="0"/>
          <a:fillRef idx="0"/>
          <a:effectRef idx="0"/>
          <a:fontRef idx="minor"/>
        </p:style>
        <p:txBody>
          <a:bodyPr lIns="90000" rIns="90000" tIns="45000" bIns="45000">
            <a:spAutoFit/>
          </a:bodyPr>
          <a:p>
            <a:pPr algn="just">
              <a:lnSpc>
                <a:spcPct val="100000"/>
              </a:lnSpc>
            </a:pPr>
            <a:endParaRPr b="0" lang="it-IT" sz="1800" spc="-1" strike="noStrike">
              <a:latin typeface="Arial"/>
            </a:endParaRPr>
          </a:p>
          <a:p>
            <a:pPr algn="just">
              <a:lnSpc>
                <a:spcPct val="100000"/>
              </a:lnSpc>
            </a:pPr>
            <a:r>
              <a:rPr b="1" lang="it-IT" sz="1400" spc="-1" strike="noStrike">
                <a:solidFill>
                  <a:srgbClr val="000000"/>
                </a:solidFill>
                <a:latin typeface="Times New Roman"/>
              </a:rPr>
              <a:t>Le pubbliche amministrazioni e gli enti pubblici, anche costituiti in stazioni uniche appaltanti</a:t>
            </a:r>
            <a:endParaRPr b="0" lang="it-IT" sz="1400" spc="-1" strike="noStrike">
              <a:latin typeface="Arial"/>
            </a:endParaRPr>
          </a:p>
          <a:p>
            <a:pPr algn="just">
              <a:lnSpc>
                <a:spcPct val="100000"/>
              </a:lnSpc>
            </a:pPr>
            <a:endParaRPr b="0" lang="it-IT" sz="1400" spc="-1" strike="noStrike">
              <a:latin typeface="Arial"/>
            </a:endParaRPr>
          </a:p>
        </p:txBody>
      </p:sp>
      <p:sp>
        <p:nvSpPr>
          <p:cNvPr id="91" name="CustomShape 6"/>
          <p:cNvSpPr/>
          <p:nvPr/>
        </p:nvSpPr>
        <p:spPr>
          <a:xfrm>
            <a:off x="984600" y="3928320"/>
            <a:ext cx="7344360" cy="729720"/>
          </a:xfrm>
          <a:prstGeom prst="rect">
            <a:avLst/>
          </a:prstGeom>
          <a:gradFill rotWithShape="0">
            <a:gsLst>
              <a:gs pos="0">
                <a:srgbClr val="b9e7fd"/>
              </a:gs>
              <a:gs pos="100000">
                <a:srgbClr val="97dbfb"/>
              </a:gs>
            </a:gsLst>
            <a:lin ang="5400000"/>
          </a:gradFill>
          <a:ln w="38160">
            <a:solidFill>
              <a:srgbClr val="00b0f0"/>
            </a:solidFill>
            <a:round/>
          </a:ln>
        </p:spPr>
        <p:style>
          <a:lnRef idx="0"/>
          <a:fillRef idx="0"/>
          <a:effectRef idx="0"/>
          <a:fontRef idx="minor"/>
        </p:style>
        <p:txBody>
          <a:bodyPr lIns="90000" rIns="90000" tIns="45000" bIns="45000">
            <a:spAutoFit/>
          </a:bodyPr>
          <a:p>
            <a:pPr algn="just">
              <a:lnSpc>
                <a:spcPct val="100000"/>
              </a:lnSpc>
            </a:pPr>
            <a:endParaRPr b="0" lang="it-IT" sz="1800" spc="-1" strike="noStrike">
              <a:latin typeface="Arial"/>
            </a:endParaRPr>
          </a:p>
          <a:p>
            <a:pPr algn="just">
              <a:lnSpc>
                <a:spcPct val="100000"/>
              </a:lnSpc>
            </a:pPr>
            <a:r>
              <a:rPr b="1" lang="it-IT" sz="1400" spc="-1" strike="noStrike">
                <a:solidFill>
                  <a:srgbClr val="000000"/>
                </a:solidFill>
                <a:latin typeface="Times New Roman"/>
              </a:rPr>
              <a:t>Gli enti e le società vigilate dallo Stato o da altro ente pubblico.</a:t>
            </a:r>
            <a:endParaRPr b="0" lang="it-IT" sz="1400" spc="-1" strike="noStrike">
              <a:latin typeface="Arial"/>
            </a:endParaRPr>
          </a:p>
          <a:p>
            <a:pPr algn="just">
              <a:lnSpc>
                <a:spcPct val="100000"/>
              </a:lnSpc>
            </a:pPr>
            <a:endParaRPr b="0" lang="it-IT" sz="1400" spc="-1" strike="noStrike">
              <a:latin typeface="Arial"/>
            </a:endParaRPr>
          </a:p>
        </p:txBody>
      </p:sp>
      <p:sp>
        <p:nvSpPr>
          <p:cNvPr id="92" name="CustomShape 7"/>
          <p:cNvSpPr/>
          <p:nvPr/>
        </p:nvSpPr>
        <p:spPr>
          <a:xfrm>
            <a:off x="984600" y="4850640"/>
            <a:ext cx="7344360" cy="729720"/>
          </a:xfrm>
          <a:prstGeom prst="rect">
            <a:avLst/>
          </a:prstGeom>
          <a:gradFill rotWithShape="0">
            <a:gsLst>
              <a:gs pos="0">
                <a:srgbClr val="b9e7fd"/>
              </a:gs>
              <a:gs pos="100000">
                <a:srgbClr val="97dbfb"/>
              </a:gs>
            </a:gsLst>
            <a:lin ang="5400000"/>
          </a:gradFill>
          <a:ln w="38160">
            <a:solidFill>
              <a:srgbClr val="00b0f0"/>
            </a:solidFill>
            <a:round/>
          </a:ln>
        </p:spPr>
        <p:style>
          <a:lnRef idx="0"/>
          <a:fillRef idx="0"/>
          <a:effectRef idx="0"/>
          <a:fontRef idx="minor"/>
        </p:style>
        <p:txBody>
          <a:bodyPr lIns="90000" rIns="90000" tIns="45000" bIns="45000">
            <a:spAutoFit/>
          </a:bodyPr>
          <a:p>
            <a:pPr algn="just">
              <a:lnSpc>
                <a:spcPct val="100000"/>
              </a:lnSpc>
            </a:pPr>
            <a:endParaRPr b="0" lang="it-IT" sz="1800" spc="-1" strike="noStrike">
              <a:latin typeface="Arial"/>
            </a:endParaRPr>
          </a:p>
          <a:p>
            <a:pPr algn="just">
              <a:lnSpc>
                <a:spcPct val="100000"/>
              </a:lnSpc>
            </a:pPr>
            <a:r>
              <a:rPr b="1" lang="it-IT" sz="1400" spc="-1" strike="noStrike">
                <a:solidFill>
                  <a:srgbClr val="000000"/>
                </a:solidFill>
                <a:latin typeface="Times New Roman"/>
              </a:rPr>
              <a:t>I concessionari di opere pubbliche.</a:t>
            </a:r>
            <a:endParaRPr b="0" lang="it-IT" sz="1400" spc="-1" strike="noStrike">
              <a:latin typeface="Arial"/>
            </a:endParaRPr>
          </a:p>
          <a:p>
            <a:pPr algn="just">
              <a:lnSpc>
                <a:spcPct val="100000"/>
              </a:lnSpc>
            </a:pPr>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93" name="CustomShape 1"/>
          <p:cNvSpPr/>
          <p:nvPr/>
        </p:nvSpPr>
        <p:spPr>
          <a:xfrm>
            <a:off x="7358040" y="6426360"/>
            <a:ext cx="1642680" cy="431280"/>
          </a:xfrm>
          <a:prstGeom prst="rect">
            <a:avLst/>
          </a:prstGeom>
          <a:noFill/>
          <a:ln>
            <a:noFill/>
          </a:ln>
        </p:spPr>
        <p:style>
          <a:lnRef idx="0"/>
          <a:fillRef idx="0"/>
          <a:effectRef idx="0"/>
          <a:fontRef idx="minor"/>
        </p:style>
      </p:sp>
      <p:sp>
        <p:nvSpPr>
          <p:cNvPr id="94" name="Freeform 2"/>
          <p:cNvSpPr/>
          <p:nvPr/>
        </p:nvSpPr>
        <p:spPr>
          <a:xfrm>
            <a:off x="2771640" y="4306680"/>
            <a:ext cx="360" cy="360"/>
          </a:xfrm>
          <a:custGeom>
            <a:avLst/>
            <a:gdLst/>
            <a:ahLst/>
            <a:rect l="0" t="0" r="r" b="b"/>
            <a:pathLst>
              <a:path w="1" h="1">
                <a:moveTo>
                  <a:pt x="0" y="0"/>
                </a:moveTo>
                <a:lnTo>
                  <a:pt x="0" y="0"/>
                </a:lnTo>
              </a:path>
            </a:pathLst>
          </a:custGeom>
          <a:ln w="38160">
            <a:solidFill>
              <a:schemeClr val="tx1"/>
            </a:solidFill>
            <a:round/>
            <a:tailEnd len="med" type="triangle" w="med"/>
          </a:ln>
        </p:spPr>
      </p:sp>
      <p:sp>
        <p:nvSpPr>
          <p:cNvPr id="95" name="CustomShape 3"/>
          <p:cNvSpPr/>
          <p:nvPr/>
        </p:nvSpPr>
        <p:spPr>
          <a:xfrm>
            <a:off x="522720" y="1758960"/>
            <a:ext cx="2304000" cy="333720"/>
          </a:xfrm>
          <a:prstGeom prst="rect">
            <a:avLst/>
          </a:prstGeom>
          <a:solidFill>
            <a:schemeClr val="accent6">
              <a:lumMod val="60000"/>
              <a:lumOff val="40000"/>
            </a:schemeClr>
          </a:solidFill>
          <a:ln w="38160">
            <a:solidFill>
              <a:schemeClr val="accent6">
                <a:lumMod val="75000"/>
              </a:schemeClr>
            </a:solidFill>
            <a:round/>
          </a:ln>
          <a:effectLst>
            <a:outerShdw algn="ctr" blurRad="57150" dir="5400000" dist="19080" rotWithShape="0">
              <a:srgbClr val="000000">
                <a:alpha val="63000"/>
              </a:srgbClr>
            </a:outerShdw>
          </a:effectLst>
          <a:scene3d>
            <a:camera prst="obliqueBottomRight"/>
            <a:lightRig dir="t" rig="threePt">
              <a:rot lat="0" lon="0" rev="20400000"/>
            </a:lightRig>
          </a:scene3d>
          <a:sp3d contourW="6350">
            <a:bevelT prst="angle" w="41275" h="19050"/>
            <a:contourClr>
              <a:schemeClr val="accent3"/>
            </a:contourClr>
          </a:sp3d>
        </p:spPr>
        <p:style>
          <a:lnRef idx="0">
            <a:schemeClr val="accent3"/>
          </a:lnRef>
          <a:fillRef idx="3">
            <a:schemeClr val="accent3"/>
          </a:fillRef>
          <a:effectRef idx="3">
            <a:schemeClr val="accent3"/>
          </a:effectRef>
          <a:fontRef idx="minor"/>
        </p:style>
        <p:txBody>
          <a:bodyPr lIns="90000" rIns="90000" tIns="45000" bIns="45000">
            <a:spAutoFit/>
          </a:bodyPr>
          <a:p>
            <a:pPr algn="ctr">
              <a:lnSpc>
                <a:spcPct val="100000"/>
              </a:lnSpc>
            </a:pPr>
            <a:r>
              <a:rPr b="1" lang="it-IT" sz="1600" spc="-1" strike="noStrike">
                <a:solidFill>
                  <a:srgbClr val="003366"/>
                </a:solidFill>
                <a:latin typeface="Times New Roman"/>
              </a:rPr>
              <a:t>COMUNICAZIONE</a:t>
            </a:r>
            <a:endParaRPr b="0" lang="it-IT" sz="1600" spc="-1" strike="noStrike">
              <a:latin typeface="Arial"/>
            </a:endParaRPr>
          </a:p>
        </p:txBody>
      </p:sp>
      <p:sp>
        <p:nvSpPr>
          <p:cNvPr id="96" name="CustomShape 4"/>
          <p:cNvSpPr/>
          <p:nvPr/>
        </p:nvSpPr>
        <p:spPr>
          <a:xfrm>
            <a:off x="766440" y="3543840"/>
            <a:ext cx="7423560" cy="2016000"/>
          </a:xfrm>
          <a:prstGeom prst="roundRect">
            <a:avLst>
              <a:gd name="adj" fmla="val 16667"/>
            </a:avLst>
          </a:prstGeom>
          <a:gradFill rotWithShape="0">
            <a:gsLst>
              <a:gs pos="0">
                <a:srgbClr val="b9e7fd"/>
              </a:gs>
              <a:gs pos="100000">
                <a:srgbClr val="97dbfb"/>
              </a:gs>
            </a:gsLst>
            <a:lin ang="5400000"/>
          </a:gradFill>
          <a:ln w="38160">
            <a:solidFill>
              <a:schemeClr val="accent6">
                <a:lumMod val="75000"/>
              </a:schemeClr>
            </a:solidFill>
            <a:round/>
          </a:ln>
          <a:effectLst>
            <a:innerShdw blurRad="63500" dir="2700000" dist="50800">
              <a:srgbClr val="000000">
                <a:alpha val="50000"/>
              </a:srgbClr>
            </a:innerShdw>
          </a:effectLst>
        </p:spPr>
        <p:style>
          <a:lnRef idx="0">
            <a:schemeClr val="accent2"/>
          </a:lnRef>
          <a:fillRef idx="3">
            <a:schemeClr val="accent2"/>
          </a:fillRef>
          <a:effectRef idx="3">
            <a:schemeClr val="accent2"/>
          </a:effectRef>
          <a:fontRef idx="minor"/>
        </p:style>
        <p:txBody>
          <a:bodyPr lIns="90000" rIns="90000" tIns="45000" bIns="45000" anchor="ctr">
            <a:noAutofit/>
          </a:bodyPr>
          <a:p>
            <a:pPr algn="just">
              <a:lnSpc>
                <a:spcPct val="100000"/>
              </a:lnSpc>
            </a:pPr>
            <a:r>
              <a:rPr b="1" lang="it-IT" sz="1400" spc="-1" strike="noStrike">
                <a:solidFill>
                  <a:srgbClr val="0070c0"/>
                </a:solidFill>
                <a:latin typeface="Times New Roman"/>
              </a:rPr>
              <a:t>Il termine per il rilascio è di 30 giorni. </a:t>
            </a:r>
            <a:endParaRPr b="0" lang="it-IT" sz="1400" spc="-1" strike="noStrike">
              <a:latin typeface="Arial"/>
            </a:endParaRPr>
          </a:p>
          <a:p>
            <a:pPr algn="just">
              <a:lnSpc>
                <a:spcPct val="100000"/>
              </a:lnSpc>
            </a:pPr>
            <a:r>
              <a:rPr b="0" lang="it-IT" sz="1200" spc="-1" strike="noStrike">
                <a:solidFill>
                  <a:srgbClr val="000000"/>
                </a:solidFill>
                <a:latin typeface="Times New Roman"/>
              </a:rPr>
              <a:t>Decorso il termine, l’Amministrazione procede anche in assenza della comunicazione antimafia, previa acquisizione della </a:t>
            </a:r>
            <a:r>
              <a:rPr b="0" lang="it-IT" sz="1200" spc="-1" strike="noStrike" u="sng">
                <a:solidFill>
                  <a:srgbClr val="000000"/>
                </a:solidFill>
                <a:uFillTx/>
                <a:latin typeface="Times New Roman"/>
              </a:rPr>
              <a:t>autocertificazione</a:t>
            </a:r>
            <a:r>
              <a:rPr b="0" lang="it-IT" sz="1200" spc="-1" strike="noStrike">
                <a:solidFill>
                  <a:srgbClr val="000000"/>
                </a:solidFill>
                <a:latin typeface="Times New Roman"/>
              </a:rPr>
              <a:t> con la quale il soggetto interessato attesta l’assenza di situazioni rilevanti ai fini antimafia. Ove le verifiche compiute comportino l’emissione – oltre il termine di 30 giorni – di una comunicazione antimafia interdittiva, le amministrazioni appaltanti sono tenute a revocare le autorizzazioni e le concessioni rilasciate (attraverso la clausola risolutiva), e a recedere dai contratti conclusi, fatto salvo il pagamento del valore delle opere già eseguite e il rimborso delle spese sostenute per l’esecuzione del rimanente, nei limiti delle utilità conseguite.</a:t>
            </a:r>
            <a:endParaRPr b="0" lang="it-IT" sz="1200" spc="-1" strike="noStrike">
              <a:latin typeface="Arial"/>
            </a:endParaRPr>
          </a:p>
        </p:txBody>
      </p:sp>
      <p:sp>
        <p:nvSpPr>
          <p:cNvPr id="97" name="CustomShape 5"/>
          <p:cNvSpPr/>
          <p:nvPr/>
        </p:nvSpPr>
        <p:spPr>
          <a:xfrm>
            <a:off x="2840040" y="1453680"/>
            <a:ext cx="5749920" cy="1996560"/>
          </a:xfrm>
          <a:prstGeom prst="ellipse">
            <a:avLst/>
          </a:prstGeom>
          <a:gradFill rotWithShape="0">
            <a:gsLst>
              <a:gs pos="0">
                <a:srgbClr val="b9e7fd"/>
              </a:gs>
              <a:gs pos="100000">
                <a:srgbClr val="97dbfb"/>
              </a:gs>
            </a:gsLst>
            <a:lin ang="5400000"/>
          </a:gradFill>
          <a:ln w="38160">
            <a:solidFill>
              <a:schemeClr val="accent6">
                <a:lumMod val="75000"/>
              </a:schemeClr>
            </a:solidFill>
          </a:ln>
          <a:effectLst>
            <a:innerShdw blurRad="63500" dir="2700000" dist="50800">
              <a:srgbClr val="000000">
                <a:alpha val="50000"/>
              </a:srgbClr>
            </a:innerShdw>
          </a:effectLst>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just">
              <a:lnSpc>
                <a:spcPct val="100000"/>
              </a:lnSpc>
            </a:pPr>
            <a:r>
              <a:rPr b="0" lang="it-IT" sz="1200" spc="-1" strike="noStrike">
                <a:solidFill>
                  <a:srgbClr val="000000"/>
                </a:solidFill>
                <a:latin typeface="Times New Roman"/>
              </a:rPr>
              <a:t>Attesta l’esistenza o meno delle cause di decadenza, di sospensione e di divieto previste nell’art. 67 del Codice e derivanti dall’adozione di misure di prevenzione, o di sentenze di condanna, anche se non definitive ma comunque confermate in grado di appello, per talune tipologie di reati particolarmente gravi, connessi all’attività della criminalità organizzata (reati indicati nell’art. 51, comma 3 bis del c.p.p.).</a:t>
            </a:r>
            <a:endParaRPr b="0" lang="it-IT" sz="1200" spc="-1" strike="noStrike">
              <a:latin typeface="Arial"/>
            </a:endParaRPr>
          </a:p>
        </p:txBody>
      </p:sp>
      <p:sp>
        <p:nvSpPr>
          <p:cNvPr id="98" name="CustomShape 6"/>
          <p:cNvSpPr/>
          <p:nvPr/>
        </p:nvSpPr>
        <p:spPr>
          <a:xfrm>
            <a:off x="2555640" y="5653440"/>
            <a:ext cx="4072320" cy="820440"/>
          </a:xfrm>
          <a:prstGeom prst="rect">
            <a:avLst/>
          </a:prstGeom>
          <a:gradFill rotWithShape="0">
            <a:gsLst>
              <a:gs pos="0">
                <a:srgbClr val="b9e7fd"/>
              </a:gs>
              <a:gs pos="100000">
                <a:srgbClr val="97dbfb"/>
              </a:gs>
            </a:gsLst>
            <a:lin ang="5400000"/>
          </a:gradFill>
          <a:ln w="38160">
            <a:solidFill>
              <a:schemeClr val="accent6">
                <a:lumMod val="75000"/>
              </a:schemeClr>
            </a:solidFill>
            <a:round/>
          </a:ln>
          <a:effectLst>
            <a:outerShdw algn="ctr" blurRad="57150" dir="5400000" dist="19080" rotWithShape="0">
              <a:srgbClr val="000000">
                <a:alpha val="63000"/>
              </a:srgbClr>
            </a:outerShdw>
          </a:effectLst>
          <a:scene3d>
            <a:camera prst="obliqueBottomRight"/>
            <a:lightRig dir="t" rig="threePt">
              <a:rot lat="0" lon="0" rev="20400000"/>
            </a:lightRig>
          </a:scene3d>
          <a:sp3d contourW="6350">
            <a:bevelT prst="angle" w="41275" h="19050"/>
            <a:contourClr>
              <a:schemeClr val="accent3"/>
            </a:contourClr>
          </a:sp3d>
        </p:spPr>
        <p:style>
          <a:lnRef idx="0">
            <a:schemeClr val="accent3"/>
          </a:lnRef>
          <a:fillRef idx="3">
            <a:schemeClr val="accent3"/>
          </a:fillRef>
          <a:effectRef idx="3">
            <a:schemeClr val="accent3"/>
          </a:effectRef>
          <a:fontRef idx="minor"/>
        </p:style>
        <p:txBody>
          <a:bodyPr lIns="90000" rIns="90000" tIns="45000" bIns="45000">
            <a:spAutoFit/>
          </a:bodyPr>
          <a:p>
            <a:pPr algn="ctr">
              <a:lnSpc>
                <a:spcPct val="100000"/>
              </a:lnSpc>
            </a:pPr>
            <a:r>
              <a:rPr b="1" lang="it-IT" sz="1600" spc="-1" strike="noStrike">
                <a:solidFill>
                  <a:srgbClr val="3333ff"/>
                </a:solidFill>
                <a:latin typeface="Times New Roman"/>
              </a:rPr>
              <a:t>La comunicazione antimafia </a:t>
            </a:r>
            <a:endParaRPr b="0" lang="it-IT" sz="1600" spc="-1" strike="noStrike">
              <a:latin typeface="Arial"/>
            </a:endParaRPr>
          </a:p>
          <a:p>
            <a:pPr algn="ctr">
              <a:lnSpc>
                <a:spcPct val="100000"/>
              </a:lnSpc>
            </a:pPr>
            <a:r>
              <a:rPr b="1" lang="it-IT" sz="1600" spc="-1" strike="noStrike">
                <a:solidFill>
                  <a:srgbClr val="3333ff"/>
                </a:solidFill>
                <a:latin typeface="Times New Roman"/>
              </a:rPr>
              <a:t>ha una validità di 6 mesi </a:t>
            </a:r>
            <a:endParaRPr b="0" lang="it-IT" sz="1600" spc="-1" strike="noStrike">
              <a:latin typeface="Arial"/>
            </a:endParaRPr>
          </a:p>
          <a:p>
            <a:pPr algn="ctr">
              <a:lnSpc>
                <a:spcPct val="100000"/>
              </a:lnSpc>
            </a:pPr>
            <a:r>
              <a:rPr b="1" lang="it-IT" sz="1600" spc="-1" strike="noStrike">
                <a:solidFill>
                  <a:srgbClr val="3333ff"/>
                </a:solidFill>
                <a:latin typeface="Times New Roman"/>
              </a:rPr>
              <a:t>dalla data dell’acquisizione. </a:t>
            </a:r>
            <a:endParaRPr b="0" lang="it-IT" sz="1600" spc="-1" strike="noStrike">
              <a:latin typeface="Arial"/>
            </a:endParaRPr>
          </a:p>
        </p:txBody>
      </p:sp>
      <p:pic>
        <p:nvPicPr>
          <p:cNvPr id="99" name="Picture 7" descr="alloro_rep[1]"/>
          <p:cNvPicPr/>
          <p:nvPr/>
        </p:nvPicPr>
        <p:blipFill>
          <a:blip r:embed="rId2"/>
          <a:stretch/>
        </p:blipFill>
        <p:spPr>
          <a:xfrm>
            <a:off x="1675080" y="285840"/>
            <a:ext cx="429840" cy="499680"/>
          </a:xfrm>
          <a:prstGeom prst="rect">
            <a:avLst/>
          </a:prstGeom>
          <a:ln>
            <a:noFill/>
          </a:ln>
        </p:spPr>
      </p:pic>
      <p:sp>
        <p:nvSpPr>
          <p:cNvPr id="100" name="CustomShape 7"/>
          <p:cNvSpPr/>
          <p:nvPr/>
        </p:nvSpPr>
        <p:spPr>
          <a:xfrm>
            <a:off x="-324720" y="85716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101" name="CustomShape 8"/>
          <p:cNvSpPr/>
          <p:nvPr/>
        </p:nvSpPr>
        <p:spPr>
          <a:xfrm>
            <a:off x="2840040" y="492120"/>
            <a:ext cx="6128280" cy="57708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600" spc="-1" strike="noStrike">
                <a:solidFill>
                  <a:srgbClr val="0070c0"/>
                </a:solidFill>
                <a:latin typeface="Times New Roman"/>
              </a:rPr>
              <a:t>DOCUMENTAZIONE ANTIMAFIA</a:t>
            </a:r>
            <a:endParaRPr b="0" lang="it-IT" sz="1600" spc="-1" strike="noStrike">
              <a:latin typeface="Arial"/>
            </a:endParaRPr>
          </a:p>
          <a:p>
            <a:pPr algn="ctr">
              <a:lnSpc>
                <a:spcPct val="100000"/>
              </a:lnSpc>
            </a:pPr>
            <a:r>
              <a:rPr b="1" lang="it-IT" sz="1600" spc="-1" strike="noStrike">
                <a:solidFill>
                  <a:srgbClr val="0070c0"/>
                </a:solidFill>
                <a:latin typeface="Times New Roman"/>
              </a:rPr>
              <a:t>(ART. 84)</a:t>
            </a:r>
            <a:endParaRPr b="0" lang="it-IT" sz="1600" spc="-1" strike="noStrike">
              <a:latin typeface="Arial"/>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childTnLst>
                  <p:par>
                    <p:cTn id="31" nodeType="clickEffect" fill="hold">
                      <p:stCondLst>
                        <p:cond delay="0"/>
                      </p:stCondLst>
                      <p:childTnLst>
                        <p:par>
                          <p:cTn id="32" nodeType="withEffect" fill="hold">
                            <p:stCondLst>
                              <p:cond delay="0"/>
                            </p:stCondLst>
                            <p:childTnLst>
                              <p:par>
                                <p:cTn id="33" nodeType="withEffect" fill="hold" presetClass="entr" presetID="2" presetSubtype="4">
                                  <p:stCondLst>
                                    <p:cond delay="0"/>
                                  </p:stCondLst>
                                  <p:childTnLst>
                                    <p:set>
                                      <p:cBhvr>
                                        <p:cTn id="34" dur="1" fill="hold">
                                          <p:stCondLst>
                                            <p:cond delay="0"/>
                                          </p:stCondLst>
                                        </p:cTn>
                                        <p:tgtEl>
                                          <p:spTgt spid="96"/>
                                        </p:tgtEl>
                                        <p:attrNameLst>
                                          <p:attrName>style.visibility</p:attrName>
                                        </p:attrNameLst>
                                      </p:cBhvr>
                                      <p:to>
                                        <p:strVal val="visible"/>
                                      </p:to>
                                    </p:set>
                                    <p:anim calcmode="lin" valueType="num">
                                      <p:cBhvr additive="repl">
                                        <p:cTn id="35" dur="500" fill="hold"/>
                                        <p:tgtEl>
                                          <p:spTgt spid="96"/>
                                        </p:tgtEl>
                                        <p:attrNameLst>
                                          <p:attrName>ppt_x</p:attrName>
                                        </p:attrNameLst>
                                      </p:cBhvr>
                                      <p:tavLst>
                                        <p:tav tm="0">
                                          <p:val>
                                            <p:strVal val="#ppt_x"/>
                                          </p:val>
                                        </p:tav>
                                        <p:tav tm="100000">
                                          <p:val>
                                            <p:strVal val="#ppt_x"/>
                                          </p:val>
                                        </p:tav>
                                      </p:tavLst>
                                    </p:anim>
                                    <p:anim calcmode="lin" valueType="num">
                                      <p:cBhvr additive="repl">
                                        <p:cTn id="36" dur="500" fill="hold"/>
                                        <p:tgtEl>
                                          <p:spTgt spid="96"/>
                                        </p:tgtEl>
                                        <p:attrNameLst>
                                          <p:attrName>ppt_y</p:attrName>
                                        </p:attrNameLst>
                                      </p:cBhvr>
                                      <p:tavLst>
                                        <p:tav tm="0">
                                          <p:val>
                                            <p:strVal val="1+#ppt_h/2"/>
                                          </p:val>
                                        </p:tav>
                                        <p:tav tm="100000">
                                          <p:val>
                                            <p:strVal val="#ppt_y"/>
                                          </p:val>
                                        </p:tav>
                                      </p:tavLst>
                                    </p:anim>
                                  </p:childTnLst>
                                </p:cTn>
                              </p:par>
                              <p:par>
                                <p:cTn id="37" nodeType="withEffect" fill="hold" presetClass="entr" presetID="2" presetSubtype="4">
                                  <p:stCondLst>
                                    <p:cond delay="0"/>
                                  </p:stCondLst>
                                  <p:childTnLst>
                                    <p:set>
                                      <p:cBhvr>
                                        <p:cTn id="38" dur="1" fill="hold">
                                          <p:stCondLst>
                                            <p:cond delay="0"/>
                                          </p:stCondLst>
                                        </p:cTn>
                                        <p:tgtEl>
                                          <p:spTgt spid="96"/>
                                        </p:tgtEl>
                                        <p:attrNameLst>
                                          <p:attrName>style.visibility</p:attrName>
                                        </p:attrNameLst>
                                      </p:cBhvr>
                                      <p:to>
                                        <p:strVal val="visible"/>
                                      </p:to>
                                    </p:set>
                                    <p:anim calcmode="lin" valueType="num">
                                      <p:cBhvr additive="repl">
                                        <p:cTn id="39" dur="500" fill="hold"/>
                                        <p:tgtEl>
                                          <p:spTgt spid="96"/>
                                        </p:tgtEl>
                                        <p:attrNameLst>
                                          <p:attrName>ppt_x</p:attrName>
                                        </p:attrNameLst>
                                      </p:cBhvr>
                                      <p:tavLst>
                                        <p:tav tm="0">
                                          <p:val>
                                            <p:strVal val="#ppt_x"/>
                                          </p:val>
                                        </p:tav>
                                        <p:tav tm="100000">
                                          <p:val>
                                            <p:strVal val="#ppt_x"/>
                                          </p:val>
                                        </p:tav>
                                      </p:tavLst>
                                    </p:anim>
                                    <p:anim calcmode="lin" valueType="num">
                                      <p:cBhvr additive="repl">
                                        <p:cTn id="40" dur="500" fill="hold"/>
                                        <p:tgtEl>
                                          <p:spTgt spid="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102" name="CustomShape 1"/>
          <p:cNvSpPr/>
          <p:nvPr/>
        </p:nvSpPr>
        <p:spPr>
          <a:xfrm>
            <a:off x="7214040" y="8433000"/>
            <a:ext cx="1642680" cy="431280"/>
          </a:xfrm>
          <a:prstGeom prst="rect">
            <a:avLst/>
          </a:prstGeom>
          <a:noFill/>
          <a:ln>
            <a:noFill/>
          </a:ln>
        </p:spPr>
        <p:style>
          <a:lnRef idx="0"/>
          <a:fillRef idx="0"/>
          <a:effectRef idx="0"/>
          <a:fontRef idx="minor"/>
        </p:style>
      </p:sp>
      <p:sp>
        <p:nvSpPr>
          <p:cNvPr id="103" name="Freeform 2"/>
          <p:cNvSpPr/>
          <p:nvPr/>
        </p:nvSpPr>
        <p:spPr>
          <a:xfrm>
            <a:off x="2627640" y="6313320"/>
            <a:ext cx="360" cy="360"/>
          </a:xfrm>
          <a:custGeom>
            <a:avLst/>
            <a:gdLst/>
            <a:ahLst/>
            <a:rect l="0" t="0" r="r" b="b"/>
            <a:pathLst>
              <a:path w="1" h="1">
                <a:moveTo>
                  <a:pt x="0" y="0"/>
                </a:moveTo>
                <a:lnTo>
                  <a:pt x="0" y="0"/>
                </a:lnTo>
              </a:path>
            </a:pathLst>
          </a:custGeom>
          <a:ln w="38160">
            <a:solidFill>
              <a:schemeClr val="tx1"/>
            </a:solidFill>
            <a:round/>
            <a:tailEnd len="med" type="triangle" w="med"/>
          </a:ln>
        </p:spPr>
      </p:sp>
      <p:sp>
        <p:nvSpPr>
          <p:cNvPr id="104" name="CustomShape 3"/>
          <p:cNvSpPr/>
          <p:nvPr/>
        </p:nvSpPr>
        <p:spPr>
          <a:xfrm>
            <a:off x="7358040" y="6426360"/>
            <a:ext cx="1642680" cy="431280"/>
          </a:xfrm>
          <a:prstGeom prst="rect">
            <a:avLst/>
          </a:prstGeom>
          <a:noFill/>
          <a:ln>
            <a:noFill/>
          </a:ln>
        </p:spPr>
        <p:style>
          <a:lnRef idx="0"/>
          <a:fillRef idx="0"/>
          <a:effectRef idx="0"/>
          <a:fontRef idx="minor"/>
        </p:style>
      </p:sp>
      <p:sp>
        <p:nvSpPr>
          <p:cNvPr id="105" name="Freeform 4"/>
          <p:cNvSpPr/>
          <p:nvPr/>
        </p:nvSpPr>
        <p:spPr>
          <a:xfrm>
            <a:off x="2771640" y="4306680"/>
            <a:ext cx="360" cy="360"/>
          </a:xfrm>
          <a:custGeom>
            <a:avLst/>
            <a:gdLst/>
            <a:ahLst/>
            <a:rect l="0" t="0" r="r" b="b"/>
            <a:pathLst>
              <a:path w="1" h="1">
                <a:moveTo>
                  <a:pt x="0" y="0"/>
                </a:moveTo>
                <a:lnTo>
                  <a:pt x="0" y="0"/>
                </a:lnTo>
              </a:path>
            </a:pathLst>
          </a:custGeom>
          <a:ln w="38160">
            <a:solidFill>
              <a:schemeClr val="tx1"/>
            </a:solidFill>
            <a:round/>
            <a:tailEnd len="med" type="triangle" w="med"/>
          </a:ln>
        </p:spPr>
      </p:sp>
      <p:sp>
        <p:nvSpPr>
          <p:cNvPr id="106" name="CustomShape 5"/>
          <p:cNvSpPr/>
          <p:nvPr/>
        </p:nvSpPr>
        <p:spPr>
          <a:xfrm>
            <a:off x="522720" y="1758960"/>
            <a:ext cx="2304000" cy="333720"/>
          </a:xfrm>
          <a:prstGeom prst="rect">
            <a:avLst/>
          </a:prstGeom>
          <a:solidFill>
            <a:schemeClr val="accent6">
              <a:lumMod val="60000"/>
              <a:lumOff val="40000"/>
            </a:schemeClr>
          </a:solidFill>
          <a:ln w="38160">
            <a:solidFill>
              <a:schemeClr val="accent6">
                <a:lumMod val="75000"/>
              </a:schemeClr>
            </a:solidFill>
            <a:round/>
          </a:ln>
          <a:effectLst>
            <a:outerShdw algn="ctr" blurRad="57150" dir="5400000" dist="19080" rotWithShape="0">
              <a:srgbClr val="000000">
                <a:alpha val="63000"/>
              </a:srgbClr>
            </a:outerShdw>
          </a:effectLst>
          <a:scene3d>
            <a:camera prst="obliqueBottomRight"/>
            <a:lightRig dir="t" rig="threePt">
              <a:rot lat="0" lon="0" rev="20400000"/>
            </a:lightRig>
          </a:scene3d>
          <a:sp3d contourW="6350">
            <a:bevelT prst="angle" w="41275" h="19050"/>
            <a:contourClr>
              <a:schemeClr val="accent3"/>
            </a:contourClr>
          </a:sp3d>
        </p:spPr>
        <p:style>
          <a:lnRef idx="0">
            <a:schemeClr val="accent3"/>
          </a:lnRef>
          <a:fillRef idx="3">
            <a:schemeClr val="accent3"/>
          </a:fillRef>
          <a:effectRef idx="3">
            <a:schemeClr val="accent3"/>
          </a:effectRef>
          <a:fontRef idx="minor"/>
        </p:style>
        <p:txBody>
          <a:bodyPr lIns="90000" rIns="90000" tIns="45000" bIns="45000">
            <a:spAutoFit/>
          </a:bodyPr>
          <a:p>
            <a:pPr algn="ctr">
              <a:lnSpc>
                <a:spcPct val="100000"/>
              </a:lnSpc>
            </a:pPr>
            <a:r>
              <a:rPr b="1" lang="it-IT" sz="1600" spc="-1" strike="noStrike">
                <a:solidFill>
                  <a:srgbClr val="003366"/>
                </a:solidFill>
                <a:latin typeface="Times New Roman"/>
              </a:rPr>
              <a:t>INFORMAZIONE</a:t>
            </a:r>
            <a:endParaRPr b="0" lang="it-IT" sz="1600" spc="-1" strike="noStrike">
              <a:latin typeface="Arial"/>
            </a:endParaRPr>
          </a:p>
        </p:txBody>
      </p:sp>
      <p:sp>
        <p:nvSpPr>
          <p:cNvPr id="107" name="CustomShape 6"/>
          <p:cNvSpPr/>
          <p:nvPr/>
        </p:nvSpPr>
        <p:spPr>
          <a:xfrm>
            <a:off x="880200" y="3534120"/>
            <a:ext cx="7423560" cy="2016000"/>
          </a:xfrm>
          <a:prstGeom prst="roundRect">
            <a:avLst>
              <a:gd name="adj" fmla="val 16667"/>
            </a:avLst>
          </a:prstGeom>
          <a:gradFill rotWithShape="0">
            <a:gsLst>
              <a:gs pos="0">
                <a:srgbClr val="b9e7fd"/>
              </a:gs>
              <a:gs pos="100000">
                <a:srgbClr val="97dbfb"/>
              </a:gs>
            </a:gsLst>
            <a:lin ang="5400000"/>
          </a:gradFill>
          <a:ln w="38160">
            <a:solidFill>
              <a:schemeClr val="accent6">
                <a:lumMod val="75000"/>
              </a:schemeClr>
            </a:solidFill>
            <a:round/>
          </a:ln>
          <a:effectLst>
            <a:innerShdw blurRad="63500" dir="2700000" dist="50800">
              <a:srgbClr val="000000">
                <a:alpha val="50000"/>
              </a:srgbClr>
            </a:innerShdw>
          </a:effectLst>
        </p:spPr>
        <p:style>
          <a:lnRef idx="0">
            <a:schemeClr val="accent2"/>
          </a:lnRef>
          <a:fillRef idx="3">
            <a:schemeClr val="accent2"/>
          </a:fillRef>
          <a:effectRef idx="3">
            <a:schemeClr val="accent2"/>
          </a:effectRef>
          <a:fontRef idx="minor"/>
        </p:style>
        <p:txBody>
          <a:bodyPr lIns="90000" rIns="90000" tIns="45000" bIns="45000" anchor="ctr">
            <a:noAutofit/>
          </a:bodyPr>
          <a:p>
            <a:pPr algn="just">
              <a:lnSpc>
                <a:spcPct val="100000"/>
              </a:lnSpc>
            </a:pPr>
            <a:r>
              <a:rPr b="1" lang="it-IT" sz="1300" spc="-1" strike="noStrike">
                <a:solidFill>
                  <a:srgbClr val="3333ff"/>
                </a:solidFill>
                <a:latin typeface="Times New Roman"/>
              </a:rPr>
              <a:t>Il termine per il rilascio è di 30 giorni prorogabili di ulteriori 45 giorni per le verifiche di particolare complessità. </a:t>
            </a:r>
            <a:endParaRPr b="0" lang="it-IT" sz="1300" spc="-1" strike="noStrike">
              <a:latin typeface="Arial"/>
            </a:endParaRPr>
          </a:p>
          <a:p>
            <a:pPr algn="just">
              <a:lnSpc>
                <a:spcPct val="100000"/>
              </a:lnSpc>
            </a:pPr>
            <a:r>
              <a:rPr b="0" lang="it-IT" sz="1300" spc="-1" strike="noStrike">
                <a:solidFill>
                  <a:srgbClr val="000000"/>
                </a:solidFill>
                <a:latin typeface="Times New Roman"/>
              </a:rPr>
              <a:t>La disciplina prevede che, decorso il primo termine di 30 giorni, ovvero, nei casi di urgenza, immediatamente, le amministrazioni appaltanti procedano, anche in assenza dell’informazioni antimafia, stipulando i contratti, ovvero autorizzando i subcontratti, sotto condizione risolutiva.</a:t>
            </a:r>
            <a:endParaRPr b="0" lang="it-IT" sz="1300" spc="-1" strike="noStrike">
              <a:latin typeface="Arial"/>
            </a:endParaRPr>
          </a:p>
          <a:p>
            <a:pPr algn="just">
              <a:lnSpc>
                <a:spcPct val="100000"/>
              </a:lnSpc>
            </a:pPr>
            <a:r>
              <a:rPr b="0" lang="it-IT" sz="1300" spc="-1" strike="noStrike">
                <a:solidFill>
                  <a:srgbClr val="000000"/>
                </a:solidFill>
                <a:latin typeface="Times New Roman"/>
              </a:rPr>
              <a:t>Gli accertamenti sono estesi ai soli familiari conviventi “maggiorenni” dei soggetti istituzionali rappresentanti dell’impresa (amministratori, rappresentanti legali, direttori tecnici, soci di maggioranza, membri di collegi sindacali (effettivi e supplenti), ecc.). </a:t>
            </a:r>
            <a:endParaRPr b="0" lang="it-IT" sz="1300" spc="-1" strike="noStrike">
              <a:latin typeface="Arial"/>
            </a:endParaRPr>
          </a:p>
        </p:txBody>
      </p:sp>
      <p:sp>
        <p:nvSpPr>
          <p:cNvPr id="108" name="CustomShape 7"/>
          <p:cNvSpPr/>
          <p:nvPr/>
        </p:nvSpPr>
        <p:spPr>
          <a:xfrm>
            <a:off x="2840040" y="1432080"/>
            <a:ext cx="5749920" cy="1996560"/>
          </a:xfrm>
          <a:prstGeom prst="ellipse">
            <a:avLst/>
          </a:prstGeom>
          <a:gradFill rotWithShape="0">
            <a:gsLst>
              <a:gs pos="0">
                <a:srgbClr val="b9e7fd"/>
              </a:gs>
              <a:gs pos="100000">
                <a:srgbClr val="97dbfb"/>
              </a:gs>
            </a:gsLst>
            <a:lin ang="5400000"/>
          </a:gradFill>
          <a:ln w="38160">
            <a:solidFill>
              <a:schemeClr val="accent6">
                <a:lumMod val="75000"/>
              </a:schemeClr>
            </a:solidFill>
          </a:ln>
          <a:effectLst>
            <a:innerShdw blurRad="63500" dir="2700000" dist="50800">
              <a:srgbClr val="000000">
                <a:alpha val="50000"/>
              </a:srgbClr>
            </a:innerShdw>
          </a:effectLst>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marL="36000" algn="just">
              <a:lnSpc>
                <a:spcPct val="100000"/>
              </a:lnSpc>
            </a:pPr>
            <a:r>
              <a:rPr b="0" lang="it-IT" sz="1300" spc="-1" strike="noStrike">
                <a:solidFill>
                  <a:srgbClr val="000000"/>
                </a:solidFill>
                <a:latin typeface="Times New Roman"/>
              </a:rPr>
              <a:t>Attesta, oltre la mancanza delle cause di decadenza, sospensione e divieto contemplate per la comunicazione, </a:t>
            </a:r>
            <a:r>
              <a:rPr b="1" lang="it-IT" sz="1300" spc="-1" strike="noStrike">
                <a:solidFill>
                  <a:srgbClr val="000000"/>
                </a:solidFill>
                <a:latin typeface="Times New Roman"/>
              </a:rPr>
              <a:t>anche l’esistenza o meno di eventuali tentativi di infiltrazione </a:t>
            </a:r>
            <a:r>
              <a:rPr b="0" lang="it-IT" sz="1300" spc="-1" strike="noStrike">
                <a:solidFill>
                  <a:srgbClr val="000000"/>
                </a:solidFill>
                <a:latin typeface="Times New Roman"/>
              </a:rPr>
              <a:t>ad opera della criminalità mafiosa tendenti a condizionare le scelte e gli indirizzi di società o imprese</a:t>
            </a:r>
            <a:r>
              <a:rPr b="0" lang="it-IT" sz="1200" spc="-1" strike="noStrike">
                <a:solidFill>
                  <a:srgbClr val="000000"/>
                </a:solidFill>
                <a:latin typeface="Times New Roman"/>
              </a:rPr>
              <a:t>.</a:t>
            </a:r>
            <a:endParaRPr b="0" lang="it-IT" sz="1200" spc="-1" strike="noStrike">
              <a:latin typeface="Arial"/>
            </a:endParaRPr>
          </a:p>
        </p:txBody>
      </p:sp>
      <p:sp>
        <p:nvSpPr>
          <p:cNvPr id="109" name="CustomShape 8"/>
          <p:cNvSpPr/>
          <p:nvPr/>
        </p:nvSpPr>
        <p:spPr>
          <a:xfrm>
            <a:off x="2555640" y="5653440"/>
            <a:ext cx="4072320" cy="820440"/>
          </a:xfrm>
          <a:prstGeom prst="rect">
            <a:avLst/>
          </a:prstGeom>
          <a:gradFill rotWithShape="0">
            <a:gsLst>
              <a:gs pos="0">
                <a:srgbClr val="b9e7fd"/>
              </a:gs>
              <a:gs pos="100000">
                <a:srgbClr val="97dbfb"/>
              </a:gs>
            </a:gsLst>
            <a:lin ang="5400000"/>
          </a:gradFill>
          <a:ln w="38160">
            <a:solidFill>
              <a:schemeClr val="accent6">
                <a:lumMod val="75000"/>
              </a:schemeClr>
            </a:solidFill>
            <a:round/>
          </a:ln>
          <a:effectLst>
            <a:outerShdw algn="ctr" blurRad="57150" dir="5400000" dist="19080" rotWithShape="0">
              <a:srgbClr val="000000">
                <a:alpha val="63000"/>
              </a:srgbClr>
            </a:outerShdw>
          </a:effectLst>
          <a:scene3d>
            <a:camera prst="obliqueBottomRight"/>
            <a:lightRig dir="t" rig="threePt">
              <a:rot lat="0" lon="0" rev="20400000"/>
            </a:lightRig>
          </a:scene3d>
          <a:sp3d contourW="6350">
            <a:bevelT prst="angle" w="41275" h="19050"/>
            <a:contourClr>
              <a:schemeClr val="accent3"/>
            </a:contourClr>
          </a:sp3d>
        </p:spPr>
        <p:style>
          <a:lnRef idx="0">
            <a:schemeClr val="accent3"/>
          </a:lnRef>
          <a:fillRef idx="3">
            <a:schemeClr val="accent3"/>
          </a:fillRef>
          <a:effectRef idx="3">
            <a:schemeClr val="accent3"/>
          </a:effectRef>
          <a:fontRef idx="minor"/>
        </p:style>
        <p:txBody>
          <a:bodyPr lIns="90000" rIns="90000" tIns="45000" bIns="45000">
            <a:spAutoFit/>
          </a:bodyPr>
          <a:p>
            <a:pPr algn="ctr">
              <a:lnSpc>
                <a:spcPct val="100000"/>
              </a:lnSpc>
            </a:pPr>
            <a:r>
              <a:rPr b="1" lang="it-IT" sz="1600" spc="-1" strike="noStrike">
                <a:solidFill>
                  <a:srgbClr val="3333ff"/>
                </a:solidFill>
                <a:latin typeface="Times New Roman"/>
              </a:rPr>
              <a:t>La informazione antimafia </a:t>
            </a:r>
            <a:endParaRPr b="0" lang="it-IT" sz="1600" spc="-1" strike="noStrike">
              <a:latin typeface="Arial"/>
            </a:endParaRPr>
          </a:p>
          <a:p>
            <a:pPr algn="ctr">
              <a:lnSpc>
                <a:spcPct val="100000"/>
              </a:lnSpc>
            </a:pPr>
            <a:r>
              <a:rPr b="1" lang="it-IT" sz="1600" spc="-1" strike="noStrike">
                <a:solidFill>
                  <a:srgbClr val="3333ff"/>
                </a:solidFill>
                <a:latin typeface="Times New Roman"/>
              </a:rPr>
              <a:t>ha una validità di 6 mesi </a:t>
            </a:r>
            <a:endParaRPr b="0" lang="it-IT" sz="1600" spc="-1" strike="noStrike">
              <a:latin typeface="Arial"/>
            </a:endParaRPr>
          </a:p>
          <a:p>
            <a:pPr algn="ctr">
              <a:lnSpc>
                <a:spcPct val="100000"/>
              </a:lnSpc>
            </a:pPr>
            <a:r>
              <a:rPr b="1" lang="it-IT" sz="1600" spc="-1" strike="noStrike">
                <a:solidFill>
                  <a:srgbClr val="3333ff"/>
                </a:solidFill>
                <a:latin typeface="Times New Roman"/>
              </a:rPr>
              <a:t>dalla data dell’acquisizione. </a:t>
            </a:r>
            <a:endParaRPr b="0" lang="it-IT" sz="1600" spc="-1" strike="noStrike">
              <a:latin typeface="Arial"/>
            </a:endParaRPr>
          </a:p>
        </p:txBody>
      </p:sp>
      <p:pic>
        <p:nvPicPr>
          <p:cNvPr id="110" name="Picture 7" descr="alloro_rep[1]"/>
          <p:cNvPicPr/>
          <p:nvPr/>
        </p:nvPicPr>
        <p:blipFill>
          <a:blip r:embed="rId2"/>
          <a:stretch/>
        </p:blipFill>
        <p:spPr>
          <a:xfrm>
            <a:off x="1675080" y="285840"/>
            <a:ext cx="429840" cy="499680"/>
          </a:xfrm>
          <a:prstGeom prst="rect">
            <a:avLst/>
          </a:prstGeom>
          <a:ln>
            <a:noFill/>
          </a:ln>
        </p:spPr>
      </p:pic>
      <p:sp>
        <p:nvSpPr>
          <p:cNvPr id="111" name="CustomShape 9"/>
          <p:cNvSpPr/>
          <p:nvPr/>
        </p:nvSpPr>
        <p:spPr>
          <a:xfrm>
            <a:off x="-324720" y="85680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112" name="CustomShape 10"/>
          <p:cNvSpPr/>
          <p:nvPr/>
        </p:nvSpPr>
        <p:spPr>
          <a:xfrm>
            <a:off x="2840040" y="492120"/>
            <a:ext cx="6128280" cy="57708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600" spc="-1" strike="noStrike">
                <a:solidFill>
                  <a:srgbClr val="0070c0"/>
                </a:solidFill>
                <a:latin typeface="Times New Roman"/>
              </a:rPr>
              <a:t>DOCUMENTAZIONE ANTIMAFIA</a:t>
            </a:r>
            <a:endParaRPr b="0" lang="it-IT" sz="1600" spc="-1" strike="noStrike">
              <a:latin typeface="Arial"/>
            </a:endParaRPr>
          </a:p>
          <a:p>
            <a:pPr algn="ctr">
              <a:lnSpc>
                <a:spcPct val="100000"/>
              </a:lnSpc>
            </a:pPr>
            <a:r>
              <a:rPr b="1" lang="it-IT" sz="1600" spc="-1" strike="noStrike">
                <a:solidFill>
                  <a:srgbClr val="0070c0"/>
                </a:solidFill>
                <a:latin typeface="Times New Roman"/>
              </a:rPr>
              <a:t>(ART. 84)</a:t>
            </a:r>
            <a:endParaRPr b="0" lang="it-IT" sz="1600" spc="-1" strike="noStrike">
              <a:latin typeface="Arial"/>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childTnLst>
                  <p:par>
                    <p:cTn id="43" nodeType="clickEffect" fill="hold">
                      <p:stCondLst>
                        <p:cond delay="0"/>
                      </p:stCondLst>
                      <p:childTnLst>
                        <p:par>
                          <p:cTn id="44" nodeType="afterEffect" fill="hold">
                            <p:stCondLst>
                              <p:cond delay="0"/>
                            </p:stCondLst>
                            <p:childTnLst>
                              <p:par>
                                <p:cTn id="45" nodeType="withEffect" fill="hold" presetClass="entr" presetID="2" presetSubtype="4">
                                  <p:stCondLst>
                                    <p:cond delay="0"/>
                                  </p:stCondLst>
                                  <p:childTnLst>
                                    <p:set>
                                      <p:cBhvr>
                                        <p:cTn id="46" dur="1" fill="hold">
                                          <p:stCondLst>
                                            <p:cond delay="0"/>
                                          </p:stCondLst>
                                        </p:cTn>
                                        <p:tgtEl>
                                          <p:spTgt spid="107"/>
                                        </p:tgtEl>
                                        <p:attrNameLst>
                                          <p:attrName>style.visibility</p:attrName>
                                        </p:attrNameLst>
                                      </p:cBhvr>
                                      <p:to>
                                        <p:strVal val="visible"/>
                                      </p:to>
                                    </p:set>
                                    <p:anim calcmode="lin" valueType="num">
                                      <p:cBhvr additive="repl">
                                        <p:cTn id="47" dur="500" fill="hold"/>
                                        <p:tgtEl>
                                          <p:spTgt spid="107"/>
                                        </p:tgtEl>
                                        <p:attrNameLst>
                                          <p:attrName>ppt_x</p:attrName>
                                        </p:attrNameLst>
                                      </p:cBhvr>
                                      <p:tavLst>
                                        <p:tav tm="0">
                                          <p:val>
                                            <p:strVal val="#ppt_x"/>
                                          </p:val>
                                        </p:tav>
                                        <p:tav tm="100000">
                                          <p:val>
                                            <p:strVal val="#ppt_x"/>
                                          </p:val>
                                        </p:tav>
                                      </p:tavLst>
                                    </p:anim>
                                    <p:anim calcmode="lin" valueType="num">
                                      <p:cBhvr additive="repl">
                                        <p:cTn id="48" dur="500" fill="hold"/>
                                        <p:tgtEl>
                                          <p:spTgt spid="107"/>
                                        </p:tgtEl>
                                        <p:attrNameLst>
                                          <p:attrName>ppt_y</p:attrName>
                                        </p:attrNameLst>
                                      </p:cBhvr>
                                      <p:tavLst>
                                        <p:tav tm="0">
                                          <p:val>
                                            <p:strVal val="1+#ppt_h/2"/>
                                          </p:val>
                                        </p:tav>
                                        <p:tav tm="100000">
                                          <p:val>
                                            <p:strVal val="#ppt_y"/>
                                          </p:val>
                                        </p:tav>
                                      </p:tavLst>
                                    </p:anim>
                                  </p:childTnLst>
                                </p:cTn>
                              </p:par>
                              <p:par>
                                <p:cTn id="49" nodeType="withEffect" fill="hold" presetClass="entr" presetID="2" presetSubtype="4">
                                  <p:stCondLst>
                                    <p:cond delay="0"/>
                                  </p:stCondLst>
                                  <p:childTnLst>
                                    <p:set>
                                      <p:cBhvr>
                                        <p:cTn id="50" dur="1" fill="hold">
                                          <p:stCondLst>
                                            <p:cond delay="0"/>
                                          </p:stCondLst>
                                        </p:cTn>
                                        <p:tgtEl>
                                          <p:spTgt spid="107"/>
                                        </p:tgtEl>
                                        <p:attrNameLst>
                                          <p:attrName>style.visibility</p:attrName>
                                        </p:attrNameLst>
                                      </p:cBhvr>
                                      <p:to>
                                        <p:strVal val="visible"/>
                                      </p:to>
                                    </p:set>
                                    <p:anim calcmode="lin" valueType="num">
                                      <p:cBhvr additive="repl">
                                        <p:cTn id="51" dur="500" fill="hold"/>
                                        <p:tgtEl>
                                          <p:spTgt spid="107"/>
                                        </p:tgtEl>
                                        <p:attrNameLst>
                                          <p:attrName>ppt_x</p:attrName>
                                        </p:attrNameLst>
                                      </p:cBhvr>
                                      <p:tavLst>
                                        <p:tav tm="0">
                                          <p:val>
                                            <p:strVal val="#ppt_x"/>
                                          </p:val>
                                        </p:tav>
                                        <p:tav tm="100000">
                                          <p:val>
                                            <p:strVal val="#ppt_x"/>
                                          </p:val>
                                        </p:tav>
                                      </p:tavLst>
                                    </p:anim>
                                    <p:anim calcmode="lin" valueType="num">
                                      <p:cBhvr additive="repl">
                                        <p:cTn id="52" dur="500" fill="hold"/>
                                        <p:tgtEl>
                                          <p:spTgt spid="1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113" name="CustomShape 1"/>
          <p:cNvSpPr/>
          <p:nvPr/>
        </p:nvSpPr>
        <p:spPr>
          <a:xfrm>
            <a:off x="7358040" y="6426360"/>
            <a:ext cx="1642680" cy="431280"/>
          </a:xfrm>
          <a:prstGeom prst="rect">
            <a:avLst/>
          </a:prstGeom>
          <a:noFill/>
          <a:ln>
            <a:noFill/>
          </a:ln>
        </p:spPr>
        <p:style>
          <a:lnRef idx="0"/>
          <a:fillRef idx="0"/>
          <a:effectRef idx="0"/>
          <a:fontRef idx="minor"/>
        </p:style>
      </p:sp>
      <p:sp>
        <p:nvSpPr>
          <p:cNvPr id="114" name="Freeform 2"/>
          <p:cNvSpPr/>
          <p:nvPr/>
        </p:nvSpPr>
        <p:spPr>
          <a:xfrm>
            <a:off x="2771640" y="4306680"/>
            <a:ext cx="360" cy="360"/>
          </a:xfrm>
          <a:custGeom>
            <a:avLst/>
            <a:gdLst/>
            <a:ahLst/>
            <a:rect l="0" t="0" r="r" b="b"/>
            <a:pathLst>
              <a:path w="1" h="1">
                <a:moveTo>
                  <a:pt x="0" y="0"/>
                </a:moveTo>
                <a:lnTo>
                  <a:pt x="0" y="0"/>
                </a:lnTo>
              </a:path>
            </a:pathLst>
          </a:custGeom>
          <a:ln w="9360">
            <a:solidFill>
              <a:schemeClr val="tx1"/>
            </a:solidFill>
            <a:round/>
            <a:tailEnd len="med" type="triangle" w="med"/>
          </a:ln>
        </p:spPr>
      </p:sp>
      <p:sp>
        <p:nvSpPr>
          <p:cNvPr id="115" name="CustomShape 3"/>
          <p:cNvSpPr/>
          <p:nvPr/>
        </p:nvSpPr>
        <p:spPr>
          <a:xfrm>
            <a:off x="3324600" y="1922400"/>
            <a:ext cx="5256000" cy="1362240"/>
          </a:xfrm>
          <a:prstGeom prst="flowChartAlternateProcess">
            <a:avLst/>
          </a:prstGeom>
          <a:gradFill rotWithShape="0">
            <a:gsLst>
              <a:gs pos="0">
                <a:srgbClr val="b9e7fd"/>
              </a:gs>
              <a:gs pos="100000">
                <a:srgbClr val="97dbfb"/>
              </a:gs>
            </a:gsLst>
            <a:lin ang="5400000"/>
          </a:gradFill>
          <a:ln w="38160">
            <a:solidFill>
              <a:schemeClr val="accent6">
                <a:lumMod val="75000"/>
              </a:schemeClr>
            </a:solidFill>
          </a:ln>
          <a:effectLst>
            <a:innerShdw blurRad="63500" dir="2700000" dist="50800">
              <a:srgbClr val="000000">
                <a:alpha val="50000"/>
              </a:srgbClr>
            </a:innerShdw>
          </a:effectLst>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just">
              <a:lnSpc>
                <a:spcPct val="100000"/>
              </a:lnSpc>
            </a:pPr>
            <a:r>
              <a:rPr b="1" lang="it-IT" sz="1400" spc="-1" strike="noStrike">
                <a:solidFill>
                  <a:srgbClr val="000000"/>
                </a:solidFill>
                <a:latin typeface="Times New Roman"/>
              </a:rPr>
              <a:t>Con l’attivazione della Banca Dati Nazionale Antimafia (B.D.N.A.) la documentazione antimafia (comunicazione ed informazione) </a:t>
            </a:r>
            <a:r>
              <a:rPr b="1" lang="it-IT" sz="1400" spc="-1" strike="noStrike">
                <a:solidFill>
                  <a:srgbClr val="3333ff"/>
                </a:solidFill>
                <a:latin typeface="Times New Roman"/>
              </a:rPr>
              <a:t>deve essere richiesta per ogni singolo procedimento</a:t>
            </a:r>
            <a:r>
              <a:rPr b="1" lang="it-IT" sz="1400" spc="-1" strike="noStrike">
                <a:solidFill>
                  <a:srgbClr val="000000"/>
                </a:solidFill>
                <a:latin typeface="Times New Roman"/>
              </a:rPr>
              <a:t>.</a:t>
            </a:r>
            <a:endParaRPr b="0" lang="it-IT" sz="1400" spc="-1" strike="noStrike">
              <a:latin typeface="Arial"/>
            </a:endParaRPr>
          </a:p>
        </p:txBody>
      </p:sp>
      <p:sp>
        <p:nvSpPr>
          <p:cNvPr id="116" name="CustomShape 4"/>
          <p:cNvSpPr/>
          <p:nvPr/>
        </p:nvSpPr>
        <p:spPr>
          <a:xfrm>
            <a:off x="3299040" y="3573000"/>
            <a:ext cx="5281560" cy="2389320"/>
          </a:xfrm>
          <a:prstGeom prst="roundRect">
            <a:avLst>
              <a:gd name="adj" fmla="val 16667"/>
            </a:avLst>
          </a:prstGeom>
          <a:gradFill rotWithShape="0">
            <a:gsLst>
              <a:gs pos="0">
                <a:srgbClr val="b9e7fd"/>
              </a:gs>
              <a:gs pos="100000">
                <a:srgbClr val="97dbfb"/>
              </a:gs>
            </a:gsLst>
            <a:lin ang="5400000"/>
          </a:gradFill>
          <a:ln w="38160">
            <a:solidFill>
              <a:schemeClr val="accent6">
                <a:lumMod val="75000"/>
              </a:schemeClr>
            </a:solidFill>
          </a:ln>
          <a:effectLst>
            <a:innerShdw blurRad="63500" dir="2700000" dist="50800">
              <a:srgbClr val="000000">
                <a:alpha val="50000"/>
              </a:srgbClr>
            </a:innerShdw>
          </a:effectLst>
        </p:spPr>
        <p:style>
          <a:lnRef idx="2">
            <a:schemeClr val="accent3">
              <a:shade val="50000"/>
            </a:schemeClr>
          </a:lnRef>
          <a:fillRef idx="1">
            <a:schemeClr val="accent3"/>
          </a:fillRef>
          <a:effectRef idx="0">
            <a:schemeClr val="accent3"/>
          </a:effectRef>
          <a:fontRef idx="minor"/>
        </p:style>
        <p:txBody>
          <a:bodyPr lIns="90000" rIns="90000" tIns="45000" bIns="45000" anchor="ctr">
            <a:noAutofit/>
          </a:bodyPr>
          <a:p>
            <a:pPr lvl="1" marL="285840" indent="-285480" algn="just">
              <a:lnSpc>
                <a:spcPct val="100000"/>
              </a:lnSpc>
              <a:buClr>
                <a:srgbClr val="000000"/>
              </a:buClr>
              <a:buFont typeface="Wingdings" charset="2"/>
              <a:buChar char=""/>
              <a:tabLst>
                <a:tab algn="l" pos="180000"/>
              </a:tabLst>
            </a:pPr>
            <a:r>
              <a:rPr b="1" lang="it-IT" sz="1400" spc="-1" strike="noStrike">
                <a:solidFill>
                  <a:srgbClr val="000000"/>
                </a:solidFill>
                <a:latin typeface="Times New Roman"/>
              </a:rPr>
              <a:t>La competenza alle verifiche antimafia spetta al Prefetto della provincia ove le persone fisiche, le imprese, le associazioni o i consorzi risiedono o hanno la sede legale. </a:t>
            </a:r>
            <a:endParaRPr b="0" lang="it-IT" sz="1400" spc="-1" strike="noStrike">
              <a:latin typeface="Arial"/>
            </a:endParaRPr>
          </a:p>
          <a:p>
            <a:pPr lvl="1" marL="285840" indent="-285480" algn="just">
              <a:lnSpc>
                <a:spcPct val="100000"/>
              </a:lnSpc>
              <a:buClr>
                <a:srgbClr val="000000"/>
              </a:buClr>
              <a:buFont typeface="Wingdings" charset="2"/>
              <a:buChar char=""/>
              <a:tabLst>
                <a:tab algn="l" pos="180000"/>
              </a:tabLst>
            </a:pPr>
            <a:r>
              <a:rPr b="1" lang="it-IT" sz="1400" spc="-1" strike="noStrike">
                <a:solidFill>
                  <a:srgbClr val="000000"/>
                </a:solidFill>
                <a:latin typeface="Times New Roman"/>
              </a:rPr>
              <a:t>Nel caso di Società costituite all’estero, prive di una sede secondaria con rappresentante stabile sul territorio dello Stato, le verifiche antimafia sono di competenza del Prefetto della provincia in cui i soggetti richiedenti, di cui all’art. 83, hanno sede. </a:t>
            </a:r>
            <a:endParaRPr b="0" lang="it-IT" sz="1400" spc="-1" strike="noStrike">
              <a:latin typeface="Arial"/>
            </a:endParaRPr>
          </a:p>
        </p:txBody>
      </p:sp>
      <p:pic>
        <p:nvPicPr>
          <p:cNvPr id="117" name="Picture 7" descr="alloro_rep[1]"/>
          <p:cNvPicPr/>
          <p:nvPr/>
        </p:nvPicPr>
        <p:blipFill>
          <a:blip r:embed="rId2"/>
          <a:stretch/>
        </p:blipFill>
        <p:spPr>
          <a:xfrm>
            <a:off x="1675080" y="285840"/>
            <a:ext cx="429840" cy="499680"/>
          </a:xfrm>
          <a:prstGeom prst="rect">
            <a:avLst/>
          </a:prstGeom>
          <a:ln>
            <a:noFill/>
          </a:ln>
        </p:spPr>
      </p:pic>
      <p:sp>
        <p:nvSpPr>
          <p:cNvPr id="118" name="CustomShape 5"/>
          <p:cNvSpPr/>
          <p:nvPr/>
        </p:nvSpPr>
        <p:spPr>
          <a:xfrm>
            <a:off x="-324720" y="85716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119" name="CustomShape 6"/>
          <p:cNvSpPr/>
          <p:nvPr/>
        </p:nvSpPr>
        <p:spPr>
          <a:xfrm>
            <a:off x="459360" y="1922400"/>
            <a:ext cx="2860560" cy="155052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it-IT" sz="1600" spc="-1" strike="noStrike">
                <a:solidFill>
                  <a:srgbClr val="0070c0"/>
                </a:solidFill>
                <a:latin typeface="Times New Roman"/>
              </a:rPr>
              <a:t>EFFICACIA</a:t>
            </a:r>
            <a:endParaRPr b="0" lang="it-IT" sz="1600" spc="-1" strike="noStrike">
              <a:latin typeface="Arial"/>
            </a:endParaRPr>
          </a:p>
          <a:p>
            <a:pPr>
              <a:lnSpc>
                <a:spcPct val="100000"/>
              </a:lnSpc>
            </a:pPr>
            <a:r>
              <a:rPr b="1" lang="it-IT" sz="1600" spc="-1" strike="noStrike">
                <a:solidFill>
                  <a:srgbClr val="0070c0"/>
                </a:solidFill>
                <a:latin typeface="Times New Roman"/>
              </a:rPr>
              <a:t>DELLA</a:t>
            </a:r>
            <a:endParaRPr b="0" lang="it-IT" sz="1600" spc="-1" strike="noStrike">
              <a:latin typeface="Arial"/>
            </a:endParaRPr>
          </a:p>
          <a:p>
            <a:pPr>
              <a:lnSpc>
                <a:spcPct val="100000"/>
              </a:lnSpc>
            </a:pPr>
            <a:r>
              <a:rPr b="1" lang="it-IT" sz="1600" spc="-1" strike="noStrike">
                <a:solidFill>
                  <a:srgbClr val="0070c0"/>
                </a:solidFill>
                <a:latin typeface="Times New Roman"/>
              </a:rPr>
              <a:t>DOCUMENTAZIONE ANTIMAFIA</a:t>
            </a:r>
            <a:endParaRPr b="0" lang="it-IT" sz="1600" spc="-1" strike="noStrike">
              <a:latin typeface="Arial"/>
            </a:endParaRPr>
          </a:p>
          <a:p>
            <a:pPr>
              <a:lnSpc>
                <a:spcPct val="100000"/>
              </a:lnSpc>
            </a:pPr>
            <a:r>
              <a:rPr b="1" lang="it-IT" sz="1600" spc="-1" strike="noStrike">
                <a:solidFill>
                  <a:srgbClr val="0070c0"/>
                </a:solidFill>
                <a:latin typeface="Times New Roman"/>
              </a:rPr>
              <a:t>E COMPETENZA </a:t>
            </a:r>
            <a:endParaRPr b="0" lang="it-IT" sz="1600" spc="-1" strike="noStrike">
              <a:latin typeface="Arial"/>
            </a:endParaRPr>
          </a:p>
          <a:p>
            <a:pPr>
              <a:lnSpc>
                <a:spcPct val="100000"/>
              </a:lnSpc>
            </a:pPr>
            <a:r>
              <a:rPr b="1" lang="it-IT" sz="1600" spc="-1" strike="noStrike">
                <a:solidFill>
                  <a:srgbClr val="0070c0"/>
                </a:solidFill>
                <a:latin typeface="Times New Roman"/>
              </a:rPr>
              <a:t>AL RILASCIO</a:t>
            </a:r>
            <a:endParaRPr b="0" lang="it-IT"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120" name="CustomShape 1"/>
          <p:cNvSpPr/>
          <p:nvPr/>
        </p:nvSpPr>
        <p:spPr>
          <a:xfrm>
            <a:off x="7358040" y="6426360"/>
            <a:ext cx="1642680" cy="431280"/>
          </a:xfrm>
          <a:prstGeom prst="rect">
            <a:avLst/>
          </a:prstGeom>
          <a:noFill/>
          <a:ln>
            <a:noFill/>
          </a:ln>
        </p:spPr>
        <p:style>
          <a:lnRef idx="0"/>
          <a:fillRef idx="0"/>
          <a:effectRef idx="0"/>
          <a:fontRef idx="minor"/>
        </p:style>
      </p:sp>
      <p:sp>
        <p:nvSpPr>
          <p:cNvPr id="121" name="Freeform 2"/>
          <p:cNvSpPr/>
          <p:nvPr/>
        </p:nvSpPr>
        <p:spPr>
          <a:xfrm>
            <a:off x="2771640" y="4306680"/>
            <a:ext cx="360" cy="360"/>
          </a:xfrm>
          <a:custGeom>
            <a:avLst/>
            <a:gdLst/>
            <a:ahLst/>
            <a:rect l="0" t="0" r="r" b="b"/>
            <a:pathLst>
              <a:path w="1" h="1">
                <a:moveTo>
                  <a:pt x="0" y="0"/>
                </a:moveTo>
                <a:lnTo>
                  <a:pt x="0" y="0"/>
                </a:lnTo>
              </a:path>
            </a:pathLst>
          </a:custGeom>
          <a:ln w="38160">
            <a:solidFill>
              <a:schemeClr val="accent6">
                <a:lumMod val="75000"/>
              </a:schemeClr>
            </a:solidFill>
            <a:round/>
            <a:tailEnd len="med" type="triangle" w="med"/>
          </a:ln>
        </p:spPr>
      </p:sp>
      <p:sp>
        <p:nvSpPr>
          <p:cNvPr id="122" name="CustomShape 3"/>
          <p:cNvSpPr/>
          <p:nvPr/>
        </p:nvSpPr>
        <p:spPr>
          <a:xfrm>
            <a:off x="426600" y="2887200"/>
            <a:ext cx="2846880" cy="1728000"/>
          </a:xfrm>
          <a:prstGeom prst="roundRect">
            <a:avLst>
              <a:gd name="adj" fmla="val 16667"/>
            </a:avLst>
          </a:prstGeom>
          <a:solidFill>
            <a:schemeClr val="accent6">
              <a:lumMod val="60000"/>
              <a:lumOff val="40000"/>
            </a:schemeClr>
          </a:solidFill>
          <a:ln w="38160">
            <a:solidFill>
              <a:schemeClr val="accent6">
                <a:lumMod val="75000"/>
              </a:schemeClr>
            </a:solidFill>
            <a:round/>
          </a:ln>
          <a:effectLst>
            <a:outerShdw algn="ctr" blurRad="57150" dir="5400000" dist="19080" rotWithShape="0">
              <a:srgbClr val="000000">
                <a:alpha val="63000"/>
              </a:srgbClr>
            </a:outerShdw>
          </a:effectLst>
        </p:spPr>
        <p:style>
          <a:lnRef idx="0">
            <a:schemeClr val="accent2"/>
          </a:lnRef>
          <a:fillRef idx="3">
            <a:schemeClr val="accent2"/>
          </a:fillRef>
          <a:effectRef idx="3">
            <a:schemeClr val="accent2"/>
          </a:effectRef>
          <a:fontRef idx="minor"/>
        </p:style>
        <p:txBody>
          <a:bodyPr lIns="90000" rIns="90000" tIns="45000" bIns="45000" anchor="ctr">
            <a:noAutofit/>
          </a:bodyPr>
          <a:p>
            <a:pPr algn="ctr">
              <a:lnSpc>
                <a:spcPct val="100000"/>
              </a:lnSpc>
            </a:pPr>
            <a:r>
              <a:rPr b="1" lang="it-IT" sz="1300" spc="-1" strike="noStrike">
                <a:solidFill>
                  <a:srgbClr val="000000"/>
                </a:solidFill>
                <a:latin typeface="Times New Roman"/>
              </a:rPr>
              <a:t>Le soglie di valore </a:t>
            </a:r>
            <a:endParaRPr b="0" lang="it-IT" sz="1300" spc="-1" strike="noStrike">
              <a:latin typeface="Arial"/>
            </a:endParaRPr>
          </a:p>
          <a:p>
            <a:pPr algn="ctr">
              <a:lnSpc>
                <a:spcPct val="100000"/>
              </a:lnSpc>
            </a:pPr>
            <a:r>
              <a:rPr b="1" lang="it-IT" sz="1300" spc="-1" strike="noStrike">
                <a:solidFill>
                  <a:srgbClr val="000000"/>
                </a:solidFill>
                <a:latin typeface="Times New Roman"/>
              </a:rPr>
              <a:t>indicano l’obbligatorietà </a:t>
            </a:r>
            <a:endParaRPr b="0" lang="it-IT" sz="1300" spc="-1" strike="noStrike">
              <a:latin typeface="Arial"/>
            </a:endParaRPr>
          </a:p>
          <a:p>
            <a:pPr algn="ctr">
              <a:lnSpc>
                <a:spcPct val="100000"/>
              </a:lnSpc>
            </a:pPr>
            <a:r>
              <a:rPr b="1" lang="it-IT" sz="1300" spc="-1" strike="noStrike">
                <a:solidFill>
                  <a:srgbClr val="000000"/>
                </a:solidFill>
                <a:latin typeface="Times New Roman"/>
              </a:rPr>
              <a:t>dell’una o dell’altra tipologia </a:t>
            </a:r>
            <a:endParaRPr b="0" lang="it-IT" sz="1300" spc="-1" strike="noStrike">
              <a:latin typeface="Arial"/>
            </a:endParaRPr>
          </a:p>
          <a:p>
            <a:pPr algn="ctr">
              <a:lnSpc>
                <a:spcPct val="100000"/>
              </a:lnSpc>
            </a:pPr>
            <a:r>
              <a:rPr b="1" lang="it-IT" sz="1300" spc="-1" strike="noStrike">
                <a:solidFill>
                  <a:srgbClr val="000000"/>
                </a:solidFill>
                <a:latin typeface="Times New Roman"/>
              </a:rPr>
              <a:t>di documentazione antimafia.</a:t>
            </a:r>
            <a:endParaRPr b="0" lang="it-IT" sz="1300" spc="-1" strike="noStrike">
              <a:latin typeface="Arial"/>
            </a:endParaRPr>
          </a:p>
        </p:txBody>
      </p:sp>
      <p:sp>
        <p:nvSpPr>
          <p:cNvPr id="123" name="CustomShape 4"/>
          <p:cNvSpPr/>
          <p:nvPr/>
        </p:nvSpPr>
        <p:spPr>
          <a:xfrm>
            <a:off x="3927600" y="1866960"/>
            <a:ext cx="2653920" cy="861840"/>
          </a:xfrm>
          <a:prstGeom prst="roundRect">
            <a:avLst>
              <a:gd name="adj" fmla="val 16667"/>
            </a:avLst>
          </a:prstGeom>
          <a:solidFill>
            <a:schemeClr val="accent6">
              <a:lumMod val="60000"/>
              <a:lumOff val="40000"/>
            </a:schemeClr>
          </a:solidFill>
          <a:ln w="38160">
            <a:solidFill>
              <a:schemeClr val="accent6">
                <a:lumMod val="75000"/>
              </a:schemeClr>
            </a:solidFill>
          </a:ln>
        </p:spPr>
        <p:style>
          <a:lnRef idx="1">
            <a:schemeClr val="accent3"/>
          </a:lnRef>
          <a:fillRef idx="2">
            <a:schemeClr val="accent3"/>
          </a:fillRef>
          <a:effectRef idx="1">
            <a:schemeClr val="accent3"/>
          </a:effectRef>
          <a:fontRef idx="minor"/>
        </p:style>
        <p:txBody>
          <a:bodyPr lIns="90000" rIns="90000" tIns="45000" bIns="45000" anchor="ctr">
            <a:noAutofit/>
          </a:bodyPr>
          <a:p>
            <a:pPr algn="just">
              <a:lnSpc>
                <a:spcPct val="100000"/>
              </a:lnSpc>
            </a:pPr>
            <a:r>
              <a:rPr b="1" lang="it-IT" sz="1300" spc="-1" strike="noStrike">
                <a:solidFill>
                  <a:srgbClr val="000000"/>
                </a:solidFill>
                <a:latin typeface="Times New Roman"/>
              </a:rPr>
              <a:t>provvedimenti, atti, contratti ed erogazioni il cui valore comples-sivo non superi  150.000,00 euro</a:t>
            </a:r>
            <a:endParaRPr b="0" lang="it-IT" sz="1300" spc="-1" strike="noStrike">
              <a:latin typeface="Arial"/>
            </a:endParaRPr>
          </a:p>
        </p:txBody>
      </p:sp>
      <p:sp>
        <p:nvSpPr>
          <p:cNvPr id="124" name="CustomShape 5"/>
          <p:cNvSpPr/>
          <p:nvPr/>
        </p:nvSpPr>
        <p:spPr>
          <a:xfrm>
            <a:off x="3927600" y="2945520"/>
            <a:ext cx="2663640" cy="1202400"/>
          </a:xfrm>
          <a:prstGeom prst="roundRect">
            <a:avLst>
              <a:gd name="adj" fmla="val 16667"/>
            </a:avLst>
          </a:prstGeom>
          <a:solidFill>
            <a:schemeClr val="accent6">
              <a:lumMod val="75000"/>
            </a:schemeClr>
          </a:solidFill>
          <a:ln w="38160">
            <a:solidFill>
              <a:schemeClr val="accent6">
                <a:lumMod val="75000"/>
              </a:schemeClr>
            </a:solidFill>
          </a:ln>
        </p:spPr>
        <p:style>
          <a:lnRef idx="1">
            <a:schemeClr val="accent3"/>
          </a:lnRef>
          <a:fillRef idx="3">
            <a:schemeClr val="accent3"/>
          </a:fillRef>
          <a:effectRef idx="2">
            <a:schemeClr val="accent3"/>
          </a:effectRef>
          <a:fontRef idx="minor"/>
        </p:style>
        <p:txBody>
          <a:bodyPr lIns="90000" rIns="90000" tIns="45000" bIns="45000" anchor="ctr">
            <a:noAutofit/>
          </a:bodyPr>
          <a:p>
            <a:pPr algn="just">
              <a:lnSpc>
                <a:spcPct val="100000"/>
              </a:lnSpc>
            </a:pPr>
            <a:r>
              <a:rPr b="1" lang="it-IT" sz="1300" spc="-1" strike="noStrike">
                <a:solidFill>
                  <a:srgbClr val="000000"/>
                </a:solidFill>
                <a:latin typeface="Times New Roman"/>
              </a:rPr>
              <a:t>contratti d’importo superiore a 150.000,00 ed inferiore alla soglia comunitaria</a:t>
            </a:r>
            <a:endParaRPr b="0" lang="it-IT" sz="1300" spc="-1" strike="noStrike">
              <a:latin typeface="Arial"/>
            </a:endParaRPr>
          </a:p>
        </p:txBody>
      </p:sp>
      <p:sp>
        <p:nvSpPr>
          <p:cNvPr id="125" name="CustomShape 6"/>
          <p:cNvSpPr/>
          <p:nvPr/>
        </p:nvSpPr>
        <p:spPr>
          <a:xfrm>
            <a:off x="3927600" y="4484520"/>
            <a:ext cx="2663640" cy="1137960"/>
          </a:xfrm>
          <a:prstGeom prst="roundRect">
            <a:avLst>
              <a:gd name="adj" fmla="val 16667"/>
            </a:avLst>
          </a:prstGeom>
          <a:solidFill>
            <a:schemeClr val="accent6">
              <a:lumMod val="50000"/>
            </a:schemeClr>
          </a:solidFill>
          <a:ln w="38160">
            <a:solidFill>
              <a:schemeClr val="accent6">
                <a:lumMod val="75000"/>
              </a:schemeClr>
            </a:solidFill>
          </a:ln>
        </p:spPr>
        <p:style>
          <a:lnRef idx="1">
            <a:schemeClr val="accent3"/>
          </a:lnRef>
          <a:fillRef idx="2">
            <a:schemeClr val="accent3"/>
          </a:fillRef>
          <a:effectRef idx="1">
            <a:schemeClr val="accent3"/>
          </a:effectRef>
          <a:fontRef idx="minor"/>
        </p:style>
        <p:txBody>
          <a:bodyPr lIns="90000" rIns="90000" tIns="45000" bIns="45000" anchor="ctr">
            <a:noAutofit/>
          </a:bodyPr>
          <a:p>
            <a:pPr algn="just">
              <a:lnSpc>
                <a:spcPct val="100000"/>
              </a:lnSpc>
            </a:pPr>
            <a:r>
              <a:rPr b="1" lang="it-IT" sz="1300" spc="-1" strike="noStrike">
                <a:solidFill>
                  <a:srgbClr val="dcf3fe"/>
                </a:solidFill>
                <a:latin typeface="Times New Roman"/>
              </a:rPr>
              <a:t>contratti di importo pari o superiore alla soglia comunitaria e autorizzazione di subcontratti di importo superiore ad € 150.000</a:t>
            </a:r>
            <a:endParaRPr b="0" lang="it-IT" sz="1300" spc="-1" strike="noStrike">
              <a:latin typeface="Arial"/>
            </a:endParaRPr>
          </a:p>
        </p:txBody>
      </p:sp>
      <p:sp>
        <p:nvSpPr>
          <p:cNvPr id="126" name="CustomShape 7"/>
          <p:cNvSpPr/>
          <p:nvPr/>
        </p:nvSpPr>
        <p:spPr>
          <a:xfrm flipV="1">
            <a:off x="3157560" y="2221560"/>
            <a:ext cx="723600" cy="74412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27" name="CustomShape 8"/>
          <p:cNvSpPr/>
          <p:nvPr/>
        </p:nvSpPr>
        <p:spPr>
          <a:xfrm>
            <a:off x="3276720" y="3751200"/>
            <a:ext cx="650520" cy="432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28" name="CustomShape 9"/>
          <p:cNvSpPr/>
          <p:nvPr/>
        </p:nvSpPr>
        <p:spPr>
          <a:xfrm>
            <a:off x="3157560" y="4595760"/>
            <a:ext cx="723600" cy="56160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29" name="CustomShape 10"/>
          <p:cNvSpPr/>
          <p:nvPr/>
        </p:nvSpPr>
        <p:spPr>
          <a:xfrm>
            <a:off x="6875640" y="2031840"/>
            <a:ext cx="1872720" cy="352080"/>
          </a:xfrm>
          <a:prstGeom prst="roundRect">
            <a:avLst>
              <a:gd name="adj" fmla="val 16667"/>
            </a:avLst>
          </a:prstGeom>
          <a:solidFill>
            <a:schemeClr val="accent6">
              <a:lumMod val="75000"/>
            </a:schemeClr>
          </a:solidFill>
          <a:ln w="38160">
            <a:solidFill>
              <a:schemeClr val="accent6">
                <a:lumMod val="75000"/>
              </a:schemeClr>
            </a:solidFill>
          </a:ln>
        </p:spPr>
        <p:style>
          <a:lnRef idx="1">
            <a:schemeClr val="accent3"/>
          </a:lnRef>
          <a:fillRef idx="2">
            <a:schemeClr val="accent3"/>
          </a:fillRef>
          <a:effectRef idx="1">
            <a:schemeClr val="accent3"/>
          </a:effectRef>
          <a:fontRef idx="minor"/>
        </p:style>
        <p:txBody>
          <a:bodyPr lIns="90000" rIns="90000" tIns="45000" bIns="45000" anchor="ctr">
            <a:noAutofit/>
          </a:bodyPr>
          <a:p>
            <a:pPr algn="ctr">
              <a:lnSpc>
                <a:spcPct val="100000"/>
              </a:lnSpc>
              <a:tabLst>
                <a:tab algn="l" pos="2333520"/>
              </a:tabLst>
            </a:pPr>
            <a:r>
              <a:rPr b="1" lang="it-IT" sz="1200" spc="-1" strike="noStrike">
                <a:solidFill>
                  <a:srgbClr val="ffffff"/>
                </a:solidFill>
                <a:latin typeface="Times New Roman"/>
              </a:rPr>
              <a:t>nessuna documentazione </a:t>
            </a:r>
            <a:endParaRPr b="0" lang="it-IT" sz="1200" spc="-1" strike="noStrike">
              <a:latin typeface="Arial"/>
            </a:endParaRPr>
          </a:p>
        </p:txBody>
      </p:sp>
      <p:sp>
        <p:nvSpPr>
          <p:cNvPr id="130" name="CustomShape 11"/>
          <p:cNvSpPr/>
          <p:nvPr/>
        </p:nvSpPr>
        <p:spPr>
          <a:xfrm>
            <a:off x="6913440" y="3600360"/>
            <a:ext cx="1871280" cy="356760"/>
          </a:xfrm>
          <a:prstGeom prst="roundRect">
            <a:avLst>
              <a:gd name="adj" fmla="val 16667"/>
            </a:avLst>
          </a:prstGeom>
          <a:solidFill>
            <a:schemeClr val="accent6">
              <a:lumMod val="75000"/>
            </a:schemeClr>
          </a:solidFill>
          <a:ln w="38160">
            <a:solidFill>
              <a:schemeClr val="accent6">
                <a:lumMod val="75000"/>
              </a:schemeClr>
            </a:solidFill>
          </a:ln>
        </p:spPr>
        <p:style>
          <a:lnRef idx="1">
            <a:schemeClr val="accent3"/>
          </a:lnRef>
          <a:fillRef idx="3">
            <a:schemeClr val="accent3"/>
          </a:fillRef>
          <a:effectRef idx="2">
            <a:schemeClr val="accent3"/>
          </a:effectRef>
          <a:fontRef idx="minor"/>
        </p:style>
        <p:txBody>
          <a:bodyPr lIns="90000" rIns="90000" tIns="45000" bIns="45000" anchor="ctr">
            <a:noAutofit/>
          </a:bodyPr>
          <a:p>
            <a:pPr algn="ctr">
              <a:lnSpc>
                <a:spcPct val="100000"/>
              </a:lnSpc>
            </a:pPr>
            <a:r>
              <a:rPr b="1" lang="it-IT" sz="1200" spc="-1" strike="noStrike">
                <a:solidFill>
                  <a:srgbClr val="ffffff"/>
                </a:solidFill>
                <a:latin typeface="Times New Roman"/>
              </a:rPr>
              <a:t>comunicazione antimafia</a:t>
            </a:r>
            <a:endParaRPr b="0" lang="it-IT" sz="1200" spc="-1" strike="noStrike">
              <a:latin typeface="Arial"/>
            </a:endParaRPr>
          </a:p>
        </p:txBody>
      </p:sp>
      <p:sp>
        <p:nvSpPr>
          <p:cNvPr id="131" name="CustomShape 12"/>
          <p:cNvSpPr/>
          <p:nvPr/>
        </p:nvSpPr>
        <p:spPr>
          <a:xfrm>
            <a:off x="6877080" y="4875120"/>
            <a:ext cx="1871280" cy="355320"/>
          </a:xfrm>
          <a:prstGeom prst="roundRect">
            <a:avLst>
              <a:gd name="adj" fmla="val 16667"/>
            </a:avLst>
          </a:prstGeom>
          <a:solidFill>
            <a:schemeClr val="accent6">
              <a:lumMod val="75000"/>
            </a:schemeClr>
          </a:solidFill>
          <a:ln w="38160">
            <a:solidFill>
              <a:schemeClr val="accent6">
                <a:lumMod val="75000"/>
              </a:schemeClr>
            </a:solidFill>
          </a:ln>
        </p:spPr>
        <p:style>
          <a:lnRef idx="1">
            <a:schemeClr val="accent3"/>
          </a:lnRef>
          <a:fillRef idx="2">
            <a:schemeClr val="accent3"/>
          </a:fillRef>
          <a:effectRef idx="1">
            <a:schemeClr val="accent3"/>
          </a:effectRef>
          <a:fontRef idx="minor"/>
        </p:style>
        <p:txBody>
          <a:bodyPr lIns="90000" rIns="90000" tIns="45000" bIns="45000" anchor="ctr">
            <a:noAutofit/>
          </a:bodyPr>
          <a:p>
            <a:pPr algn="ctr">
              <a:lnSpc>
                <a:spcPct val="100000"/>
              </a:lnSpc>
            </a:pPr>
            <a:r>
              <a:rPr b="1" lang="it-IT" sz="1200" spc="-1" strike="noStrike">
                <a:solidFill>
                  <a:srgbClr val="ffffff"/>
                </a:solidFill>
                <a:latin typeface="Times New Roman"/>
              </a:rPr>
              <a:t>informazione</a:t>
            </a:r>
            <a:r>
              <a:rPr b="1" lang="it-IT" sz="1200" spc="-1" strike="noStrike">
                <a:solidFill>
                  <a:srgbClr val="3333ff"/>
                </a:solidFill>
                <a:latin typeface="Times New Roman"/>
              </a:rPr>
              <a:t> </a:t>
            </a:r>
            <a:r>
              <a:rPr b="1" lang="it-IT" sz="1200" spc="-1" strike="noStrike">
                <a:solidFill>
                  <a:srgbClr val="ffffff"/>
                </a:solidFill>
                <a:latin typeface="Times New Roman"/>
              </a:rPr>
              <a:t>antimafia</a:t>
            </a:r>
            <a:endParaRPr b="0" lang="it-IT" sz="1200" spc="-1" strike="noStrike">
              <a:latin typeface="Arial"/>
            </a:endParaRPr>
          </a:p>
        </p:txBody>
      </p:sp>
      <p:sp>
        <p:nvSpPr>
          <p:cNvPr id="132" name="CustomShape 13"/>
          <p:cNvSpPr/>
          <p:nvPr/>
        </p:nvSpPr>
        <p:spPr>
          <a:xfrm>
            <a:off x="6581880" y="3770280"/>
            <a:ext cx="331560" cy="900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33" name="CustomShape 14"/>
          <p:cNvSpPr/>
          <p:nvPr/>
        </p:nvSpPr>
        <p:spPr>
          <a:xfrm>
            <a:off x="6600960" y="5052960"/>
            <a:ext cx="285480" cy="36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
        <p:nvSpPr>
          <p:cNvPr id="134" name="CustomShape 15"/>
          <p:cNvSpPr/>
          <p:nvPr/>
        </p:nvSpPr>
        <p:spPr>
          <a:xfrm>
            <a:off x="426600" y="5805360"/>
            <a:ext cx="8321760" cy="486360"/>
          </a:xfrm>
          <a:prstGeom prst="rect">
            <a:avLst/>
          </a:prstGeom>
          <a:solidFill>
            <a:srgbClr val="3333ff"/>
          </a:solidFill>
          <a:ln w="38160">
            <a:solidFill>
              <a:schemeClr val="accent6">
                <a:lumMod val="75000"/>
              </a:schemeClr>
            </a:solidFill>
            <a:round/>
          </a:ln>
          <a:effectLst>
            <a:outerShdw algn="ctr" blurRad="57150" dir="5400000" dist="19080" rotWithShape="0">
              <a:srgbClr val="000000">
                <a:alpha val="63000"/>
              </a:srgbClr>
            </a:outerShdw>
          </a:effectLst>
          <a:scene3d>
            <a:camera prst="obliqueBottomRight"/>
            <a:lightRig dir="t" rig="threePt">
              <a:rot lat="0" lon="0" rev="20400000"/>
            </a:lightRig>
          </a:scene3d>
          <a:sp3d contourW="6350">
            <a:bevelT prst="angle" w="41275" h="19050"/>
            <a:contourClr>
              <a:schemeClr val="accent3"/>
            </a:contourClr>
          </a:sp3d>
        </p:spPr>
        <p:style>
          <a:lnRef idx="0">
            <a:schemeClr val="accent3"/>
          </a:lnRef>
          <a:fillRef idx="3">
            <a:schemeClr val="accent3"/>
          </a:fillRef>
          <a:effectRef idx="3">
            <a:schemeClr val="accent3"/>
          </a:effectRef>
          <a:fontRef idx="minor"/>
        </p:style>
        <p:txBody>
          <a:bodyPr lIns="90000" rIns="90000" tIns="45000" bIns="45000">
            <a:spAutoFit/>
          </a:bodyPr>
          <a:p>
            <a:pPr algn="just">
              <a:lnSpc>
                <a:spcPct val="100000"/>
              </a:lnSpc>
            </a:pPr>
            <a:r>
              <a:rPr b="1" lang="it-IT" sz="1300" spc="-1" strike="noStrike">
                <a:solidFill>
                  <a:srgbClr val="ffffff"/>
                </a:solidFill>
                <a:latin typeface="Times New Roman"/>
              </a:rPr>
              <a:t>Le soglie di valore non si applicano per le attività c.d. «sensibili» previste dalla normativa anticorruzione, attività per le quali la documentazione antimafia va sempre richiesta.</a:t>
            </a:r>
            <a:endParaRPr b="0" lang="it-IT" sz="1300" spc="-1" strike="noStrike">
              <a:latin typeface="Arial"/>
            </a:endParaRPr>
          </a:p>
        </p:txBody>
      </p:sp>
      <p:pic>
        <p:nvPicPr>
          <p:cNvPr id="135" name="Picture 7" descr="alloro_rep[1]"/>
          <p:cNvPicPr/>
          <p:nvPr/>
        </p:nvPicPr>
        <p:blipFill>
          <a:blip r:embed="rId2"/>
          <a:stretch/>
        </p:blipFill>
        <p:spPr>
          <a:xfrm>
            <a:off x="1675080" y="285840"/>
            <a:ext cx="429840" cy="499680"/>
          </a:xfrm>
          <a:prstGeom prst="rect">
            <a:avLst/>
          </a:prstGeom>
          <a:ln>
            <a:noFill/>
          </a:ln>
        </p:spPr>
      </p:pic>
      <p:sp>
        <p:nvSpPr>
          <p:cNvPr id="136" name="CustomShape 16"/>
          <p:cNvSpPr/>
          <p:nvPr/>
        </p:nvSpPr>
        <p:spPr>
          <a:xfrm>
            <a:off x="-324720" y="857160"/>
            <a:ext cx="44287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800" spc="-1" strike="noStrike">
                <a:solidFill>
                  <a:srgbClr val="000000"/>
                </a:solidFill>
                <a:latin typeface="Kunstler Script"/>
              </a:rPr>
              <a:t>Prefettura – Ufficio Territoriale del Governo</a:t>
            </a:r>
            <a:endParaRPr b="0" lang="it-IT" sz="1800" spc="-1" strike="noStrike">
              <a:latin typeface="Arial"/>
            </a:endParaRPr>
          </a:p>
          <a:p>
            <a:pPr algn="ctr">
              <a:lnSpc>
                <a:spcPct val="100000"/>
              </a:lnSpc>
            </a:pPr>
            <a:r>
              <a:rPr b="1" lang="it-IT" sz="1800" spc="-1" strike="noStrike">
                <a:solidFill>
                  <a:srgbClr val="000000"/>
                </a:solidFill>
                <a:latin typeface="Kunstler Script"/>
              </a:rPr>
              <a:t>di Livorno</a:t>
            </a:r>
            <a:endParaRPr b="0" lang="it-IT" sz="1800" spc="-1" strike="noStrike">
              <a:latin typeface="Arial"/>
            </a:endParaRPr>
          </a:p>
        </p:txBody>
      </p:sp>
      <p:sp>
        <p:nvSpPr>
          <p:cNvPr id="137" name="CustomShape 17"/>
          <p:cNvSpPr/>
          <p:nvPr/>
        </p:nvSpPr>
        <p:spPr>
          <a:xfrm>
            <a:off x="3881520" y="615600"/>
            <a:ext cx="4571640" cy="82044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1600" spc="-1" strike="noStrike">
                <a:solidFill>
                  <a:srgbClr val="0070c0"/>
                </a:solidFill>
                <a:latin typeface="Times New Roman"/>
              </a:rPr>
              <a:t>SOGLIE DI VALORE PER IL RILASCIO DELLA DOCUMENTAZIONE ANTIMAFIA</a:t>
            </a:r>
            <a:endParaRPr b="0" lang="it-IT" sz="1600" spc="-1" strike="noStrike">
              <a:latin typeface="Arial"/>
            </a:endParaRPr>
          </a:p>
          <a:p>
            <a:pPr algn="ctr">
              <a:lnSpc>
                <a:spcPct val="100000"/>
              </a:lnSpc>
            </a:pPr>
            <a:r>
              <a:rPr b="1" lang="it-IT" sz="1600" spc="-1" strike="noStrike">
                <a:solidFill>
                  <a:srgbClr val="0070c0"/>
                </a:solidFill>
                <a:latin typeface="Times New Roman"/>
              </a:rPr>
              <a:t>(ART. 91)</a:t>
            </a:r>
            <a:endParaRPr b="0" lang="it-IT" sz="1600" spc="-1" strike="noStrike">
              <a:latin typeface="Arial"/>
            </a:endParaRPr>
          </a:p>
        </p:txBody>
      </p:sp>
      <p:sp>
        <p:nvSpPr>
          <p:cNvPr id="138" name="CustomShape 18"/>
          <p:cNvSpPr/>
          <p:nvPr/>
        </p:nvSpPr>
        <p:spPr>
          <a:xfrm>
            <a:off x="6591240" y="2217600"/>
            <a:ext cx="331560" cy="9000"/>
          </a:xfrm>
          <a:custGeom>
            <a:avLst/>
            <a:gdLst/>
            <a:ahLst/>
            <a:rect l="l" t="t" r="r" b="b"/>
            <a:pathLst>
              <a:path w="21600" h="21600">
                <a:moveTo>
                  <a:pt x="0" y="0"/>
                </a:moveTo>
                <a:lnTo>
                  <a:pt x="21600" y="21600"/>
                </a:lnTo>
              </a:path>
            </a:pathLst>
          </a:custGeom>
          <a:noFill/>
          <a:ln w="38160">
            <a:solidFill>
              <a:schemeClr val="accent6">
                <a:lumMod val="75000"/>
              </a:schemeClr>
            </a:solidFill>
            <a:tailEnd len="med" type="arrow" w="med"/>
          </a:ln>
        </p:spPr>
        <p:style>
          <a:lnRef idx="1">
            <a:schemeClr val="accent2"/>
          </a:lnRef>
          <a:fillRef idx="0">
            <a:schemeClr val="accent2"/>
          </a:fillRef>
          <a:effectRef idx="0">
            <a:schemeClr val="accent2"/>
          </a:effectRef>
          <a:fontRef idx="minor"/>
        </p:style>
      </p:sp>
    </p:spTree>
  </p:cSld>
  <mc:AlternateContent>
    <mc:Choice Requires="p14">
      <p:transition spd="slow" p14:dur="2000"/>
    </mc:Choice>
    <mc:Fallback>
      <p:transition spd="slow"/>
    </mc:Fallback>
  </mc:AlternateContent>
  <p:timing>
    <p:tnLst>
      <p:par>
        <p:cTn id="53" dur="indefinite" restart="never" nodeType="tmRoot">
          <p:childTnLst>
            <p:seq>
              <p:cTn id="54" dur="indefinite" nodeType="mainSeq">
                <p:childTnLst>
                  <p:par>
                    <p:cTn id="55" nodeType="clickEffect" fill="hold">
                      <p:stCondLst>
                        <p:cond delay="0"/>
                      </p:stCondLst>
                      <p:childTnLst>
                        <p:par>
                          <p:cTn id="56" nodeType="withEffect" fill="hold">
                            <p:stCondLst>
                              <p:cond delay="0"/>
                            </p:stCondLst>
                            <p:childTnLst>
                              <p:par>
                                <p:cTn id="57" nodeType="withEffect" fill="hold" presetClass="entr" presetID="2" presetSubtype="4">
                                  <p:stCondLst>
                                    <p:cond delay="0"/>
                                  </p:stCondLst>
                                  <p:childTnLst>
                                    <p:set>
                                      <p:cBhvr>
                                        <p:cTn id="58" dur="1" fill="hold">
                                          <p:stCondLst>
                                            <p:cond delay="0"/>
                                          </p:stCondLst>
                                        </p:cTn>
                                        <p:tgtEl>
                                          <p:spTgt spid="122"/>
                                        </p:tgtEl>
                                        <p:attrNameLst>
                                          <p:attrName>style.visibility</p:attrName>
                                        </p:attrNameLst>
                                      </p:cBhvr>
                                      <p:to>
                                        <p:strVal val="visible"/>
                                      </p:to>
                                    </p:set>
                                    <p:anim calcmode="lin" valueType="num">
                                      <p:cBhvr additive="repl">
                                        <p:cTn id="59" dur="500" fill="hold"/>
                                        <p:tgtEl>
                                          <p:spTgt spid="122"/>
                                        </p:tgtEl>
                                        <p:attrNameLst>
                                          <p:attrName>ppt_x</p:attrName>
                                        </p:attrNameLst>
                                      </p:cBhvr>
                                      <p:tavLst>
                                        <p:tav tm="0">
                                          <p:val>
                                            <p:strVal val="#ppt_x"/>
                                          </p:val>
                                        </p:tav>
                                        <p:tav tm="100000">
                                          <p:val>
                                            <p:strVal val="#ppt_x"/>
                                          </p:val>
                                        </p:tav>
                                      </p:tavLst>
                                    </p:anim>
                                    <p:anim calcmode="lin" valueType="num">
                                      <p:cBhvr additive="repl">
                                        <p:cTn id="60" dur="500" fill="hold"/>
                                        <p:tgtEl>
                                          <p:spTgt spid="122"/>
                                        </p:tgtEl>
                                        <p:attrNameLst>
                                          <p:attrName>ppt_y</p:attrName>
                                        </p:attrNameLst>
                                      </p:cBhvr>
                                      <p:tavLst>
                                        <p:tav tm="0">
                                          <p:val>
                                            <p:strVal val="1+#ppt_h/2"/>
                                          </p:val>
                                        </p:tav>
                                        <p:tav tm="100000">
                                          <p:val>
                                            <p:strVal val="#ppt_y"/>
                                          </p:val>
                                        </p:tav>
                                      </p:tavLst>
                                    </p:anim>
                                  </p:childTnLst>
                                </p:cTn>
                              </p:par>
                              <p:par>
                                <p:cTn id="61" nodeType="withEffect" fill="hold" presetClass="entr" presetID="2" presetSubtype="4">
                                  <p:stCondLst>
                                    <p:cond delay="0"/>
                                  </p:stCondLst>
                                  <p:childTnLst>
                                    <p:set>
                                      <p:cBhvr>
                                        <p:cTn id="62" dur="1" fill="hold">
                                          <p:stCondLst>
                                            <p:cond delay="0"/>
                                          </p:stCondLst>
                                        </p:cTn>
                                        <p:tgtEl>
                                          <p:spTgt spid="122"/>
                                        </p:tgtEl>
                                        <p:attrNameLst>
                                          <p:attrName>style.visibility</p:attrName>
                                        </p:attrNameLst>
                                      </p:cBhvr>
                                      <p:to>
                                        <p:strVal val="visible"/>
                                      </p:to>
                                    </p:set>
                                    <p:anim calcmode="lin" valueType="num">
                                      <p:cBhvr additive="repl">
                                        <p:cTn id="63" dur="500" fill="hold"/>
                                        <p:tgtEl>
                                          <p:spTgt spid="122"/>
                                        </p:tgtEl>
                                        <p:attrNameLst>
                                          <p:attrName>ppt_x</p:attrName>
                                        </p:attrNameLst>
                                      </p:cBhvr>
                                      <p:tavLst>
                                        <p:tav tm="0">
                                          <p:val>
                                            <p:strVal val="#ppt_x"/>
                                          </p:val>
                                        </p:tav>
                                        <p:tav tm="100000">
                                          <p:val>
                                            <p:strVal val="#ppt_x"/>
                                          </p:val>
                                        </p:tav>
                                      </p:tavLst>
                                    </p:anim>
                                    <p:anim calcmode="lin" valueType="num">
                                      <p:cBhvr additive="repl">
                                        <p:cTn id="64" dur="500" fill="hold"/>
                                        <p:tgtEl>
                                          <p:spTgt spid="122"/>
                                        </p:tgtEl>
                                        <p:attrNameLst>
                                          <p:attrName>ppt_y</p:attrName>
                                        </p:attrNameLst>
                                      </p:cBhvr>
                                      <p:tavLst>
                                        <p:tav tm="0">
                                          <p:val>
                                            <p:strVal val="1+#ppt_h/2"/>
                                          </p:val>
                                        </p:tav>
                                        <p:tav tm="100000">
                                          <p:val>
                                            <p:strVal val="#ppt_y"/>
                                          </p:val>
                                        </p:tav>
                                      </p:tavLst>
                                    </p:anim>
                                  </p:childTnLst>
                                </p:cTn>
                              </p:par>
                              <p:par>
                                <p:cTn id="65" nodeType="withEffect" fill="hold" presetClass="entr" presetID="2" presetSubtype="4">
                                  <p:stCondLst>
                                    <p:cond delay="0"/>
                                  </p:stCondLst>
                                  <p:childTnLst>
                                    <p:set>
                                      <p:cBhvr>
                                        <p:cTn id="66" dur="1" fill="hold">
                                          <p:stCondLst>
                                            <p:cond delay="0"/>
                                          </p:stCondLst>
                                        </p:cTn>
                                        <p:tgtEl>
                                          <p:spTgt spid="123"/>
                                        </p:tgtEl>
                                        <p:attrNameLst>
                                          <p:attrName>style.visibility</p:attrName>
                                        </p:attrNameLst>
                                      </p:cBhvr>
                                      <p:to>
                                        <p:strVal val="visible"/>
                                      </p:to>
                                    </p:set>
                                    <p:anim calcmode="lin" valueType="num">
                                      <p:cBhvr additive="repl">
                                        <p:cTn id="67" dur="500" fill="hold"/>
                                        <p:tgtEl>
                                          <p:spTgt spid="123"/>
                                        </p:tgtEl>
                                        <p:attrNameLst>
                                          <p:attrName>ppt_x</p:attrName>
                                        </p:attrNameLst>
                                      </p:cBhvr>
                                      <p:tavLst>
                                        <p:tav tm="0">
                                          <p:val>
                                            <p:strVal val="#ppt_x"/>
                                          </p:val>
                                        </p:tav>
                                        <p:tav tm="100000">
                                          <p:val>
                                            <p:strVal val="#ppt_x"/>
                                          </p:val>
                                        </p:tav>
                                      </p:tavLst>
                                    </p:anim>
                                    <p:anim calcmode="lin" valueType="num">
                                      <p:cBhvr additive="repl">
                                        <p:cTn id="68" dur="500" fill="hold"/>
                                        <p:tgtEl>
                                          <p:spTgt spid="123"/>
                                        </p:tgtEl>
                                        <p:attrNameLst>
                                          <p:attrName>ppt_y</p:attrName>
                                        </p:attrNameLst>
                                      </p:cBhvr>
                                      <p:tavLst>
                                        <p:tav tm="0">
                                          <p:val>
                                            <p:strVal val="1+#ppt_h/2"/>
                                          </p:val>
                                        </p:tav>
                                        <p:tav tm="100000">
                                          <p:val>
                                            <p:strVal val="#ppt_y"/>
                                          </p:val>
                                        </p:tav>
                                      </p:tavLst>
                                    </p:anim>
                                  </p:childTnLst>
                                </p:cTn>
                              </p:par>
                              <p:par>
                                <p:cTn id="69" nodeType="withEffect" fill="hold" presetClass="entr" presetID="2" presetSubtype="4">
                                  <p:stCondLst>
                                    <p:cond delay="0"/>
                                  </p:stCondLst>
                                  <p:childTnLst>
                                    <p:set>
                                      <p:cBhvr>
                                        <p:cTn id="70" dur="1" fill="hold">
                                          <p:stCondLst>
                                            <p:cond delay="0"/>
                                          </p:stCondLst>
                                        </p:cTn>
                                        <p:tgtEl>
                                          <p:spTgt spid="123"/>
                                        </p:tgtEl>
                                        <p:attrNameLst>
                                          <p:attrName>style.visibility</p:attrName>
                                        </p:attrNameLst>
                                      </p:cBhvr>
                                      <p:to>
                                        <p:strVal val="visible"/>
                                      </p:to>
                                    </p:set>
                                    <p:anim calcmode="lin" valueType="num">
                                      <p:cBhvr additive="repl">
                                        <p:cTn id="71" dur="500" fill="hold"/>
                                        <p:tgtEl>
                                          <p:spTgt spid="123"/>
                                        </p:tgtEl>
                                        <p:attrNameLst>
                                          <p:attrName>ppt_x</p:attrName>
                                        </p:attrNameLst>
                                      </p:cBhvr>
                                      <p:tavLst>
                                        <p:tav tm="0">
                                          <p:val>
                                            <p:strVal val="#ppt_x"/>
                                          </p:val>
                                        </p:tav>
                                        <p:tav tm="100000">
                                          <p:val>
                                            <p:strVal val="#ppt_x"/>
                                          </p:val>
                                        </p:tav>
                                      </p:tavLst>
                                    </p:anim>
                                    <p:anim calcmode="lin" valueType="num">
                                      <p:cBhvr additive="repl">
                                        <p:cTn id="72" dur="500" fill="hold"/>
                                        <p:tgtEl>
                                          <p:spTgt spid="123"/>
                                        </p:tgtEl>
                                        <p:attrNameLst>
                                          <p:attrName>ppt_y</p:attrName>
                                        </p:attrNameLst>
                                      </p:cBhvr>
                                      <p:tavLst>
                                        <p:tav tm="0">
                                          <p:val>
                                            <p:strVal val="1+#ppt_h/2"/>
                                          </p:val>
                                        </p:tav>
                                        <p:tav tm="100000">
                                          <p:val>
                                            <p:strVal val="#ppt_y"/>
                                          </p:val>
                                        </p:tav>
                                      </p:tavLst>
                                    </p:anim>
                                  </p:childTnLst>
                                </p:cTn>
                              </p:par>
                              <p:par>
                                <p:cTn id="73" nodeType="withEffect" fill="hold" presetClass="entr" presetID="2" presetSubtype="4">
                                  <p:stCondLst>
                                    <p:cond delay="0"/>
                                  </p:stCondLst>
                                  <p:childTnLst>
                                    <p:set>
                                      <p:cBhvr>
                                        <p:cTn id="74" dur="1" fill="hold">
                                          <p:stCondLst>
                                            <p:cond delay="0"/>
                                          </p:stCondLst>
                                        </p:cTn>
                                        <p:tgtEl>
                                          <p:spTgt spid="124"/>
                                        </p:tgtEl>
                                        <p:attrNameLst>
                                          <p:attrName>style.visibility</p:attrName>
                                        </p:attrNameLst>
                                      </p:cBhvr>
                                      <p:to>
                                        <p:strVal val="visible"/>
                                      </p:to>
                                    </p:set>
                                    <p:anim calcmode="lin" valueType="num">
                                      <p:cBhvr additive="repl">
                                        <p:cTn id="75" dur="500" fill="hold"/>
                                        <p:tgtEl>
                                          <p:spTgt spid="124"/>
                                        </p:tgtEl>
                                        <p:attrNameLst>
                                          <p:attrName>ppt_x</p:attrName>
                                        </p:attrNameLst>
                                      </p:cBhvr>
                                      <p:tavLst>
                                        <p:tav tm="0">
                                          <p:val>
                                            <p:strVal val="#ppt_x"/>
                                          </p:val>
                                        </p:tav>
                                        <p:tav tm="100000">
                                          <p:val>
                                            <p:strVal val="#ppt_x"/>
                                          </p:val>
                                        </p:tav>
                                      </p:tavLst>
                                    </p:anim>
                                    <p:anim calcmode="lin" valueType="num">
                                      <p:cBhvr additive="repl">
                                        <p:cTn id="76" dur="500" fill="hold"/>
                                        <p:tgtEl>
                                          <p:spTgt spid="124"/>
                                        </p:tgtEl>
                                        <p:attrNameLst>
                                          <p:attrName>ppt_y</p:attrName>
                                        </p:attrNameLst>
                                      </p:cBhvr>
                                      <p:tavLst>
                                        <p:tav tm="0">
                                          <p:val>
                                            <p:strVal val="1+#ppt_h/2"/>
                                          </p:val>
                                        </p:tav>
                                        <p:tav tm="100000">
                                          <p:val>
                                            <p:strVal val="#ppt_y"/>
                                          </p:val>
                                        </p:tav>
                                      </p:tavLst>
                                    </p:anim>
                                  </p:childTnLst>
                                </p:cTn>
                              </p:par>
                              <p:par>
                                <p:cTn id="77" nodeType="withEffect" fill="hold" presetClass="entr" presetID="2" presetSubtype="4">
                                  <p:stCondLst>
                                    <p:cond delay="0"/>
                                  </p:stCondLst>
                                  <p:childTnLst>
                                    <p:set>
                                      <p:cBhvr>
                                        <p:cTn id="78" dur="1" fill="hold">
                                          <p:stCondLst>
                                            <p:cond delay="0"/>
                                          </p:stCondLst>
                                        </p:cTn>
                                        <p:tgtEl>
                                          <p:spTgt spid="124"/>
                                        </p:tgtEl>
                                        <p:attrNameLst>
                                          <p:attrName>style.visibility</p:attrName>
                                        </p:attrNameLst>
                                      </p:cBhvr>
                                      <p:to>
                                        <p:strVal val="visible"/>
                                      </p:to>
                                    </p:set>
                                    <p:anim calcmode="lin" valueType="num">
                                      <p:cBhvr additive="repl">
                                        <p:cTn id="79" dur="500" fill="hold"/>
                                        <p:tgtEl>
                                          <p:spTgt spid="124"/>
                                        </p:tgtEl>
                                        <p:attrNameLst>
                                          <p:attrName>ppt_x</p:attrName>
                                        </p:attrNameLst>
                                      </p:cBhvr>
                                      <p:tavLst>
                                        <p:tav tm="0">
                                          <p:val>
                                            <p:strVal val="#ppt_x"/>
                                          </p:val>
                                        </p:tav>
                                        <p:tav tm="100000">
                                          <p:val>
                                            <p:strVal val="#ppt_x"/>
                                          </p:val>
                                        </p:tav>
                                      </p:tavLst>
                                    </p:anim>
                                    <p:anim calcmode="lin" valueType="num">
                                      <p:cBhvr additive="repl">
                                        <p:cTn id="80" dur="500" fill="hold"/>
                                        <p:tgtEl>
                                          <p:spTgt spid="124"/>
                                        </p:tgtEl>
                                        <p:attrNameLst>
                                          <p:attrName>ppt_y</p:attrName>
                                        </p:attrNameLst>
                                      </p:cBhvr>
                                      <p:tavLst>
                                        <p:tav tm="0">
                                          <p:val>
                                            <p:strVal val="1+#ppt_h/2"/>
                                          </p:val>
                                        </p:tav>
                                        <p:tav tm="100000">
                                          <p:val>
                                            <p:strVal val="#ppt_y"/>
                                          </p:val>
                                        </p:tav>
                                      </p:tavLst>
                                    </p:anim>
                                  </p:childTnLst>
                                </p:cTn>
                              </p:par>
                              <p:par>
                                <p:cTn id="81" nodeType="withEffect" fill="hold" presetClass="entr" presetID="2" presetSubtype="4">
                                  <p:stCondLst>
                                    <p:cond delay="0"/>
                                  </p:stCondLst>
                                  <p:childTnLst>
                                    <p:set>
                                      <p:cBhvr>
                                        <p:cTn id="82" dur="1" fill="hold">
                                          <p:stCondLst>
                                            <p:cond delay="0"/>
                                          </p:stCondLst>
                                        </p:cTn>
                                        <p:tgtEl>
                                          <p:spTgt spid="125"/>
                                        </p:tgtEl>
                                        <p:attrNameLst>
                                          <p:attrName>style.visibility</p:attrName>
                                        </p:attrNameLst>
                                      </p:cBhvr>
                                      <p:to>
                                        <p:strVal val="visible"/>
                                      </p:to>
                                    </p:set>
                                    <p:anim calcmode="lin" valueType="num">
                                      <p:cBhvr additive="repl">
                                        <p:cTn id="83" dur="500" fill="hold"/>
                                        <p:tgtEl>
                                          <p:spTgt spid="125"/>
                                        </p:tgtEl>
                                        <p:attrNameLst>
                                          <p:attrName>ppt_x</p:attrName>
                                        </p:attrNameLst>
                                      </p:cBhvr>
                                      <p:tavLst>
                                        <p:tav tm="0">
                                          <p:val>
                                            <p:strVal val="#ppt_x"/>
                                          </p:val>
                                        </p:tav>
                                        <p:tav tm="100000">
                                          <p:val>
                                            <p:strVal val="#ppt_x"/>
                                          </p:val>
                                        </p:tav>
                                      </p:tavLst>
                                    </p:anim>
                                    <p:anim calcmode="lin" valueType="num">
                                      <p:cBhvr additive="repl">
                                        <p:cTn id="84" dur="500" fill="hold"/>
                                        <p:tgtEl>
                                          <p:spTgt spid="125"/>
                                        </p:tgtEl>
                                        <p:attrNameLst>
                                          <p:attrName>ppt_y</p:attrName>
                                        </p:attrNameLst>
                                      </p:cBhvr>
                                      <p:tavLst>
                                        <p:tav tm="0">
                                          <p:val>
                                            <p:strVal val="1+#ppt_h/2"/>
                                          </p:val>
                                        </p:tav>
                                        <p:tav tm="100000">
                                          <p:val>
                                            <p:strVal val="#ppt_y"/>
                                          </p:val>
                                        </p:tav>
                                      </p:tavLst>
                                    </p:anim>
                                  </p:childTnLst>
                                </p:cTn>
                              </p:par>
                              <p:par>
                                <p:cTn id="85" nodeType="withEffect" fill="hold" presetClass="entr" presetID="2" presetSubtype="4">
                                  <p:stCondLst>
                                    <p:cond delay="0"/>
                                  </p:stCondLst>
                                  <p:childTnLst>
                                    <p:set>
                                      <p:cBhvr>
                                        <p:cTn id="86" dur="1" fill="hold">
                                          <p:stCondLst>
                                            <p:cond delay="0"/>
                                          </p:stCondLst>
                                        </p:cTn>
                                        <p:tgtEl>
                                          <p:spTgt spid="125"/>
                                        </p:tgtEl>
                                        <p:attrNameLst>
                                          <p:attrName>style.visibility</p:attrName>
                                        </p:attrNameLst>
                                      </p:cBhvr>
                                      <p:to>
                                        <p:strVal val="visible"/>
                                      </p:to>
                                    </p:set>
                                    <p:anim calcmode="lin" valueType="num">
                                      <p:cBhvr additive="repl">
                                        <p:cTn id="87" dur="500" fill="hold"/>
                                        <p:tgtEl>
                                          <p:spTgt spid="125"/>
                                        </p:tgtEl>
                                        <p:attrNameLst>
                                          <p:attrName>ppt_x</p:attrName>
                                        </p:attrNameLst>
                                      </p:cBhvr>
                                      <p:tavLst>
                                        <p:tav tm="0">
                                          <p:val>
                                            <p:strVal val="#ppt_x"/>
                                          </p:val>
                                        </p:tav>
                                        <p:tav tm="100000">
                                          <p:val>
                                            <p:strVal val="#ppt_x"/>
                                          </p:val>
                                        </p:tav>
                                      </p:tavLst>
                                    </p:anim>
                                    <p:anim calcmode="lin" valueType="num">
                                      <p:cBhvr additive="repl">
                                        <p:cTn id="88" dur="500" fill="hold"/>
                                        <p:tgtEl>
                                          <p:spTgt spid="125"/>
                                        </p:tgtEl>
                                        <p:attrNameLst>
                                          <p:attrName>ppt_y</p:attrName>
                                        </p:attrNameLst>
                                      </p:cBhvr>
                                      <p:tavLst>
                                        <p:tav tm="0">
                                          <p:val>
                                            <p:strVal val="1+#ppt_h/2"/>
                                          </p:val>
                                        </p:tav>
                                        <p:tav tm="100000">
                                          <p:val>
                                            <p:strVal val="#ppt_y"/>
                                          </p:val>
                                        </p:tav>
                                      </p:tavLst>
                                    </p:anim>
                                  </p:childTnLst>
                                </p:cTn>
                              </p:par>
                              <p:par>
                                <p:cTn id="89" nodeType="withEffect" fill="hold" presetClass="entr" presetID="2" presetSubtype="4">
                                  <p:stCondLst>
                                    <p:cond delay="0"/>
                                  </p:stCondLst>
                                  <p:childTnLst>
                                    <p:set>
                                      <p:cBhvr>
                                        <p:cTn id="90" dur="1" fill="hold">
                                          <p:stCondLst>
                                            <p:cond delay="0"/>
                                          </p:stCondLst>
                                        </p:cTn>
                                        <p:tgtEl>
                                          <p:spTgt spid="129"/>
                                        </p:tgtEl>
                                        <p:attrNameLst>
                                          <p:attrName>style.visibility</p:attrName>
                                        </p:attrNameLst>
                                      </p:cBhvr>
                                      <p:to>
                                        <p:strVal val="visible"/>
                                      </p:to>
                                    </p:set>
                                    <p:anim calcmode="lin" valueType="num">
                                      <p:cBhvr additive="repl">
                                        <p:cTn id="91" dur="500" fill="hold"/>
                                        <p:tgtEl>
                                          <p:spTgt spid="129"/>
                                        </p:tgtEl>
                                        <p:attrNameLst>
                                          <p:attrName>ppt_x</p:attrName>
                                        </p:attrNameLst>
                                      </p:cBhvr>
                                      <p:tavLst>
                                        <p:tav tm="0">
                                          <p:val>
                                            <p:strVal val="#ppt_x"/>
                                          </p:val>
                                        </p:tav>
                                        <p:tav tm="100000">
                                          <p:val>
                                            <p:strVal val="#ppt_x"/>
                                          </p:val>
                                        </p:tav>
                                      </p:tavLst>
                                    </p:anim>
                                    <p:anim calcmode="lin" valueType="num">
                                      <p:cBhvr additive="repl">
                                        <p:cTn id="92" dur="500" fill="hold"/>
                                        <p:tgtEl>
                                          <p:spTgt spid="129"/>
                                        </p:tgtEl>
                                        <p:attrNameLst>
                                          <p:attrName>ppt_y</p:attrName>
                                        </p:attrNameLst>
                                      </p:cBhvr>
                                      <p:tavLst>
                                        <p:tav tm="0">
                                          <p:val>
                                            <p:strVal val="1+#ppt_h/2"/>
                                          </p:val>
                                        </p:tav>
                                        <p:tav tm="100000">
                                          <p:val>
                                            <p:strVal val="#ppt_y"/>
                                          </p:val>
                                        </p:tav>
                                      </p:tavLst>
                                    </p:anim>
                                  </p:childTnLst>
                                </p:cTn>
                              </p:par>
                              <p:par>
                                <p:cTn id="93" nodeType="withEffect" fill="hold" presetClass="entr" presetID="2" presetSubtype="4">
                                  <p:stCondLst>
                                    <p:cond delay="0"/>
                                  </p:stCondLst>
                                  <p:childTnLst>
                                    <p:set>
                                      <p:cBhvr>
                                        <p:cTn id="94" dur="1" fill="hold">
                                          <p:stCondLst>
                                            <p:cond delay="0"/>
                                          </p:stCondLst>
                                        </p:cTn>
                                        <p:tgtEl>
                                          <p:spTgt spid="129"/>
                                        </p:tgtEl>
                                        <p:attrNameLst>
                                          <p:attrName>style.visibility</p:attrName>
                                        </p:attrNameLst>
                                      </p:cBhvr>
                                      <p:to>
                                        <p:strVal val="visible"/>
                                      </p:to>
                                    </p:set>
                                    <p:anim calcmode="lin" valueType="num">
                                      <p:cBhvr additive="repl">
                                        <p:cTn id="95" dur="500" fill="hold"/>
                                        <p:tgtEl>
                                          <p:spTgt spid="129"/>
                                        </p:tgtEl>
                                        <p:attrNameLst>
                                          <p:attrName>ppt_x</p:attrName>
                                        </p:attrNameLst>
                                      </p:cBhvr>
                                      <p:tavLst>
                                        <p:tav tm="0">
                                          <p:val>
                                            <p:strVal val="#ppt_x"/>
                                          </p:val>
                                        </p:tav>
                                        <p:tav tm="100000">
                                          <p:val>
                                            <p:strVal val="#ppt_x"/>
                                          </p:val>
                                        </p:tav>
                                      </p:tavLst>
                                    </p:anim>
                                    <p:anim calcmode="lin" valueType="num">
                                      <p:cBhvr additive="repl">
                                        <p:cTn id="96" dur="500" fill="hold"/>
                                        <p:tgtEl>
                                          <p:spTgt spid="129"/>
                                        </p:tgtEl>
                                        <p:attrNameLst>
                                          <p:attrName>ppt_y</p:attrName>
                                        </p:attrNameLst>
                                      </p:cBhvr>
                                      <p:tavLst>
                                        <p:tav tm="0">
                                          <p:val>
                                            <p:strVal val="1+#ppt_h/2"/>
                                          </p:val>
                                        </p:tav>
                                        <p:tav tm="100000">
                                          <p:val>
                                            <p:strVal val="#ppt_y"/>
                                          </p:val>
                                        </p:tav>
                                      </p:tavLst>
                                    </p:anim>
                                  </p:childTnLst>
                                </p:cTn>
                              </p:par>
                              <p:par>
                                <p:cTn id="97" nodeType="withEffect" fill="hold" presetClass="entr" presetID="2" presetSubtype="4">
                                  <p:stCondLst>
                                    <p:cond delay="0"/>
                                  </p:stCondLst>
                                  <p:childTnLst>
                                    <p:set>
                                      <p:cBhvr>
                                        <p:cTn id="98" dur="1" fill="hold">
                                          <p:stCondLst>
                                            <p:cond delay="0"/>
                                          </p:stCondLst>
                                        </p:cTn>
                                        <p:tgtEl>
                                          <p:spTgt spid="130"/>
                                        </p:tgtEl>
                                        <p:attrNameLst>
                                          <p:attrName>style.visibility</p:attrName>
                                        </p:attrNameLst>
                                      </p:cBhvr>
                                      <p:to>
                                        <p:strVal val="visible"/>
                                      </p:to>
                                    </p:set>
                                    <p:anim calcmode="lin" valueType="num">
                                      <p:cBhvr additive="repl">
                                        <p:cTn id="99" dur="500" fill="hold"/>
                                        <p:tgtEl>
                                          <p:spTgt spid="130"/>
                                        </p:tgtEl>
                                        <p:attrNameLst>
                                          <p:attrName>ppt_x</p:attrName>
                                        </p:attrNameLst>
                                      </p:cBhvr>
                                      <p:tavLst>
                                        <p:tav tm="0">
                                          <p:val>
                                            <p:strVal val="#ppt_x"/>
                                          </p:val>
                                        </p:tav>
                                        <p:tav tm="100000">
                                          <p:val>
                                            <p:strVal val="#ppt_x"/>
                                          </p:val>
                                        </p:tav>
                                      </p:tavLst>
                                    </p:anim>
                                    <p:anim calcmode="lin" valueType="num">
                                      <p:cBhvr additive="repl">
                                        <p:cTn id="100" dur="500" fill="hold"/>
                                        <p:tgtEl>
                                          <p:spTgt spid="130"/>
                                        </p:tgtEl>
                                        <p:attrNameLst>
                                          <p:attrName>ppt_y</p:attrName>
                                        </p:attrNameLst>
                                      </p:cBhvr>
                                      <p:tavLst>
                                        <p:tav tm="0">
                                          <p:val>
                                            <p:strVal val="1+#ppt_h/2"/>
                                          </p:val>
                                        </p:tav>
                                        <p:tav tm="100000">
                                          <p:val>
                                            <p:strVal val="#ppt_y"/>
                                          </p:val>
                                        </p:tav>
                                      </p:tavLst>
                                    </p:anim>
                                  </p:childTnLst>
                                </p:cTn>
                              </p:par>
                              <p:par>
                                <p:cTn id="101" nodeType="withEffect" fill="hold" presetClass="entr" presetID="2" presetSubtype="4">
                                  <p:stCondLst>
                                    <p:cond delay="0"/>
                                  </p:stCondLst>
                                  <p:childTnLst>
                                    <p:set>
                                      <p:cBhvr>
                                        <p:cTn id="102" dur="1" fill="hold">
                                          <p:stCondLst>
                                            <p:cond delay="0"/>
                                          </p:stCondLst>
                                        </p:cTn>
                                        <p:tgtEl>
                                          <p:spTgt spid="130"/>
                                        </p:tgtEl>
                                        <p:attrNameLst>
                                          <p:attrName>style.visibility</p:attrName>
                                        </p:attrNameLst>
                                      </p:cBhvr>
                                      <p:to>
                                        <p:strVal val="visible"/>
                                      </p:to>
                                    </p:set>
                                    <p:anim calcmode="lin" valueType="num">
                                      <p:cBhvr additive="repl">
                                        <p:cTn id="103" dur="500" fill="hold"/>
                                        <p:tgtEl>
                                          <p:spTgt spid="130"/>
                                        </p:tgtEl>
                                        <p:attrNameLst>
                                          <p:attrName>ppt_x</p:attrName>
                                        </p:attrNameLst>
                                      </p:cBhvr>
                                      <p:tavLst>
                                        <p:tav tm="0">
                                          <p:val>
                                            <p:strVal val="#ppt_x"/>
                                          </p:val>
                                        </p:tav>
                                        <p:tav tm="100000">
                                          <p:val>
                                            <p:strVal val="#ppt_x"/>
                                          </p:val>
                                        </p:tav>
                                      </p:tavLst>
                                    </p:anim>
                                    <p:anim calcmode="lin" valueType="num">
                                      <p:cBhvr additive="repl">
                                        <p:cTn id="104" dur="500" fill="hold"/>
                                        <p:tgtEl>
                                          <p:spTgt spid="130"/>
                                        </p:tgtEl>
                                        <p:attrNameLst>
                                          <p:attrName>ppt_y</p:attrName>
                                        </p:attrNameLst>
                                      </p:cBhvr>
                                      <p:tavLst>
                                        <p:tav tm="0">
                                          <p:val>
                                            <p:strVal val="1+#ppt_h/2"/>
                                          </p:val>
                                        </p:tav>
                                        <p:tav tm="100000">
                                          <p:val>
                                            <p:strVal val="#ppt_y"/>
                                          </p:val>
                                        </p:tav>
                                      </p:tavLst>
                                    </p:anim>
                                  </p:childTnLst>
                                </p:cTn>
                              </p:par>
                              <p:par>
                                <p:cTn id="105" nodeType="withEffect" fill="hold" presetClass="entr" presetID="2" presetSubtype="4">
                                  <p:stCondLst>
                                    <p:cond delay="0"/>
                                  </p:stCondLst>
                                  <p:childTnLst>
                                    <p:set>
                                      <p:cBhvr>
                                        <p:cTn id="106" dur="1" fill="hold">
                                          <p:stCondLst>
                                            <p:cond delay="0"/>
                                          </p:stCondLst>
                                        </p:cTn>
                                        <p:tgtEl>
                                          <p:spTgt spid="131"/>
                                        </p:tgtEl>
                                        <p:attrNameLst>
                                          <p:attrName>style.visibility</p:attrName>
                                        </p:attrNameLst>
                                      </p:cBhvr>
                                      <p:to>
                                        <p:strVal val="visible"/>
                                      </p:to>
                                    </p:set>
                                    <p:anim calcmode="lin" valueType="num">
                                      <p:cBhvr additive="repl">
                                        <p:cTn id="107" dur="500" fill="hold"/>
                                        <p:tgtEl>
                                          <p:spTgt spid="131"/>
                                        </p:tgtEl>
                                        <p:attrNameLst>
                                          <p:attrName>ppt_x</p:attrName>
                                        </p:attrNameLst>
                                      </p:cBhvr>
                                      <p:tavLst>
                                        <p:tav tm="0">
                                          <p:val>
                                            <p:strVal val="#ppt_x"/>
                                          </p:val>
                                        </p:tav>
                                        <p:tav tm="100000">
                                          <p:val>
                                            <p:strVal val="#ppt_x"/>
                                          </p:val>
                                        </p:tav>
                                      </p:tavLst>
                                    </p:anim>
                                    <p:anim calcmode="lin" valueType="num">
                                      <p:cBhvr additive="repl">
                                        <p:cTn id="108" dur="500" fill="hold"/>
                                        <p:tgtEl>
                                          <p:spTgt spid="131"/>
                                        </p:tgtEl>
                                        <p:attrNameLst>
                                          <p:attrName>ppt_y</p:attrName>
                                        </p:attrNameLst>
                                      </p:cBhvr>
                                      <p:tavLst>
                                        <p:tav tm="0">
                                          <p:val>
                                            <p:strVal val="1+#ppt_h/2"/>
                                          </p:val>
                                        </p:tav>
                                        <p:tav tm="100000">
                                          <p:val>
                                            <p:strVal val="#ppt_y"/>
                                          </p:val>
                                        </p:tav>
                                      </p:tavLst>
                                    </p:anim>
                                  </p:childTnLst>
                                </p:cTn>
                              </p:par>
                              <p:par>
                                <p:cTn id="109" nodeType="withEffect" fill="hold" presetClass="entr" presetID="2" presetSubtype="4">
                                  <p:stCondLst>
                                    <p:cond delay="0"/>
                                  </p:stCondLst>
                                  <p:childTnLst>
                                    <p:set>
                                      <p:cBhvr>
                                        <p:cTn id="110" dur="1" fill="hold">
                                          <p:stCondLst>
                                            <p:cond delay="0"/>
                                          </p:stCondLst>
                                        </p:cTn>
                                        <p:tgtEl>
                                          <p:spTgt spid="131"/>
                                        </p:tgtEl>
                                        <p:attrNameLst>
                                          <p:attrName>style.visibility</p:attrName>
                                        </p:attrNameLst>
                                      </p:cBhvr>
                                      <p:to>
                                        <p:strVal val="visible"/>
                                      </p:to>
                                    </p:set>
                                    <p:anim calcmode="lin" valueType="num">
                                      <p:cBhvr additive="repl">
                                        <p:cTn id="111" dur="500" fill="hold"/>
                                        <p:tgtEl>
                                          <p:spTgt spid="131"/>
                                        </p:tgtEl>
                                        <p:attrNameLst>
                                          <p:attrName>ppt_x</p:attrName>
                                        </p:attrNameLst>
                                      </p:cBhvr>
                                      <p:tavLst>
                                        <p:tav tm="0">
                                          <p:val>
                                            <p:strVal val="#ppt_x"/>
                                          </p:val>
                                        </p:tav>
                                        <p:tav tm="100000">
                                          <p:val>
                                            <p:strVal val="#ppt_x"/>
                                          </p:val>
                                        </p:tav>
                                      </p:tavLst>
                                    </p:anim>
                                    <p:anim calcmode="lin" valueType="num">
                                      <p:cBhvr additive="repl">
                                        <p:cTn id="112"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wisp</Template>
  <TotalTime>9029</TotalTime>
  <Application>LibreOffice/6.4.7.2$Windows_X86_64 LibreOffice_project/639b8ac485750d5696d7590a72ef1b496725cfb5</Application>
  <Words>1994</Words>
  <Paragraphs>191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2012-03-14T18:13:59Z</dcterms:created>
  <dc:creator>Alfredo</dc:creator>
  <dc:description/>
  <dc:language>it-IT</dc:language>
  <cp:lastModifiedBy/>
  <cp:lastPrinted>2018-11-16T17:32:37Z</cp:lastPrinted>
  <dcterms:modified xsi:type="dcterms:W3CDTF">2024-01-11T12:51:15Z</dcterms:modified>
  <cp:revision>562</cp:revision>
  <dc:subject/>
  <dc:title>Validazione  Autoclave Antimonio</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14</vt:i4>
  </property>
  <property fmtid="{D5CDD505-2E9C-101B-9397-08002B2CF9AE}" pid="8" name="PresentationFormat">
    <vt:lpwstr>Presentazione su schermo (4:3)</vt:lpwstr>
  </property>
  <property fmtid="{D5CDD505-2E9C-101B-9397-08002B2CF9AE}" pid="9" name="ScaleCrop">
    <vt:bool>0</vt:bool>
  </property>
  <property fmtid="{D5CDD505-2E9C-101B-9397-08002B2CF9AE}" pid="10" name="ShareDoc">
    <vt:bool>0</vt:bool>
  </property>
  <property fmtid="{D5CDD505-2E9C-101B-9397-08002B2CF9AE}" pid="11" name="Slides">
    <vt:i4>14</vt:i4>
  </property>
</Properties>
</file>