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1.jpg" ContentType="image/jpeg"/>
  <Override PartName="/ppt/notesSlides/notesSlide2.xml" ContentType="application/vnd.openxmlformats-officedocument.presentationml.notesSlide+xml"/>
  <Override PartName="/ppt/media/image4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204700" cy="6858000"/>
  <p:notesSz cx="122047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0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79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13563" y="0"/>
            <a:ext cx="52879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E733-5F8C-4B60-8EC3-79D2BB5140DF}" type="datetimeFigureOut">
              <a:rPr lang="it-IT" smtClean="0"/>
              <a:t>25/03/2024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43363" y="857250"/>
            <a:ext cx="41179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20788" y="3300413"/>
            <a:ext cx="976312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79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13563" y="6513513"/>
            <a:ext cx="52879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556DA-A0DE-4B4A-B932-5D3C235544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46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556DA-A0DE-4B4A-B932-5D3C2355447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1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556DA-A0DE-4B4A-B932-5D3C2355447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89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81" y="2900172"/>
            <a:ext cx="3684943" cy="45934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921" y="3521900"/>
            <a:ext cx="5028463" cy="5803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38" y="6400800"/>
            <a:ext cx="12188190" cy="456565"/>
          </a:xfrm>
          <a:custGeom>
            <a:avLst/>
            <a:gdLst/>
            <a:ahLst/>
            <a:cxnLst/>
            <a:rect l="l" t="t" r="r" b="b"/>
            <a:pathLst>
              <a:path w="12188190" h="456565">
                <a:moveTo>
                  <a:pt x="12188164" y="0"/>
                </a:moveTo>
                <a:lnTo>
                  <a:pt x="0" y="0"/>
                </a:lnTo>
                <a:lnTo>
                  <a:pt x="0" y="456476"/>
                </a:lnTo>
                <a:lnTo>
                  <a:pt x="12188164" y="456476"/>
                </a:lnTo>
                <a:lnTo>
                  <a:pt x="12188164" y="0"/>
                </a:lnTo>
                <a:close/>
              </a:path>
            </a:pathLst>
          </a:custGeom>
          <a:solidFill>
            <a:srgbClr val="61A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4201"/>
            <a:ext cx="12188825" cy="63500"/>
          </a:xfrm>
          <a:custGeom>
            <a:avLst/>
            <a:gdLst/>
            <a:ahLst/>
            <a:cxnLst/>
            <a:rect l="l" t="t" r="r" b="b"/>
            <a:pathLst>
              <a:path w="12188825" h="63500">
                <a:moveTo>
                  <a:pt x="0" y="63360"/>
                </a:moveTo>
                <a:lnTo>
                  <a:pt x="12188520" y="63360"/>
                </a:lnTo>
                <a:lnTo>
                  <a:pt x="12188520" y="0"/>
                </a:lnTo>
                <a:lnTo>
                  <a:pt x="0" y="0"/>
                </a:lnTo>
                <a:lnTo>
                  <a:pt x="0" y="63360"/>
                </a:lnTo>
                <a:close/>
              </a:path>
            </a:pathLst>
          </a:custGeom>
          <a:solidFill>
            <a:srgbClr val="97CA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7394" y="251548"/>
            <a:ext cx="10009911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8305" y="1228216"/>
            <a:ext cx="9998710" cy="1767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9598" y="6377940"/>
            <a:ext cx="390550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29658" y="6593925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cambionomecognome.prefrm@pec.interno.it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prefettura.it/roma/contenuti/Cambio_nome_e_cognome-796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6298" y="4484420"/>
            <a:ext cx="43980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60905" algn="l"/>
              </a:tabLst>
            </a:pPr>
            <a:r>
              <a:rPr i="1" spc="130" dirty="0">
                <a:latin typeface="Arial"/>
                <a:cs typeface="Arial"/>
              </a:rPr>
              <a:t>DOMANDE	</a:t>
            </a:r>
            <a:r>
              <a:rPr i="1" spc="140" dirty="0">
                <a:latin typeface="Arial"/>
                <a:cs typeface="Arial"/>
              </a:rPr>
              <a:t>FREQUENTI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4643" y="0"/>
            <a:ext cx="12220575" cy="6885940"/>
            <a:chOff x="-14643" y="0"/>
            <a:chExt cx="12220575" cy="6885940"/>
          </a:xfrm>
        </p:grpSpPr>
        <p:sp>
          <p:nvSpPr>
            <p:cNvPr id="4" name="object 4"/>
            <p:cNvSpPr/>
            <p:nvPr/>
          </p:nvSpPr>
          <p:spPr>
            <a:xfrm>
              <a:off x="-355" y="0"/>
              <a:ext cx="12192000" cy="6857365"/>
            </a:xfrm>
            <a:custGeom>
              <a:avLst/>
              <a:gdLst/>
              <a:ahLst/>
              <a:cxnLst/>
              <a:rect l="l" t="t" r="r" b="b"/>
              <a:pathLst>
                <a:path w="12192000" h="6857365">
                  <a:moveTo>
                    <a:pt x="0" y="6857276"/>
                  </a:moveTo>
                  <a:lnTo>
                    <a:pt x="12191390" y="6857276"/>
                  </a:lnTo>
                  <a:lnTo>
                    <a:pt x="12191390" y="0"/>
                  </a:lnTo>
                  <a:lnTo>
                    <a:pt x="0" y="0"/>
                  </a:lnTo>
                  <a:lnTo>
                    <a:pt x="0" y="6857276"/>
                  </a:lnTo>
                  <a:close/>
                </a:path>
              </a:pathLst>
            </a:custGeom>
            <a:ln w="28439">
              <a:solidFill>
                <a:srgbClr val="97CA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2672" y="5968809"/>
              <a:ext cx="4327819" cy="4831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128094" y="5442025"/>
            <a:ext cx="1941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Prefettura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di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Roma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24" y="36728"/>
            <a:ext cx="12130176" cy="144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0257" y="1664893"/>
            <a:ext cx="82765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SE</a:t>
            </a:r>
            <a:r>
              <a:rPr sz="20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SONO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RESIDENTE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BF0000"/>
                </a:solidFill>
                <a:latin typeface="Arial"/>
                <a:cs typeface="Arial"/>
              </a:rPr>
              <a:t>ALL’ESTERO</a:t>
            </a:r>
            <a:r>
              <a:rPr sz="2000" b="1" spc="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DEVO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BF0000"/>
                </a:solidFill>
                <a:latin typeface="Arial"/>
                <a:cs typeface="Arial"/>
              </a:rPr>
              <a:t>INOLTRARE</a:t>
            </a:r>
            <a:r>
              <a:rPr sz="2000" b="1" spc="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LA</a:t>
            </a:r>
            <a:r>
              <a:rPr sz="2000" b="1" spc="-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PRATICA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BF0000"/>
                </a:solidFill>
                <a:latin typeface="Arial MT"/>
                <a:cs typeface="Arial MT"/>
              </a:rPr>
              <a:t>ATTRAVERSO</a:t>
            </a:r>
            <a:r>
              <a:rPr sz="2000" spc="-3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BF0000"/>
                </a:solidFill>
                <a:latin typeface="Arial MT"/>
                <a:cs typeface="Arial MT"/>
              </a:rPr>
              <a:t>IL</a:t>
            </a:r>
            <a:r>
              <a:rPr sz="2000" spc="-1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BF0000"/>
                </a:solidFill>
                <a:latin typeface="Arial MT"/>
                <a:cs typeface="Arial MT"/>
              </a:rPr>
              <a:t>CONSOLATO</a:t>
            </a:r>
            <a:r>
              <a:rPr sz="20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BF0000"/>
                </a:solidFill>
                <a:latin typeface="Arial MT"/>
                <a:cs typeface="Arial MT"/>
              </a:rPr>
              <a:t>COMPETENTE</a:t>
            </a:r>
            <a:r>
              <a:rPr sz="2000" spc="-5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BF0000"/>
                </a:solidFill>
                <a:latin typeface="Arial MT"/>
                <a:cs typeface="Arial MT"/>
              </a:rPr>
              <a:t>PER</a:t>
            </a:r>
            <a:r>
              <a:rPr sz="20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BF0000"/>
                </a:solidFill>
                <a:latin typeface="Arial MT"/>
                <a:cs typeface="Arial MT"/>
              </a:rPr>
              <a:t>TERRITORIO?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1365" y="2749296"/>
            <a:ext cx="3703954" cy="2490470"/>
            <a:chOff x="1004404" y="3061817"/>
            <a:chExt cx="3703954" cy="24904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1434" y="3196094"/>
              <a:ext cx="1916633" cy="20235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404" y="3061817"/>
              <a:ext cx="1786661" cy="2490101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72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28222" y="6593925"/>
            <a:ext cx="232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1365" y="1619643"/>
            <a:ext cx="908685" cy="784189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55"/>
              </a:spcBef>
            </a:pPr>
            <a:r>
              <a:rPr sz="4800" b="1" spc="-5" dirty="0">
                <a:solidFill>
                  <a:srgbClr val="4AABC5"/>
                </a:solidFill>
                <a:latin typeface="Arial"/>
                <a:cs typeface="Arial"/>
              </a:rPr>
              <a:t>10</a:t>
            </a:r>
            <a:endParaRPr sz="4800"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806950" y="2741181"/>
            <a:ext cx="5629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 cittadini italiani residenti all’estero possono inoltrare la richiesta preferibilmente tramite l’Autorità diplomatica competente per circoscrizione, oppure indirizzare la richiesta al Prefetto della provincia di ultima residenza (Comune di iscrizione all’AIRE) o di quello nella cui circoscrizione è situato l’Ufficio dello Stato Civile dove è depositato l’atto di nascita del richiedente.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1335" y="379704"/>
            <a:ext cx="8955405" cy="8797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497830" marR="5080">
              <a:lnSpc>
                <a:spcPts val="3300"/>
              </a:lnSpc>
              <a:spcBef>
                <a:spcPts val="260"/>
              </a:spcBef>
            </a:pPr>
            <a:r>
              <a:rPr sz="2800" b="1" spc="110" dirty="0">
                <a:solidFill>
                  <a:srgbClr val="BF0000"/>
                </a:solidFill>
                <a:latin typeface="Trebuchet MS"/>
                <a:cs typeface="Trebuchet MS"/>
              </a:rPr>
              <a:t>Faq</a:t>
            </a:r>
            <a:r>
              <a:rPr sz="2800" b="1" spc="2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800" b="1" spc="165" dirty="0">
                <a:solidFill>
                  <a:srgbClr val="BF0000"/>
                </a:solidFill>
                <a:latin typeface="Trebuchet MS"/>
                <a:cs typeface="Trebuchet MS"/>
              </a:rPr>
              <a:t>cambio</a:t>
            </a:r>
            <a:r>
              <a:rPr sz="2800" b="1" spc="7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800" b="1" spc="185" dirty="0">
                <a:solidFill>
                  <a:srgbClr val="BF0000"/>
                </a:solidFill>
                <a:latin typeface="Trebuchet MS"/>
                <a:cs typeface="Trebuchet MS"/>
              </a:rPr>
              <a:t>nomi</a:t>
            </a:r>
            <a:r>
              <a:rPr sz="2800" b="1" spc="4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800" b="1" spc="30" dirty="0">
                <a:solidFill>
                  <a:srgbClr val="BF0000"/>
                </a:solidFill>
                <a:latin typeface="Trebuchet MS"/>
                <a:cs typeface="Trebuchet MS"/>
              </a:rPr>
              <a:t>e </a:t>
            </a:r>
            <a:r>
              <a:rPr sz="2800" b="1" spc="-83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800" b="1" spc="195" dirty="0" err="1" smtClean="0">
                <a:solidFill>
                  <a:srgbClr val="BF0000"/>
                </a:solidFill>
                <a:latin typeface="Trebuchet MS"/>
                <a:cs typeface="Trebuchet MS"/>
              </a:rPr>
              <a:t>cognomi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07064" y="6593925"/>
            <a:ext cx="1536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0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ts val="1320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2045" y="2713574"/>
            <a:ext cx="938502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1750" algn="just">
              <a:lnSpc>
                <a:spcPct val="100000"/>
              </a:lnSpc>
              <a:spcBef>
                <a:spcPts val="100"/>
              </a:spcBef>
              <a:buFont typeface="Arial MT"/>
              <a:buAutoNum type="arabicPeriod"/>
              <a:tabLst>
                <a:tab pos="327660" algn="l"/>
              </a:tabLst>
            </a:pPr>
            <a:r>
              <a:rPr sz="1800" b="1" spc="-5" dirty="0">
                <a:latin typeface="Arial"/>
                <a:cs typeface="Arial"/>
              </a:rPr>
              <a:t>Principio </a:t>
            </a:r>
            <a:r>
              <a:rPr sz="1800" b="1" dirty="0">
                <a:latin typeface="Arial"/>
                <a:cs typeface="Arial"/>
              </a:rPr>
              <a:t>di </a:t>
            </a:r>
            <a:r>
              <a:rPr sz="1800" b="1" spc="-5" dirty="0">
                <a:latin typeface="Arial"/>
                <a:cs typeface="Arial"/>
              </a:rPr>
              <a:t>indisponibilità dello </a:t>
            </a:r>
            <a:r>
              <a:rPr sz="1800" b="1" spc="5" dirty="0">
                <a:latin typeface="Arial"/>
                <a:cs typeface="Arial"/>
              </a:rPr>
              <a:t>status</a:t>
            </a:r>
            <a:r>
              <a:rPr sz="1800" spc="5" dirty="0">
                <a:latin typeface="Arial MT"/>
                <a:cs typeface="Arial MT"/>
              </a:rPr>
              <a:t>: </a:t>
            </a:r>
            <a:r>
              <a:rPr sz="1800" spc="-5" dirty="0">
                <a:latin typeface="Arial MT"/>
                <a:cs typeface="Arial MT"/>
              </a:rPr>
              <a:t>l’art. </a:t>
            </a:r>
            <a:r>
              <a:rPr sz="1800" dirty="0">
                <a:latin typeface="Arial MT"/>
                <a:cs typeface="Arial MT"/>
              </a:rPr>
              <a:t>6 </a:t>
            </a:r>
            <a:r>
              <a:rPr sz="1800" spc="-10" dirty="0">
                <a:latin typeface="Arial MT"/>
                <a:cs typeface="Arial MT"/>
              </a:rPr>
              <a:t>del codice </a:t>
            </a:r>
            <a:r>
              <a:rPr sz="1800" spc="-5" dirty="0">
                <a:latin typeface="Arial MT"/>
                <a:cs typeface="Arial MT"/>
              </a:rPr>
              <a:t>civile sancisce l’immutabilità </a:t>
            </a:r>
            <a:r>
              <a:rPr sz="1800" spc="-10" dirty="0">
                <a:latin typeface="Arial MT"/>
                <a:cs typeface="Arial MT"/>
              </a:rPr>
              <a:t>degli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stati,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ammettendone la </a:t>
            </a:r>
            <a:r>
              <a:rPr sz="1800" spc="-10" dirty="0">
                <a:latin typeface="Arial MT"/>
                <a:cs typeface="Arial MT"/>
              </a:rPr>
              <a:t>deroga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nei</a:t>
            </a:r>
            <a:r>
              <a:rPr sz="1800" spc="-5" dirty="0">
                <a:latin typeface="Arial MT"/>
                <a:cs typeface="Arial MT"/>
              </a:rPr>
              <a:t> soli casi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indicati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dalla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legge;</a:t>
            </a:r>
            <a:endParaRPr sz="1800" dirty="0">
              <a:latin typeface="Arial MT"/>
              <a:cs typeface="Arial MT"/>
            </a:endParaRPr>
          </a:p>
          <a:p>
            <a:pPr marL="38100" marR="30480" algn="just">
              <a:lnSpc>
                <a:spcPct val="100000"/>
              </a:lnSpc>
              <a:buFont typeface="Arial MT"/>
              <a:buAutoNum type="arabicPeriod"/>
              <a:tabLst>
                <a:tab pos="312420" algn="l"/>
              </a:tabLst>
            </a:pPr>
            <a:r>
              <a:rPr sz="1800" b="1" spc="-5" dirty="0">
                <a:latin typeface="Arial"/>
                <a:cs typeface="Arial"/>
              </a:rPr>
              <a:t>Principio del minimo </a:t>
            </a:r>
            <a:r>
              <a:rPr sz="1800" b="1" dirty="0">
                <a:latin typeface="Arial"/>
                <a:cs typeface="Arial"/>
              </a:rPr>
              <a:t>mezzo</a:t>
            </a:r>
            <a:r>
              <a:rPr sz="1800" dirty="0">
                <a:latin typeface="Arial MT"/>
                <a:cs typeface="Arial MT"/>
              </a:rPr>
              <a:t>: </a:t>
            </a:r>
            <a:r>
              <a:rPr sz="1800" spc="-5" dirty="0">
                <a:latin typeface="Arial MT"/>
                <a:cs typeface="Arial MT"/>
              </a:rPr>
              <a:t>modifica del minor numero </a:t>
            </a:r>
            <a:r>
              <a:rPr sz="1800" spc="-10" dirty="0">
                <a:latin typeface="Arial MT"/>
                <a:cs typeface="Arial MT"/>
              </a:rPr>
              <a:t>possibile </a:t>
            </a:r>
            <a:r>
              <a:rPr sz="1800" spc="-5" dirty="0">
                <a:latin typeface="Arial MT"/>
                <a:cs typeface="Arial MT"/>
              </a:rPr>
              <a:t>di </a:t>
            </a:r>
            <a:r>
              <a:rPr sz="1800" spc="-10" dirty="0">
                <a:latin typeface="Arial MT"/>
                <a:cs typeface="Arial MT"/>
              </a:rPr>
              <a:t>elementi </a:t>
            </a:r>
            <a:r>
              <a:rPr sz="1800" spc="-5" dirty="0">
                <a:latin typeface="Arial MT"/>
                <a:cs typeface="Arial MT"/>
              </a:rPr>
              <a:t>che compongo il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nome</a:t>
            </a:r>
            <a:r>
              <a:rPr sz="1800" spc="-5" dirty="0">
                <a:latin typeface="Arial MT"/>
                <a:cs typeface="Arial MT"/>
              </a:rPr>
              <a:t> e/o </a:t>
            </a:r>
            <a:r>
              <a:rPr sz="1800" spc="-10" dirty="0">
                <a:latin typeface="Arial MT"/>
                <a:cs typeface="Arial MT"/>
              </a:rPr>
              <a:t>cognome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ottenere il risultato auspicato;</a:t>
            </a:r>
            <a:endParaRPr sz="1800" dirty="0">
              <a:latin typeface="Arial MT"/>
              <a:cs typeface="Arial MT"/>
            </a:endParaRPr>
          </a:p>
          <a:p>
            <a:pPr marL="38100" marR="31115" algn="just">
              <a:lnSpc>
                <a:spcPct val="100000"/>
              </a:lnSpc>
              <a:buFont typeface="Arial MT"/>
              <a:buAutoNum type="arabicPeriod"/>
              <a:tabLst>
                <a:tab pos="322580" algn="l"/>
              </a:tabLst>
            </a:pPr>
            <a:r>
              <a:rPr sz="1800" b="1" spc="-5" dirty="0">
                <a:latin typeface="Arial"/>
                <a:cs typeface="Arial"/>
              </a:rPr>
              <a:t>Principio della </a:t>
            </a:r>
            <a:r>
              <a:rPr sz="1800" b="1" spc="-35" dirty="0">
                <a:latin typeface="Arial"/>
                <a:cs typeface="Arial"/>
              </a:rPr>
              <a:t>con</a:t>
            </a:r>
            <a:r>
              <a:rPr sz="2550" spc="-52" baseline="-14705" dirty="0">
                <a:latin typeface="Arial MT"/>
                <a:cs typeface="Arial MT"/>
              </a:rPr>
              <a:t>l</a:t>
            </a:r>
            <a:r>
              <a:rPr sz="1800" b="1" spc="-35" dirty="0">
                <a:latin typeface="Arial"/>
                <a:cs typeface="Arial"/>
              </a:rPr>
              <a:t>tinuità </a:t>
            </a:r>
            <a:r>
              <a:rPr sz="1800" b="1" dirty="0">
                <a:latin typeface="Arial"/>
                <a:cs typeface="Arial"/>
              </a:rPr>
              <a:t>o </a:t>
            </a:r>
            <a:r>
              <a:rPr sz="1800" b="1" spc="-5" dirty="0">
                <a:latin typeface="Arial"/>
                <a:cs typeface="Arial"/>
              </a:rPr>
              <a:t>prossimità </a:t>
            </a:r>
            <a:r>
              <a:rPr sz="1800" b="1" dirty="0">
                <a:latin typeface="Arial"/>
                <a:cs typeface="Arial"/>
              </a:rPr>
              <a:t>dinastica</a:t>
            </a:r>
            <a:r>
              <a:rPr sz="1800" dirty="0">
                <a:latin typeface="Arial MT"/>
                <a:cs typeface="Arial MT"/>
              </a:rPr>
              <a:t>: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dirty="0">
                <a:latin typeface="Arial MT"/>
                <a:cs typeface="Arial MT"/>
              </a:rPr>
              <a:t>caso </a:t>
            </a:r>
            <a:r>
              <a:rPr sz="1800" spc="-10" dirty="0">
                <a:latin typeface="Arial MT"/>
                <a:cs typeface="Arial MT"/>
              </a:rPr>
              <a:t>di </a:t>
            </a:r>
            <a:r>
              <a:rPr sz="1800" spc="-5" dirty="0">
                <a:latin typeface="Arial MT"/>
                <a:cs typeface="Arial MT"/>
              </a:rPr>
              <a:t>richiesta </a:t>
            </a:r>
            <a:r>
              <a:rPr sz="1800" spc="-10" dirty="0">
                <a:latin typeface="Arial MT"/>
                <a:cs typeface="Arial MT"/>
              </a:rPr>
              <a:t>di </a:t>
            </a:r>
            <a:r>
              <a:rPr sz="1800" spc="-5" dirty="0">
                <a:latin typeface="Arial MT"/>
                <a:cs typeface="Arial MT"/>
              </a:rPr>
              <a:t>cambio </a:t>
            </a:r>
            <a:r>
              <a:rPr sz="1800" spc="-10" dirty="0">
                <a:latin typeface="Arial MT"/>
                <a:cs typeface="Arial MT"/>
              </a:rPr>
              <a:t>cognome, </a:t>
            </a:r>
            <a:r>
              <a:rPr sz="1800" dirty="0">
                <a:latin typeface="Arial MT"/>
                <a:cs typeface="Arial MT"/>
              </a:rPr>
              <a:t>si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accorda </a:t>
            </a:r>
            <a:r>
              <a:rPr sz="1800" spc="-10" dirty="0">
                <a:latin typeface="Arial MT"/>
                <a:cs typeface="Arial MT"/>
              </a:rPr>
              <a:t>preferenza all’aggiunta </a:t>
            </a:r>
            <a:r>
              <a:rPr sz="1800" spc="-5" dirty="0">
                <a:latin typeface="Arial MT"/>
                <a:cs typeface="Arial MT"/>
              </a:rPr>
              <a:t>e/o </a:t>
            </a:r>
            <a:r>
              <a:rPr sz="1800" spc="-10" dirty="0">
                <a:latin typeface="Arial MT"/>
                <a:cs typeface="Arial MT"/>
              </a:rPr>
              <a:t>sostituzione del </a:t>
            </a:r>
            <a:r>
              <a:rPr sz="1800" spc="-5" dirty="0">
                <a:latin typeface="Arial MT"/>
                <a:cs typeface="Arial MT"/>
              </a:rPr>
              <a:t>cognome </a:t>
            </a:r>
            <a:r>
              <a:rPr sz="1800" spc="-10" dirty="0">
                <a:latin typeface="Arial MT"/>
                <a:cs typeface="Arial MT"/>
              </a:rPr>
              <a:t>originario </a:t>
            </a:r>
            <a:r>
              <a:rPr sz="1800" spc="-5" dirty="0">
                <a:latin typeface="Arial MT"/>
                <a:cs typeface="Arial MT"/>
              </a:rPr>
              <a:t>con </a:t>
            </a:r>
            <a:r>
              <a:rPr sz="1800" spc="-10" dirty="0">
                <a:latin typeface="Arial MT"/>
                <a:cs typeface="Arial MT"/>
              </a:rPr>
              <a:t>quello </a:t>
            </a:r>
            <a:r>
              <a:rPr sz="1800" spc="-5" dirty="0">
                <a:latin typeface="Arial MT"/>
                <a:cs typeface="Arial MT"/>
              </a:rPr>
              <a:t>materno, </a:t>
            </a:r>
            <a:r>
              <a:rPr sz="1800" spc="-10" dirty="0">
                <a:latin typeface="Arial MT"/>
                <a:cs typeface="Arial MT"/>
              </a:rPr>
              <a:t>laddove </a:t>
            </a:r>
            <a:r>
              <a:rPr sz="1800" spc="-5" dirty="0">
                <a:latin typeface="Arial MT"/>
                <a:cs typeface="Arial MT"/>
              </a:rPr>
              <a:t> soddisfacente</a:t>
            </a:r>
            <a:r>
              <a:rPr sz="1800" spc="-10" dirty="0">
                <a:latin typeface="Arial MT"/>
                <a:cs typeface="Arial MT"/>
              </a:rPr>
              <a:t> per</a:t>
            </a:r>
            <a:r>
              <a:rPr sz="1800" spc="-5" dirty="0">
                <a:latin typeface="Arial MT"/>
                <a:cs typeface="Arial MT"/>
              </a:rPr>
              <a:t> lo scopo indicato </a:t>
            </a:r>
            <a:r>
              <a:rPr sz="1800" spc="-10" dirty="0">
                <a:latin typeface="Arial MT"/>
                <a:cs typeface="Arial MT"/>
              </a:rPr>
              <a:t>nell’istanza.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606550" y="1716134"/>
            <a:ext cx="1016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it-IT" b="1" dirty="0">
                <a:solidFill>
                  <a:srgbClr val="BF0000"/>
                </a:solidFill>
                <a:latin typeface="Arial"/>
                <a:cs typeface="Arial"/>
              </a:rPr>
              <a:t>QUALI SONO</a:t>
            </a:r>
            <a:r>
              <a:rPr lang="it-IT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it-IT" b="1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lang="it-IT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it-IT" b="1" spc="-15" dirty="0">
                <a:solidFill>
                  <a:srgbClr val="BF0000"/>
                </a:solidFill>
                <a:latin typeface="Arial"/>
                <a:cs typeface="Arial"/>
              </a:rPr>
              <a:t>PRINCIPI</a:t>
            </a:r>
            <a:r>
              <a:rPr lang="it-IT" b="1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it-IT" b="1" spc="-15" dirty="0">
                <a:solidFill>
                  <a:srgbClr val="BF0000"/>
                </a:solidFill>
                <a:latin typeface="Arial"/>
                <a:cs typeface="Arial"/>
              </a:rPr>
              <a:t>GENERALI</a:t>
            </a:r>
            <a:r>
              <a:rPr lang="it-IT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it-IT" b="1" spc="-15" dirty="0">
                <a:solidFill>
                  <a:srgbClr val="BF0000"/>
                </a:solidFill>
                <a:latin typeface="Arial"/>
                <a:cs typeface="Arial"/>
              </a:rPr>
              <a:t>CHE</a:t>
            </a:r>
            <a:r>
              <a:rPr lang="it-IT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it-IT" b="1" spc="-15" dirty="0">
                <a:solidFill>
                  <a:srgbClr val="BF0000"/>
                </a:solidFill>
                <a:latin typeface="Arial"/>
                <a:cs typeface="Arial"/>
              </a:rPr>
              <a:t>GOVERNANO</a:t>
            </a:r>
            <a:r>
              <a:rPr lang="it-IT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it-IT" b="1" spc="-5" dirty="0">
                <a:solidFill>
                  <a:srgbClr val="BF0000"/>
                </a:solidFill>
                <a:latin typeface="Arial"/>
                <a:cs typeface="Arial"/>
              </a:rPr>
              <a:t>LA</a:t>
            </a:r>
            <a:r>
              <a:rPr lang="it-IT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it-IT" b="1" spc="-30" dirty="0">
                <a:solidFill>
                  <a:srgbClr val="BF0000"/>
                </a:solidFill>
                <a:latin typeface="Arial"/>
                <a:cs typeface="Arial"/>
              </a:rPr>
              <a:t>MATERIA?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0" y="4659213"/>
            <a:ext cx="2809875" cy="1628775"/>
          </a:xfrm>
          <a:prstGeom prst="rect">
            <a:avLst/>
          </a:prstGeom>
        </p:spPr>
      </p:pic>
      <p:sp>
        <p:nvSpPr>
          <p:cNvPr id="19" name="object 12"/>
          <p:cNvSpPr txBox="1"/>
          <p:nvPr/>
        </p:nvSpPr>
        <p:spPr>
          <a:xfrm>
            <a:off x="532650" y="1724748"/>
            <a:ext cx="908685" cy="784189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55"/>
              </a:spcBef>
            </a:pPr>
            <a:r>
              <a:rPr sz="4800" b="1" spc="-5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r>
              <a:rPr lang="it-IT" sz="4800" b="1" spc="-5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394" y="251548"/>
            <a:ext cx="10009911" cy="147219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796915" marR="760095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15" dirty="0"/>
              <a:t> </a:t>
            </a:r>
            <a:r>
              <a:rPr spc="165" dirty="0"/>
              <a:t>cambio</a:t>
            </a:r>
            <a:r>
              <a:rPr spc="85" dirty="0"/>
              <a:t> </a:t>
            </a:r>
            <a:r>
              <a:rPr spc="180" dirty="0"/>
              <a:t>nomi</a:t>
            </a:r>
            <a:r>
              <a:rPr spc="5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  <a:p>
            <a:pPr marL="356235" marR="5080">
              <a:lnSpc>
                <a:spcPct val="100000"/>
              </a:lnSpc>
              <a:spcBef>
                <a:spcPts val="315"/>
              </a:spcBef>
            </a:pPr>
            <a:r>
              <a:rPr lang="it-IT" sz="1800" dirty="0" smtClean="0">
                <a:latin typeface="Arial"/>
                <a:cs typeface="Arial"/>
              </a:rPr>
              <a:t/>
            </a:r>
            <a:br>
              <a:rPr lang="it-IT" sz="1800" dirty="0" smtClean="0">
                <a:latin typeface="Arial"/>
                <a:cs typeface="Arial"/>
              </a:rPr>
            </a:b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3421" y="2170341"/>
            <a:ext cx="9515475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839">
              <a:lnSpc>
                <a:spcPts val="2090"/>
              </a:lnSpc>
              <a:spcBef>
                <a:spcPts val="100"/>
              </a:spcBef>
            </a:pPr>
            <a:endParaRPr sz="1800" dirty="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279638" y="4289524"/>
            <a:ext cx="3309112" cy="2190524"/>
            <a:chOff x="8279638" y="4554728"/>
            <a:chExt cx="2796540" cy="19253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9638" y="4554728"/>
              <a:ext cx="1739874" cy="17463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0001" y="4554740"/>
              <a:ext cx="1715744" cy="19249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007064" y="6593925"/>
            <a:ext cx="1536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20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38100">
              <a:lnSpc>
                <a:spcPts val="1320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06550" y="2393304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Le richieste di cambio nome e/o cognome devono rivestire un carattere eccezionale e sono ammesse esclusivamente in presenza di situazioni rilevanti e supportate da adeguata documentazione e motivazione.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nessun caso può essere richiesta l’attribuzione di cognomi di importanza storica o comunque tali da indurre in errore circa l’appartenenza del richiedente a famiglie illustri.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Prefetto autorizza il cambiamento del nome o cognome anche perché ridicolo, vergognoso o rivelante le origini naturali.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532650" y="1724748"/>
            <a:ext cx="908685" cy="784189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355"/>
              </a:spcBef>
            </a:pPr>
            <a:r>
              <a:rPr sz="4800" b="1" spc="-5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r>
              <a:rPr lang="it-IT" sz="4800" b="1" spc="-5" dirty="0">
                <a:solidFill>
                  <a:srgbClr val="4AABC5"/>
                </a:solidFill>
                <a:latin typeface="Arial"/>
                <a:cs typeface="Arial"/>
              </a:rPr>
              <a:t>2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06550" y="1693321"/>
            <a:ext cx="8731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 </a:t>
            </a:r>
            <a:r>
              <a:rPr lang="it-IT" b="1" dirty="0">
                <a:solidFill>
                  <a:srgbClr val="BF0000"/>
                </a:solidFill>
                <a:latin typeface="Arial"/>
                <a:cs typeface="Arial"/>
              </a:rPr>
              <a:t>QUALI SONO I CRITERI IN BASE AI QUALI SI PUO’ PRESENTARE L’ISTANZA DI CAMBIO NOME O COGNOME?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8305" y="1425028"/>
            <a:ext cx="9895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E’</a:t>
            </a:r>
            <a:r>
              <a:rPr sz="1800" spc="-1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BF0000"/>
                </a:solidFill>
                <a:latin typeface="Arial MT"/>
                <a:cs typeface="Arial MT"/>
              </a:rPr>
              <a:t>POSSIBILE</a:t>
            </a:r>
            <a:r>
              <a:rPr sz="1800" spc="-6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BF0000"/>
                </a:solidFill>
                <a:latin typeface="Arial MT"/>
                <a:cs typeface="Arial MT"/>
              </a:rPr>
              <a:t>CHIEDERE</a:t>
            </a:r>
            <a:r>
              <a:rPr sz="1800" spc="-7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60" dirty="0">
                <a:solidFill>
                  <a:srgbClr val="BF0000"/>
                </a:solidFill>
                <a:latin typeface="Arial MT"/>
                <a:cs typeface="Arial MT"/>
              </a:rPr>
              <a:t>L’AGGIUNTA</a:t>
            </a:r>
            <a:r>
              <a:rPr sz="1800" spc="-17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DI</a:t>
            </a:r>
            <a:r>
              <a:rPr sz="1800" spc="-5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UN</a:t>
            </a:r>
            <a:r>
              <a:rPr sz="1800" spc="-6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BF0000"/>
                </a:solidFill>
                <a:latin typeface="Arial MT"/>
                <a:cs typeface="Arial MT"/>
              </a:rPr>
              <a:t>COGNOME</a:t>
            </a:r>
            <a:r>
              <a:rPr sz="1800" spc="-17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AL</a:t>
            </a:r>
            <a:r>
              <a:rPr sz="1800" spc="-114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FINE</a:t>
            </a:r>
            <a:r>
              <a:rPr sz="1800" spc="-6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DI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b="1" spc="-55" dirty="0">
                <a:solidFill>
                  <a:srgbClr val="BF0000"/>
                </a:solidFill>
                <a:latin typeface="Arial"/>
                <a:cs typeface="Arial"/>
              </a:rPr>
              <a:t>EVITARNE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L’ESTINZIONE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?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8305" y="2147658"/>
            <a:ext cx="472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Sì,</a:t>
            </a:r>
            <a:r>
              <a:rPr sz="1800" dirty="0">
                <a:latin typeface="Arial MT"/>
                <a:cs typeface="Arial MT"/>
              </a:rPr>
              <a:t> è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possibile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purché </a:t>
            </a:r>
            <a:r>
              <a:rPr sz="1800" spc="-5" dirty="0">
                <a:latin typeface="Arial MT"/>
                <a:cs typeface="Arial MT"/>
              </a:rPr>
              <a:t>all’istanza siano </a:t>
            </a:r>
            <a:r>
              <a:rPr sz="1800" spc="-10" dirty="0">
                <a:latin typeface="Arial MT"/>
                <a:cs typeface="Arial MT"/>
              </a:rPr>
              <a:t>allegati: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8305" y="2490381"/>
            <a:ext cx="1028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Wingdings"/>
                <a:cs typeface="Wingdings"/>
              </a:rPr>
              <a:t></a:t>
            </a:r>
            <a:endParaRPr sz="800" dirty="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292" y="2445288"/>
            <a:ext cx="962152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Un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b="1" spc="-10" dirty="0">
                <a:latin typeface="Arial MT"/>
                <a:cs typeface="Arial MT"/>
              </a:rPr>
              <a:t>ALBERO</a:t>
            </a:r>
            <a:r>
              <a:rPr sz="1800" b="1" spc="80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 MT"/>
                <a:cs typeface="Arial MT"/>
              </a:rPr>
              <a:t>GENEALOGICO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redatto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ai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sensi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della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normativa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materia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autocertificazione,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quale</a:t>
            </a:r>
            <a:r>
              <a:rPr sz="1800" dirty="0">
                <a:latin typeface="Arial MT"/>
                <a:cs typeface="Arial MT"/>
              </a:rPr>
              <a:t> si </a:t>
            </a:r>
            <a:r>
              <a:rPr sz="1800" spc="-5" dirty="0">
                <a:latin typeface="Arial MT"/>
                <a:cs typeface="Arial MT"/>
              </a:rPr>
              <a:t>evinca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l’estinzione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cognome</a:t>
            </a:r>
            <a:r>
              <a:rPr sz="1800" dirty="0">
                <a:latin typeface="Arial MT"/>
                <a:cs typeface="Arial MT"/>
              </a:rPr>
              <a:t> a </a:t>
            </a:r>
            <a:r>
              <a:rPr sz="1800" spc="-5" dirty="0">
                <a:latin typeface="Arial MT"/>
                <a:cs typeface="Arial MT"/>
              </a:rPr>
              <a:t>seguito </a:t>
            </a:r>
            <a:r>
              <a:rPr sz="1800" spc="-10" dirty="0">
                <a:latin typeface="Arial MT"/>
                <a:cs typeface="Arial MT"/>
              </a:rPr>
              <a:t>della</a:t>
            </a:r>
            <a:r>
              <a:rPr sz="1800" dirty="0">
                <a:latin typeface="Arial MT"/>
                <a:cs typeface="Arial MT"/>
              </a:rPr>
              <a:t> morte </a:t>
            </a:r>
            <a:r>
              <a:rPr sz="1800" spc="-10" dirty="0">
                <a:latin typeface="Arial MT"/>
                <a:cs typeface="Arial MT"/>
              </a:rPr>
              <a:t>dell’ultimo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portatore;</a:t>
            </a:r>
            <a:endParaRPr sz="18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consenso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degli</a:t>
            </a:r>
            <a:r>
              <a:rPr sz="1800" spc="-10" dirty="0">
                <a:latin typeface="Arial MT"/>
                <a:cs typeface="Arial MT"/>
              </a:rPr>
              <a:t> eventuali </a:t>
            </a:r>
            <a:r>
              <a:rPr sz="1800" spc="-5" dirty="0">
                <a:latin typeface="Arial MT"/>
                <a:cs typeface="Arial MT"/>
              </a:rPr>
              <a:t>controinteressati.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8305" y="3039021"/>
            <a:ext cx="102870" cy="149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5" dirty="0">
                <a:latin typeface="Wingdings"/>
                <a:cs typeface="Wingdings"/>
              </a:rPr>
              <a:t>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700" rIns="0" bIns="0" rtlCol="0">
            <a:spAutoFit/>
          </a:bodyPr>
          <a:lstStyle/>
          <a:p>
            <a:pPr marL="5841365" marR="5080">
              <a:lnSpc>
                <a:spcPts val="3310"/>
              </a:lnSpc>
              <a:spcBef>
                <a:spcPts val="250"/>
              </a:spcBef>
            </a:pPr>
            <a:r>
              <a:rPr spc="110" dirty="0"/>
              <a:t>Faq</a:t>
            </a:r>
            <a:r>
              <a:rPr spc="20" dirty="0"/>
              <a:t> </a:t>
            </a:r>
            <a:r>
              <a:rPr spc="165" dirty="0"/>
              <a:t>cambio</a:t>
            </a:r>
            <a:r>
              <a:rPr spc="75" dirty="0"/>
              <a:t> </a:t>
            </a:r>
            <a:r>
              <a:rPr spc="185" dirty="0"/>
              <a:t>nomi</a:t>
            </a:r>
            <a:r>
              <a:rPr spc="4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0005" y="3239630"/>
            <a:ext cx="3780002" cy="288000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1" name="object 12"/>
          <p:cNvSpPr txBox="1"/>
          <p:nvPr/>
        </p:nvSpPr>
        <p:spPr>
          <a:xfrm>
            <a:off x="170535" y="1425028"/>
            <a:ext cx="908685" cy="784189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42875" algn="just">
              <a:lnSpc>
                <a:spcPct val="100000"/>
              </a:lnSpc>
              <a:spcBef>
                <a:spcPts val="355"/>
              </a:spcBef>
            </a:pPr>
            <a:r>
              <a:rPr sz="4800" b="1" spc="-5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r>
              <a:rPr lang="it-IT" sz="4800" b="1" spc="-5" dirty="0">
                <a:solidFill>
                  <a:srgbClr val="4AABC5"/>
                </a:solidFill>
                <a:latin typeface="Arial"/>
                <a:cs typeface="Arial"/>
              </a:rPr>
              <a:t>3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831137" y="1484425"/>
            <a:ext cx="8693747" cy="50629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sz="2000" spc="-1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MAGGIORENNE</a:t>
            </a:r>
            <a:r>
              <a:rPr sz="2000" b="1" spc="-3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VORREI</a:t>
            </a:r>
            <a:r>
              <a:rPr sz="2000" spc="-3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CAMBIARE</a:t>
            </a:r>
            <a:r>
              <a:rPr sz="2000" spc="-4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2000" spc="2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sz="2000" spc="-1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5" dirty="0" smtClean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it-IT" sz="2000" b="1" spc="5" dirty="0" smtClean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it-IT" sz="2000" b="1" spc="5" dirty="0" smtClean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 POSSIBILE?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535" marR="330200" algn="just">
              <a:lnSpc>
                <a:spcPct val="100000"/>
              </a:lnSpc>
              <a:spcBef>
                <a:spcPts val="1310"/>
              </a:spcBef>
            </a:pPr>
            <a:r>
              <a:rPr lang="it-IT" spc="-5" dirty="0">
                <a:latin typeface="Arial" panose="020B0604020202020204" pitchFamily="34" charset="0"/>
                <a:cs typeface="Arial" panose="020B0604020202020204" pitchFamily="34" charset="0"/>
              </a:rPr>
              <a:t>La domanda viene valutata sulla base delle motivazioni espresse e può essere corredata da</a:t>
            </a:r>
            <a:r>
              <a:rPr lang="it-IT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7188" marR="330200" indent="-285750" algn="just" defTabSz="908050">
              <a:lnSpc>
                <a:spcPct val="100000"/>
              </a:lnSpc>
              <a:spcBef>
                <a:spcPts val="1310"/>
              </a:spcBef>
              <a:buFont typeface="Wingdings" panose="05000000000000000000" pitchFamily="2" charset="2"/>
              <a:buChar char="q"/>
            </a:pPr>
            <a:r>
              <a:rPr sz="1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Dichiarazioni</a:t>
            </a:r>
            <a:r>
              <a:rPr sz="18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testimoniali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attestanti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richiedente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sz="18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noto</a:t>
            </a:r>
            <a:r>
              <a:rPr sz="18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  <a:r>
              <a:rPr lang="it-IT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familiare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800" spc="-3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lavorativo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sociale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le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generalità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 err="1">
                <a:latin typeface="Arial" panose="020B0604020202020204" pitchFamily="34" charset="0"/>
                <a:cs typeface="Arial" panose="020B0604020202020204" pitchFamily="34" charset="0"/>
              </a:rPr>
              <a:t>richieste</a:t>
            </a:r>
            <a:r>
              <a:rPr sz="1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it-IT" sz="18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marR="330200" indent="-285750" algn="just" defTabSz="908050">
              <a:lnSpc>
                <a:spcPct val="100000"/>
              </a:lnSpc>
              <a:spcBef>
                <a:spcPts val="1310"/>
              </a:spcBef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Idonea documentazione atta a provare che oggettivamente il richiedente si identifica già nel nome che intende acquisire (i.e. documenti ufficiali/ufficiosi quale documentazione  fiscale e bancaria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1438" marR="330200" algn="just" defTabSz="908050">
              <a:lnSpc>
                <a:spcPct val="100000"/>
              </a:lnSpc>
              <a:spcBef>
                <a:spcPts val="1310"/>
              </a:spcBef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caso in cui si intenda cambiare il nome per motivi religiosi (es. a seguito di conversione ad una nuova religione) occorre presentare un’attestazione eventualmente tradotta e legalizzata che attesti la conversione e/o l’appartenenza ad una nuova Chiesa o religione, rilasciata da soggetti titolari del potere di rappresentare la confessione religiosa di riferimento.</a:t>
            </a:r>
          </a:p>
          <a:p>
            <a:pPr marL="71438" marR="330200" algn="just" defTabSz="908050">
              <a:lnSpc>
                <a:spcPct val="100000"/>
              </a:lnSpc>
              <a:spcBef>
                <a:spcPts val="1310"/>
              </a:spcBef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326243" y="1442173"/>
            <a:ext cx="871855" cy="1667510"/>
            <a:chOff x="10326243" y="1442173"/>
            <a:chExt cx="871855" cy="16675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26243" y="1442173"/>
              <a:ext cx="854976" cy="16675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1599" y="1888210"/>
              <a:ext cx="581037" cy="1929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26598" y="2071801"/>
              <a:ext cx="871194" cy="1951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47274" y="2276652"/>
              <a:ext cx="538187" cy="14974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5" name="object 12"/>
          <p:cNvSpPr txBox="1"/>
          <p:nvPr/>
        </p:nvSpPr>
        <p:spPr>
          <a:xfrm>
            <a:off x="340031" y="1506180"/>
            <a:ext cx="908685" cy="784189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42875" algn="just">
              <a:lnSpc>
                <a:spcPct val="100000"/>
              </a:lnSpc>
              <a:spcBef>
                <a:spcPts val="355"/>
              </a:spcBef>
            </a:pPr>
            <a:r>
              <a:rPr sz="4800" b="1" spc="-5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r>
              <a:rPr lang="it-IT" sz="4800" b="1" spc="-5" dirty="0" smtClean="0">
                <a:solidFill>
                  <a:srgbClr val="4AABC5"/>
                </a:solidFill>
                <a:latin typeface="Arial"/>
                <a:cs typeface="Arial"/>
              </a:rPr>
              <a:t>4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22260" y="1529132"/>
            <a:ext cx="9418955" cy="20742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algn="just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BF0000"/>
                </a:solidFill>
                <a:latin typeface="Arial"/>
                <a:cs typeface="Arial"/>
              </a:rPr>
              <a:t>IN</a:t>
            </a:r>
            <a:r>
              <a:rPr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QUALI</a:t>
            </a:r>
            <a:r>
              <a:rPr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BF0000"/>
                </a:solidFill>
                <a:latin typeface="Arial"/>
                <a:cs typeface="Arial"/>
              </a:rPr>
              <a:t>IPOTESI</a:t>
            </a:r>
            <a:r>
              <a:rPr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UN</a:t>
            </a:r>
            <a:r>
              <a:rPr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NOME</a:t>
            </a:r>
            <a:r>
              <a:rPr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BF0000"/>
                </a:solidFill>
                <a:latin typeface="Arial"/>
                <a:cs typeface="Arial"/>
              </a:rPr>
              <a:t>O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COGNOME</a:t>
            </a:r>
            <a:r>
              <a:rPr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POSSONO</a:t>
            </a:r>
            <a:r>
              <a:rPr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BF0000"/>
                </a:solidFill>
                <a:latin typeface="Arial"/>
                <a:cs typeface="Arial"/>
              </a:rPr>
              <a:t>DEFINIRSI</a:t>
            </a:r>
            <a:r>
              <a:rPr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RIDICOLI</a:t>
            </a:r>
            <a:r>
              <a:rPr b="1" spc="-5" dirty="0">
                <a:solidFill>
                  <a:srgbClr val="BF0000"/>
                </a:solidFill>
                <a:latin typeface="Arial"/>
                <a:cs typeface="Arial"/>
              </a:rPr>
              <a:t> O</a:t>
            </a:r>
            <a:r>
              <a:rPr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VERGOGNOSI?</a:t>
            </a:r>
            <a:endParaRPr dirty="0">
              <a:latin typeface="Arial"/>
              <a:cs typeface="Arial"/>
            </a:endParaRPr>
          </a:p>
          <a:p>
            <a:pPr marL="298450" indent="-285750" algn="just">
              <a:lnSpc>
                <a:spcPct val="100000"/>
              </a:lnSpc>
              <a:spcBef>
                <a:spcPts val="1215"/>
              </a:spcBef>
              <a:buFont typeface="Wingdings" panose="05000000000000000000" pitchFamily="2" charset="2"/>
              <a:buChar char="q"/>
            </a:pPr>
            <a:r>
              <a:rPr sz="1700" spc="-5" dirty="0">
                <a:latin typeface="Arial MT"/>
                <a:cs typeface="Arial MT"/>
              </a:rPr>
              <a:t>Natura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oggettivamente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ridicola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vergognosa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in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relazione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al</a:t>
            </a:r>
            <a:r>
              <a:rPr sz="1700" spc="2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contesto</a:t>
            </a:r>
            <a:r>
              <a:rPr sz="1700" spc="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socio-</a:t>
            </a:r>
            <a:r>
              <a:rPr sz="1700" spc="-5" dirty="0" err="1">
                <a:latin typeface="Arial MT"/>
                <a:cs typeface="Arial MT"/>
              </a:rPr>
              <a:t>culturale</a:t>
            </a:r>
            <a:r>
              <a:rPr sz="1700" spc="15" dirty="0">
                <a:latin typeface="Arial MT"/>
                <a:cs typeface="Arial MT"/>
              </a:rPr>
              <a:t> </a:t>
            </a:r>
            <a:r>
              <a:rPr sz="1700" spc="-5" dirty="0" smtClean="0">
                <a:latin typeface="Arial MT"/>
                <a:cs typeface="Arial MT"/>
              </a:rPr>
              <a:t>di</a:t>
            </a:r>
            <a:r>
              <a:rPr lang="it-IT" sz="1700" spc="20" dirty="0">
                <a:latin typeface="Arial MT"/>
                <a:cs typeface="Arial MT"/>
              </a:rPr>
              <a:t> </a:t>
            </a:r>
            <a:r>
              <a:rPr sz="1700" spc="-5" dirty="0" err="1" smtClean="0">
                <a:latin typeface="Arial MT"/>
                <a:cs typeface="Arial MT"/>
              </a:rPr>
              <a:t>riferimento</a:t>
            </a:r>
            <a:r>
              <a:rPr sz="1700" spc="-5" dirty="0" smtClean="0">
                <a:latin typeface="Arial MT"/>
                <a:cs typeface="Arial MT"/>
              </a:rPr>
              <a:t>;</a:t>
            </a:r>
            <a:endParaRPr lang="it-IT" sz="1700" spc="-5" dirty="0" smtClean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endParaRPr lang="it-IT" sz="1700" spc="-5" dirty="0" smtClean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endParaRPr sz="17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22260" y="2673657"/>
            <a:ext cx="10212705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it-IT" sz="1700" spc="-5" dirty="0" smtClean="0">
              <a:latin typeface="Arial MT"/>
              <a:cs typeface="Arial MT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sz="1700" spc="-5" dirty="0" err="1" smtClean="0">
                <a:latin typeface="Arial MT"/>
                <a:cs typeface="Arial MT"/>
              </a:rPr>
              <a:t>Ipotesi</a:t>
            </a:r>
            <a:r>
              <a:rPr sz="1700" dirty="0" smtClean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disagio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psicologico</a:t>
            </a:r>
            <a:r>
              <a:rPr sz="1700" dirty="0">
                <a:latin typeface="Arial MT"/>
                <a:cs typeface="Arial MT"/>
              </a:rPr>
              <a:t> in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presenza</a:t>
            </a:r>
            <a:r>
              <a:rPr sz="1700" dirty="0">
                <a:latin typeface="Arial MT"/>
                <a:cs typeface="Arial MT"/>
              </a:rPr>
              <a:t> di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situazioni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oggettivamente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rilevanti</a:t>
            </a:r>
            <a:r>
              <a:rPr sz="1700" spc="46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</a:t>
            </a:r>
            <a:r>
              <a:rPr sz="1700" spc="47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documentate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(certificazioni sanitarie attestanti </a:t>
            </a:r>
            <a:r>
              <a:rPr sz="1700" dirty="0">
                <a:latin typeface="Arial MT"/>
                <a:cs typeface="Arial MT"/>
              </a:rPr>
              <a:t>il disagio </a:t>
            </a:r>
            <a:r>
              <a:rPr sz="1700" spc="-5" dirty="0">
                <a:latin typeface="Arial MT"/>
                <a:cs typeface="Arial MT"/>
              </a:rPr>
              <a:t>psicologico </a:t>
            </a:r>
            <a:r>
              <a:rPr sz="1700" dirty="0">
                <a:latin typeface="Arial MT"/>
                <a:cs typeface="Arial MT"/>
              </a:rPr>
              <a:t>che un </a:t>
            </a:r>
            <a:r>
              <a:rPr sz="1700" spc="-5" dirty="0">
                <a:latin typeface="Arial MT"/>
                <a:cs typeface="Arial MT"/>
              </a:rPr>
              <a:t>certo elemento identificativo </a:t>
            </a:r>
            <a:r>
              <a:rPr sz="1700" dirty="0">
                <a:latin typeface="Arial MT"/>
                <a:cs typeface="Arial MT"/>
              </a:rPr>
              <a:t>della </a:t>
            </a:r>
            <a:r>
              <a:rPr sz="1700" spc="-5" dirty="0">
                <a:latin typeface="Arial MT"/>
                <a:cs typeface="Arial MT"/>
              </a:rPr>
              <a:t>persona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arreca all’istante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etc...).</a:t>
            </a:r>
            <a:endParaRPr sz="17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45164" y="6606625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2057" y="3813157"/>
            <a:ext cx="1019290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b="1" spc="-10" dirty="0" smtClean="0">
                <a:solidFill>
                  <a:srgbClr val="BF0000"/>
                </a:solidFill>
                <a:latin typeface="Arial"/>
                <a:cs typeface="Arial"/>
              </a:rPr>
              <a:t>COME</a:t>
            </a:r>
            <a:r>
              <a:rPr b="1" spc="5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BF0000"/>
                </a:solidFill>
                <a:latin typeface="Arial"/>
                <a:cs typeface="Arial"/>
              </a:rPr>
              <a:t>E’</a:t>
            </a:r>
            <a:r>
              <a:rPr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POSSIBILE</a:t>
            </a:r>
            <a:r>
              <a:rPr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MODIFICARE</a:t>
            </a:r>
            <a:r>
              <a:rPr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NOMI</a:t>
            </a:r>
            <a:r>
              <a:rPr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COGNOMI</a:t>
            </a:r>
            <a:r>
              <a:rPr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RIDICOLI</a:t>
            </a:r>
            <a:r>
              <a:rPr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BF0000"/>
                </a:solidFill>
                <a:latin typeface="Arial"/>
                <a:cs typeface="Arial"/>
              </a:rPr>
              <a:t>O </a:t>
            </a:r>
            <a:r>
              <a:rPr b="1" spc="-10" dirty="0">
                <a:solidFill>
                  <a:srgbClr val="BF0000"/>
                </a:solidFill>
                <a:latin typeface="Arial"/>
                <a:cs typeface="Arial"/>
              </a:rPr>
              <a:t>VERGOGNOSI?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4005" y="3746730"/>
            <a:ext cx="10220960" cy="1977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it-IT" sz="1700" spc="-5" dirty="0" smtClean="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it-IT" sz="1700" spc="-5" dirty="0" smtClean="0">
              <a:latin typeface="Arial MT"/>
              <a:cs typeface="Arial MT"/>
            </a:endParaRPr>
          </a:p>
          <a:p>
            <a:pPr marL="298450" marR="5080" indent="-285750" algn="just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v"/>
            </a:pPr>
            <a:r>
              <a:rPr sz="1700" spc="-5" dirty="0" smtClean="0">
                <a:latin typeface="Arial MT"/>
                <a:cs typeface="Arial MT"/>
              </a:rPr>
              <a:t>In </a:t>
            </a:r>
            <a:r>
              <a:rPr sz="1700" spc="-5" dirty="0">
                <a:latin typeface="Arial MT"/>
                <a:cs typeface="Arial MT"/>
              </a:rPr>
              <a:t>presenza </a:t>
            </a:r>
            <a:r>
              <a:rPr sz="1700" dirty="0">
                <a:latin typeface="Arial MT"/>
                <a:cs typeface="Arial MT"/>
              </a:rPr>
              <a:t>di </a:t>
            </a:r>
            <a:r>
              <a:rPr sz="1700" spc="-5" dirty="0">
                <a:latin typeface="Arial MT"/>
                <a:cs typeface="Arial MT"/>
              </a:rPr>
              <a:t>cognomi </a:t>
            </a:r>
            <a:r>
              <a:rPr sz="1700" dirty="0">
                <a:latin typeface="Arial MT"/>
                <a:cs typeface="Arial MT"/>
              </a:rPr>
              <a:t>o nomi </a:t>
            </a:r>
            <a:r>
              <a:rPr sz="1700" spc="-5" dirty="0">
                <a:latin typeface="Arial MT"/>
                <a:cs typeface="Arial MT"/>
              </a:rPr>
              <a:t>ridicoli </a:t>
            </a:r>
            <a:r>
              <a:rPr sz="1700" dirty="0">
                <a:latin typeface="Arial MT"/>
                <a:cs typeface="Arial MT"/>
              </a:rPr>
              <a:t>o </a:t>
            </a:r>
            <a:r>
              <a:rPr sz="1700" spc="-5" dirty="0">
                <a:latin typeface="Arial MT"/>
                <a:cs typeface="Arial MT"/>
              </a:rPr>
              <a:t>vergognosi </a:t>
            </a:r>
            <a:r>
              <a:rPr sz="1700" dirty="0">
                <a:latin typeface="Arial MT"/>
                <a:cs typeface="Arial MT"/>
              </a:rPr>
              <a:t>è possibile </a:t>
            </a:r>
            <a:r>
              <a:rPr sz="1700" spc="-5" dirty="0">
                <a:latin typeface="Arial MT"/>
                <a:cs typeface="Arial MT"/>
              </a:rPr>
              <a:t>modificare </a:t>
            </a:r>
            <a:r>
              <a:rPr sz="1700" dirty="0">
                <a:latin typeface="Arial MT"/>
                <a:cs typeface="Arial MT"/>
              </a:rPr>
              <a:t>gli stessi, in primo </a:t>
            </a:r>
            <a:r>
              <a:rPr sz="1700" spc="-5" dirty="0">
                <a:latin typeface="Arial MT"/>
                <a:cs typeface="Arial MT"/>
              </a:rPr>
              <a:t>luogo </a:t>
            </a:r>
            <a:r>
              <a:rPr sz="1700" dirty="0" err="1">
                <a:latin typeface="Arial MT"/>
                <a:cs typeface="Arial MT"/>
              </a:rPr>
              <a:t>sulla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lang="it-IT" sz="1700" spc="5" dirty="0" smtClean="0">
                <a:latin typeface="Arial MT"/>
                <a:cs typeface="Arial MT"/>
              </a:rPr>
              <a:t> </a:t>
            </a:r>
            <a:r>
              <a:rPr sz="1700" spc="-5" dirty="0" smtClean="0">
                <a:latin typeface="Arial MT"/>
                <a:cs typeface="Arial MT"/>
              </a:rPr>
              <a:t>base </a:t>
            </a:r>
            <a:r>
              <a:rPr sz="1700" spc="-5" dirty="0">
                <a:latin typeface="Arial MT"/>
                <a:cs typeface="Arial MT"/>
              </a:rPr>
              <a:t>del principio </a:t>
            </a:r>
            <a:r>
              <a:rPr sz="1700" dirty="0">
                <a:latin typeface="Arial MT"/>
                <a:cs typeface="Arial MT"/>
              </a:rPr>
              <a:t>del </a:t>
            </a:r>
            <a:r>
              <a:rPr sz="1700" spc="-5" dirty="0">
                <a:latin typeface="Arial MT"/>
                <a:cs typeface="Arial MT"/>
              </a:rPr>
              <a:t>minimo mezzo, operando </a:t>
            </a:r>
            <a:r>
              <a:rPr sz="1700" dirty="0">
                <a:latin typeface="Arial MT"/>
                <a:cs typeface="Arial MT"/>
              </a:rPr>
              <a:t>la </a:t>
            </a:r>
            <a:r>
              <a:rPr sz="1700" spc="-5" dirty="0">
                <a:latin typeface="Arial MT"/>
                <a:cs typeface="Arial MT"/>
              </a:rPr>
              <a:t>manipolazione </a:t>
            </a:r>
            <a:r>
              <a:rPr sz="1700" dirty="0">
                <a:latin typeface="Arial MT"/>
                <a:cs typeface="Arial MT"/>
              </a:rPr>
              <a:t>del minor </a:t>
            </a:r>
            <a:r>
              <a:rPr sz="1700" spc="-5" dirty="0">
                <a:latin typeface="Arial MT"/>
                <a:cs typeface="Arial MT"/>
              </a:rPr>
              <a:t>numero di elementi (ad. 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lang="it-IT" sz="1700" dirty="0">
                <a:latin typeface="Arial MT"/>
                <a:cs typeface="Arial MT"/>
              </a:rPr>
              <a:t> e</a:t>
            </a:r>
            <a:r>
              <a:rPr sz="1700" dirty="0" err="1" smtClean="0">
                <a:latin typeface="Arial MT"/>
                <a:cs typeface="Arial MT"/>
              </a:rPr>
              <a:t>sempio</a:t>
            </a:r>
            <a:r>
              <a:rPr sz="1700" spc="-10" dirty="0" smtClean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tramite</a:t>
            </a:r>
            <a:r>
              <a:rPr sz="1700" dirty="0">
                <a:latin typeface="Arial MT"/>
                <a:cs typeface="Arial MT"/>
              </a:rPr>
              <a:t> la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sostituzione,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l’aggiunta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l’elisione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di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una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o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 err="1">
                <a:latin typeface="Arial MT"/>
                <a:cs typeface="Arial MT"/>
              </a:rPr>
              <a:t>più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spc="-5" dirty="0" err="1" smtClean="0">
                <a:latin typeface="Arial MT"/>
                <a:cs typeface="Arial MT"/>
              </a:rPr>
              <a:t>vocali</a:t>
            </a:r>
            <a:r>
              <a:rPr sz="1700" spc="-5" dirty="0" smtClean="0">
                <a:latin typeface="Arial MT"/>
                <a:cs typeface="Arial MT"/>
              </a:rPr>
              <a:t>/</a:t>
            </a:r>
            <a:r>
              <a:rPr sz="1700" spc="-5" dirty="0" err="1" smtClean="0">
                <a:latin typeface="Arial MT"/>
                <a:cs typeface="Arial MT"/>
              </a:rPr>
              <a:t>consonanti</a:t>
            </a:r>
            <a:r>
              <a:rPr lang="it-IT" sz="1700" spc="-5" dirty="0" smtClean="0">
                <a:latin typeface="Arial MT"/>
                <a:cs typeface="Arial MT"/>
              </a:rPr>
              <a:t>)</a:t>
            </a:r>
            <a:r>
              <a:rPr sz="1700" spc="-5" dirty="0" smtClean="0">
                <a:latin typeface="Arial MT"/>
                <a:cs typeface="Arial MT"/>
              </a:rPr>
              <a:t>.</a:t>
            </a:r>
            <a:endParaRPr sz="1700" dirty="0">
              <a:latin typeface="Arial MT"/>
              <a:cs typeface="Arial MT"/>
            </a:endParaRPr>
          </a:p>
          <a:p>
            <a:pPr marL="298450" marR="6350" indent="-285750" algn="just">
              <a:lnSpc>
                <a:spcPct val="100600"/>
              </a:lnSpc>
              <a:spcBef>
                <a:spcPts val="725"/>
              </a:spcBef>
              <a:buFont typeface="Wingdings" panose="05000000000000000000" pitchFamily="2" charset="2"/>
              <a:buChar char="v"/>
            </a:pPr>
            <a:r>
              <a:rPr sz="1700" spc="-5" dirty="0">
                <a:latin typeface="Arial MT"/>
                <a:cs typeface="Arial MT"/>
              </a:rPr>
              <a:t>Qualora </a:t>
            </a:r>
            <a:r>
              <a:rPr sz="1700" dirty="0">
                <a:latin typeface="Arial MT"/>
                <a:cs typeface="Arial MT"/>
              </a:rPr>
              <a:t>la manipolazione non sia </a:t>
            </a:r>
            <a:r>
              <a:rPr sz="1700" spc="-5" dirty="0">
                <a:latin typeface="Arial MT"/>
                <a:cs typeface="Arial MT"/>
              </a:rPr>
              <a:t>operabile </a:t>
            </a:r>
            <a:r>
              <a:rPr sz="1700" dirty="0">
                <a:latin typeface="Arial MT"/>
                <a:cs typeface="Arial MT"/>
              </a:rPr>
              <a:t>in </a:t>
            </a:r>
            <a:r>
              <a:rPr sz="1700" spc="-5" dirty="0">
                <a:latin typeface="Arial MT"/>
                <a:cs typeface="Arial MT"/>
              </a:rPr>
              <a:t>quanto </a:t>
            </a:r>
            <a:r>
              <a:rPr sz="1700" dirty="0">
                <a:latin typeface="Arial MT"/>
                <a:cs typeface="Arial MT"/>
              </a:rPr>
              <a:t>il </a:t>
            </a:r>
            <a:r>
              <a:rPr sz="1700" spc="-5" dirty="0">
                <a:latin typeface="Arial MT"/>
                <a:cs typeface="Arial MT"/>
              </a:rPr>
              <a:t>risultato continua </a:t>
            </a:r>
            <a:r>
              <a:rPr sz="1700" dirty="0">
                <a:latin typeface="Arial MT"/>
                <a:cs typeface="Arial MT"/>
              </a:rPr>
              <a:t>ad </a:t>
            </a:r>
            <a:r>
              <a:rPr sz="1700" spc="-5" dirty="0">
                <a:latin typeface="Arial MT"/>
                <a:cs typeface="Arial MT"/>
              </a:rPr>
              <a:t>essere evocativo </a:t>
            </a:r>
            <a:r>
              <a:rPr sz="1700" dirty="0">
                <a:latin typeface="Arial MT"/>
                <a:cs typeface="Arial MT"/>
              </a:rPr>
              <a:t>di </a:t>
            </a:r>
            <a:r>
              <a:rPr sz="1700" spc="-5" dirty="0">
                <a:latin typeface="Arial MT"/>
                <a:cs typeface="Arial MT"/>
              </a:rPr>
              <a:t>immagini </a:t>
            </a:r>
            <a:r>
              <a:rPr sz="1700" dirty="0">
                <a:latin typeface="Arial MT"/>
                <a:cs typeface="Arial MT"/>
              </a:rPr>
              <a:t> spiacevoli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per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i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richiedenti,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si </a:t>
            </a:r>
            <a:r>
              <a:rPr sz="1700" spc="-5" dirty="0">
                <a:latin typeface="Arial MT"/>
                <a:cs typeface="Arial MT"/>
              </a:rPr>
              <a:t>prediligerà</a:t>
            </a:r>
            <a:r>
              <a:rPr sz="1700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l’attribuzione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del</a:t>
            </a:r>
            <a:r>
              <a:rPr sz="1700" spc="-5" dirty="0">
                <a:latin typeface="Arial MT"/>
                <a:cs typeface="Arial MT"/>
              </a:rPr>
              <a:t> cognome</a:t>
            </a:r>
            <a:r>
              <a:rPr sz="1700" spc="5" dirty="0">
                <a:latin typeface="Arial MT"/>
                <a:cs typeface="Arial MT"/>
              </a:rPr>
              <a:t> </a:t>
            </a:r>
            <a:r>
              <a:rPr sz="1700" spc="-5" dirty="0">
                <a:latin typeface="Arial MT"/>
                <a:cs typeface="Arial MT"/>
              </a:rPr>
              <a:t>materno.</a:t>
            </a:r>
            <a:endParaRPr sz="1700" dirty="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9550" y="334004"/>
            <a:ext cx="1585796" cy="120526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97394" y="251548"/>
            <a:ext cx="10009911" cy="1432327"/>
          </a:xfrm>
          <a:prstGeom prst="rect">
            <a:avLst/>
          </a:prstGeom>
        </p:spPr>
        <p:txBody>
          <a:bodyPr vert="horz" wrap="square" lIns="0" tIns="161175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 err="1" smtClean="0"/>
              <a:t>cognomi</a:t>
            </a:r>
            <a:r>
              <a:rPr lang="it-IT" spc="195" dirty="0" smtClean="0"/>
              <a:t/>
            </a:r>
            <a:br>
              <a:rPr lang="it-IT" spc="195" dirty="0" smtClean="0"/>
            </a:br>
            <a:endParaRPr spc="195" dirty="0"/>
          </a:p>
        </p:txBody>
      </p:sp>
      <p:sp>
        <p:nvSpPr>
          <p:cNvPr id="18" name="object 18"/>
          <p:cNvSpPr txBox="1"/>
          <p:nvPr/>
        </p:nvSpPr>
        <p:spPr>
          <a:xfrm>
            <a:off x="11032464" y="6746211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8"/>
          <p:cNvSpPr txBox="1"/>
          <p:nvPr/>
        </p:nvSpPr>
        <p:spPr>
          <a:xfrm>
            <a:off x="249353" y="1539265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r>
              <a:rPr lang="it-IT" sz="4000" b="1" spc="-10" dirty="0">
                <a:solidFill>
                  <a:srgbClr val="4AABC5"/>
                </a:solidFill>
                <a:latin typeface="Arial"/>
                <a:cs typeface="Arial"/>
              </a:rPr>
              <a:t>5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283933" y="3709349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r>
              <a:rPr lang="it-IT" sz="4000" b="1" spc="-10" dirty="0">
                <a:solidFill>
                  <a:srgbClr val="4AABC5"/>
                </a:solidFill>
                <a:latin typeface="Arial"/>
                <a:cs typeface="Arial"/>
              </a:rPr>
              <a:t>6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474458" y="1748777"/>
            <a:ext cx="776272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</a:t>
            </a:r>
            <a:r>
              <a:rPr b="1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MAGGIORENNE </a:t>
            </a:r>
            <a:r>
              <a:rPr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VORREI SOSTITUIRE IL </a:t>
            </a:r>
            <a:r>
              <a:rPr spc="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COGNOME DI </a:t>
            </a:r>
            <a:r>
              <a:rPr spc="-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 </a:t>
            </a:r>
            <a:r>
              <a:rPr spc="-2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PADRE </a:t>
            </a:r>
            <a:r>
              <a:rPr spc="-54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pc="-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QUELLO</a:t>
            </a:r>
            <a:r>
              <a:rPr spc="-2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pc="-1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MIA</a:t>
            </a:r>
            <a:r>
              <a:rPr spc="-15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 smtClean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it-IT" spc="5" dirty="0" smtClean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431273" y="2548801"/>
            <a:ext cx="2760345" cy="3306445"/>
            <a:chOff x="9431273" y="2548801"/>
            <a:chExt cx="2760345" cy="330644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1273" y="2588044"/>
              <a:ext cx="2759748" cy="326663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877" y="2548801"/>
              <a:ext cx="1305712" cy="13348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1045" y="2548801"/>
              <a:ext cx="1305699" cy="13348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5681" y="4373283"/>
              <a:ext cx="1077455" cy="110124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992423" y="3864495"/>
            <a:ext cx="502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EB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6EBF"/>
                </a:solidFill>
                <a:latin typeface="Calibri"/>
                <a:cs typeface="Calibri"/>
              </a:rPr>
              <a:t>os</a:t>
            </a:r>
            <a:r>
              <a:rPr sz="1800" spc="5" dirty="0">
                <a:solidFill>
                  <a:srgbClr val="006EB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EB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0986744" y="3864495"/>
            <a:ext cx="70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87A28"/>
                </a:solidFill>
                <a:latin typeface="Calibri"/>
                <a:cs typeface="Calibri"/>
              </a:rPr>
              <a:t>B</a:t>
            </a:r>
            <a:r>
              <a:rPr sz="1800" spc="5" dirty="0">
                <a:solidFill>
                  <a:srgbClr val="487A28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87A28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87A28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487A28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87A28"/>
                </a:solidFill>
                <a:latin typeface="Calibri"/>
                <a:cs typeface="Calibri"/>
              </a:rPr>
              <a:t>hi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61257" y="5452097"/>
            <a:ext cx="1235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trike="sngStrike" spc="-5" dirty="0">
                <a:solidFill>
                  <a:srgbClr val="1A5136"/>
                </a:solidFill>
                <a:latin typeface="Calibri"/>
                <a:cs typeface="Calibri"/>
              </a:rPr>
              <a:t>Bianchi</a:t>
            </a:r>
            <a:r>
              <a:rPr sz="1800" strike="noStrike" spc="-20" dirty="0">
                <a:solidFill>
                  <a:srgbClr val="1A5136"/>
                </a:solidFill>
                <a:latin typeface="Calibri"/>
                <a:cs typeface="Calibri"/>
              </a:rPr>
              <a:t> </a:t>
            </a:r>
            <a:r>
              <a:rPr sz="1800" strike="noStrike" dirty="0">
                <a:solidFill>
                  <a:srgbClr val="1A5136"/>
                </a:solidFill>
                <a:latin typeface="Calibri"/>
                <a:cs typeface="Calibri"/>
              </a:rPr>
              <a:t>Rossi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700" rIns="0" bIns="0" rtlCol="0">
            <a:spAutoFit/>
          </a:bodyPr>
          <a:lstStyle/>
          <a:p>
            <a:pPr marL="5841365" marR="5080">
              <a:lnSpc>
                <a:spcPts val="3310"/>
              </a:lnSpc>
              <a:spcBef>
                <a:spcPts val="250"/>
              </a:spcBef>
            </a:pPr>
            <a:r>
              <a:rPr spc="110" dirty="0"/>
              <a:t>Faq</a:t>
            </a:r>
            <a:r>
              <a:rPr spc="20" dirty="0"/>
              <a:t> </a:t>
            </a:r>
            <a:r>
              <a:rPr spc="165" dirty="0"/>
              <a:t>cambio</a:t>
            </a:r>
            <a:r>
              <a:rPr spc="75" dirty="0"/>
              <a:t> </a:t>
            </a:r>
            <a:r>
              <a:rPr spc="185" dirty="0"/>
              <a:t>nomi</a:t>
            </a:r>
            <a:r>
              <a:rPr spc="4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21" name="object 8"/>
          <p:cNvSpPr txBox="1"/>
          <p:nvPr/>
        </p:nvSpPr>
        <p:spPr>
          <a:xfrm>
            <a:off x="311150" y="1721416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r>
              <a:rPr lang="it-IT" sz="4000" b="1" spc="-10" dirty="0">
                <a:solidFill>
                  <a:srgbClr val="4AABC5"/>
                </a:solidFill>
                <a:latin typeface="Arial"/>
                <a:cs typeface="Arial"/>
              </a:rPr>
              <a:t>7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474458" y="2667000"/>
            <a:ext cx="7523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 domanda deve essere sostenuta da significative e documentate motivazioni.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Qualora l’istanza venga ritenuta meritevole di accoglimento, a seguito dell’esame della documentazione presentata, viene emanato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decreto di autorizzazione alla pubblicazione del sunto della domanda all’albo del Comune di nascita e di residenza, pubblicazione in base alla quale chiunque può proporre opposizione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ai sensi dell’art. 91 del DPR n. 396/2000, che dovrà essere notificato al padre nel caso in cui non sia stato prodotto l’assenso. Avverso tale decreto il padre può proporre opposizione al Prefetto.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74457" y="1748777"/>
            <a:ext cx="7904493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SONO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MINORENNE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E VORREI SOSTITUIRE </a:t>
            </a:r>
            <a:r>
              <a:rPr sz="2000" spc="-5" dirty="0">
                <a:solidFill>
                  <a:srgbClr val="BF0000"/>
                </a:solidFill>
                <a:latin typeface="Arial MT"/>
                <a:cs typeface="Arial MT"/>
              </a:rPr>
              <a:t>IL </a:t>
            </a: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COGNOME DI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MIO </a:t>
            </a:r>
            <a:r>
              <a:rPr sz="2000" spc="-25" dirty="0">
                <a:solidFill>
                  <a:srgbClr val="BF0000"/>
                </a:solidFill>
                <a:latin typeface="Arial MT"/>
                <a:cs typeface="Arial MT"/>
              </a:rPr>
              <a:t>PADRE </a:t>
            </a:r>
            <a:r>
              <a:rPr sz="2000" spc="-54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CON</a:t>
            </a:r>
            <a:r>
              <a:rPr sz="2000" spc="-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QUELLO</a:t>
            </a:r>
            <a:r>
              <a:rPr sz="20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DI</a:t>
            </a:r>
            <a:r>
              <a:rPr sz="2000" spc="-1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MIA</a:t>
            </a:r>
            <a:r>
              <a:rPr sz="2000" spc="-1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MADRE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456" y="2715374"/>
            <a:ext cx="9102421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129984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La domanda deve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essere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presentata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sottoscritta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sz="18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entrambi</a:t>
            </a:r>
            <a:r>
              <a:rPr lang="it-IT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genitori esercenti la responsabilità genitoriale.</a:t>
            </a:r>
          </a:p>
          <a:p>
            <a:pPr marL="35560" marR="129984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domanda può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essere presentata unicamente dalla madre in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ipotesi eccezionali,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ovvero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caso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perdita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responsabilità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genitoriale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parte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padre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nell’ipotesi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cui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domanda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risulti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motivata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peculiari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circostanze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familiari,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adeguatamente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comprovate,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tali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arrecare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pregiudizio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danno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minore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(i.e. </a:t>
            </a:r>
            <a:r>
              <a:rPr sz="1800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maltrattamenti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familiari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attestati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provvedimento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giudiziale).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431273" y="2548801"/>
            <a:ext cx="2760345" cy="3306445"/>
            <a:chOff x="9431273" y="2548801"/>
            <a:chExt cx="2760345" cy="33064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1273" y="2588044"/>
              <a:ext cx="2759748" cy="32666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877" y="2548801"/>
              <a:ext cx="1305712" cy="13348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1045" y="2548801"/>
              <a:ext cx="1305699" cy="13348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5681" y="4373283"/>
              <a:ext cx="1077455" cy="110124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992423" y="3864495"/>
            <a:ext cx="502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EB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6EBF"/>
                </a:solidFill>
                <a:latin typeface="Calibri"/>
                <a:cs typeface="Calibri"/>
              </a:rPr>
              <a:t>os</a:t>
            </a:r>
            <a:r>
              <a:rPr sz="1800" spc="5" dirty="0">
                <a:solidFill>
                  <a:srgbClr val="006EB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EB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86744" y="3864495"/>
            <a:ext cx="70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87A28"/>
                </a:solidFill>
                <a:latin typeface="Calibri"/>
                <a:cs typeface="Calibri"/>
              </a:rPr>
              <a:t>B</a:t>
            </a:r>
            <a:r>
              <a:rPr sz="1800" spc="5" dirty="0">
                <a:solidFill>
                  <a:srgbClr val="487A28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87A28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87A28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487A28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87A28"/>
                </a:solidFill>
                <a:latin typeface="Calibri"/>
                <a:cs typeface="Calibri"/>
              </a:rPr>
              <a:t>hi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1257" y="5452097"/>
            <a:ext cx="1235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trike="sngStrike" spc="-5" dirty="0">
                <a:solidFill>
                  <a:srgbClr val="1A5136"/>
                </a:solidFill>
                <a:latin typeface="Calibri"/>
                <a:cs typeface="Calibri"/>
              </a:rPr>
              <a:t>Bianchi</a:t>
            </a:r>
            <a:r>
              <a:rPr sz="1800" strike="noStrike" spc="-20" dirty="0">
                <a:solidFill>
                  <a:srgbClr val="1A5136"/>
                </a:solidFill>
                <a:latin typeface="Calibri"/>
                <a:cs typeface="Calibri"/>
              </a:rPr>
              <a:t> </a:t>
            </a:r>
            <a:r>
              <a:rPr sz="1800" strike="noStrike" dirty="0">
                <a:solidFill>
                  <a:srgbClr val="1A5136"/>
                </a:solidFill>
                <a:latin typeface="Calibri"/>
                <a:cs typeface="Calibri"/>
              </a:rPr>
              <a:t>Rossi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926656" y="199339"/>
            <a:ext cx="3470275" cy="8731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250"/>
              </a:spcBef>
            </a:pPr>
            <a:r>
              <a:rPr spc="110" dirty="0"/>
              <a:t>Faq</a:t>
            </a:r>
            <a:r>
              <a:rPr spc="20" dirty="0"/>
              <a:t> </a:t>
            </a:r>
            <a:r>
              <a:rPr spc="165" dirty="0"/>
              <a:t>cambio</a:t>
            </a:r>
            <a:r>
              <a:rPr spc="75" dirty="0"/>
              <a:t> </a:t>
            </a:r>
            <a:r>
              <a:rPr spc="185" dirty="0"/>
              <a:t>nomi</a:t>
            </a:r>
            <a:r>
              <a:rPr spc="4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9" name="object 8"/>
          <p:cNvSpPr txBox="1"/>
          <p:nvPr/>
        </p:nvSpPr>
        <p:spPr>
          <a:xfrm>
            <a:off x="311150" y="1721416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8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445889" y="1648832"/>
            <a:ext cx="81616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VORREI</a:t>
            </a:r>
            <a:r>
              <a:rPr sz="20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AGGIUNGERE</a:t>
            </a:r>
            <a:r>
              <a:rPr sz="2000" spc="-11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BF0000"/>
                </a:solidFill>
                <a:latin typeface="Arial MT"/>
                <a:cs typeface="Arial MT"/>
              </a:rPr>
              <a:t>AL</a:t>
            </a:r>
            <a:r>
              <a:rPr sz="2000" spc="-6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COGNOME</a:t>
            </a:r>
            <a:r>
              <a:rPr sz="2000" spc="-1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40" dirty="0">
                <a:solidFill>
                  <a:srgbClr val="BF0000"/>
                </a:solidFill>
                <a:latin typeface="Arial MT"/>
                <a:cs typeface="Arial MT"/>
              </a:rPr>
              <a:t>PATERNO</a:t>
            </a: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QUELLO</a:t>
            </a:r>
            <a:r>
              <a:rPr sz="2000" spc="1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MATERNO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5888" y="2233180"/>
            <a:ext cx="8071961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seguito della Sentenza della Corte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Costituzionale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286/2016,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pacifica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possibilità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utilizzare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procedura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di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cui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DPR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386/2000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per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ottenere </a:t>
            </a:r>
            <a:r>
              <a:rPr sz="1800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l’aggiunta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 cognome materno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quello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paterno. Al tal riguardo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circolare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ministeriale n.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 14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giugno 2017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ha chiarito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l’attribuzione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cognome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materno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deve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riguardare 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tutti 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sz="1800" b="1" spc="-15" dirty="0">
                <a:latin typeface="Arial" panose="020B0604020202020204" pitchFamily="34" charset="0"/>
                <a:cs typeface="Arial" panose="020B0604020202020204" pitchFamily="34" charset="0"/>
              </a:rPr>
              <a:t>elementi </a:t>
            </a:r>
            <a:r>
              <a:rPr sz="1800" b="1" spc="-10" dirty="0">
                <a:latin typeface="Arial" panose="020B0604020202020204" pitchFamily="34" charset="0"/>
                <a:cs typeface="Arial" panose="020B0604020202020204" pitchFamily="34" charset="0"/>
              </a:rPr>
              <a:t>onomastici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cui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tale cognome si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compone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(sono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rigettate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richieste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aggiunta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parziale).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255" algn="just">
              <a:lnSpc>
                <a:spcPct val="100000"/>
              </a:lnSpc>
            </a:pP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base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statuito dalla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sentenza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della Corte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Costituzionale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131/2002,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nonché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dalla circolare interpretativa ministeriale n. 63 del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2022,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possibile anche </a:t>
            </a:r>
            <a:r>
              <a:rPr sz="1800"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ottenere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 l’effetto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dell’anteposizione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cognome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materno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quello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paterno.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255" algn="just">
              <a:lnSpc>
                <a:spcPct val="100000"/>
              </a:lnSpc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necessario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il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consenso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entrambi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genitori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esercenti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responsabilità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sz="1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minore.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maggiorenni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invece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18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sufficiente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dichiarazione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800" spc="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5" dirty="0">
                <a:latin typeface="Arial" panose="020B0604020202020204" pitchFamily="34" charset="0"/>
                <a:cs typeface="Arial" panose="020B0604020202020204" pitchFamily="34" charset="0"/>
              </a:rPr>
              <a:t>consenso</a:t>
            </a:r>
            <a:r>
              <a:rPr sz="1800" spc="4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madre.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07550" y="2548801"/>
            <a:ext cx="2584068" cy="3306445"/>
            <a:chOff x="9431273" y="2548801"/>
            <a:chExt cx="2760345" cy="330644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31273" y="2588044"/>
              <a:ext cx="2759748" cy="32666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6877" y="2548801"/>
              <a:ext cx="1305712" cy="13348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1045" y="2548801"/>
              <a:ext cx="1305699" cy="13348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5681" y="4373283"/>
              <a:ext cx="1077455" cy="110124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992423" y="3864495"/>
            <a:ext cx="5022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EB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006EBF"/>
                </a:solidFill>
                <a:latin typeface="Calibri"/>
                <a:cs typeface="Calibri"/>
              </a:rPr>
              <a:t>os</a:t>
            </a:r>
            <a:r>
              <a:rPr sz="1800" spc="5" dirty="0">
                <a:solidFill>
                  <a:srgbClr val="006EB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006EBF"/>
                </a:solidFill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86744" y="3864495"/>
            <a:ext cx="70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87A28"/>
                </a:solidFill>
                <a:latin typeface="Calibri"/>
                <a:cs typeface="Calibri"/>
              </a:rPr>
              <a:t>B</a:t>
            </a:r>
            <a:r>
              <a:rPr sz="1800" spc="5" dirty="0">
                <a:solidFill>
                  <a:srgbClr val="487A28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487A28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487A28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487A28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487A28"/>
                </a:solidFill>
                <a:latin typeface="Calibri"/>
                <a:cs typeface="Calibri"/>
              </a:rPr>
              <a:t>hi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1257" y="5452097"/>
            <a:ext cx="1235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trike="sngStrike" spc="-5" dirty="0">
                <a:solidFill>
                  <a:srgbClr val="1A5136"/>
                </a:solidFill>
                <a:latin typeface="Calibri"/>
                <a:cs typeface="Calibri"/>
              </a:rPr>
              <a:t>Bianchi</a:t>
            </a:r>
            <a:r>
              <a:rPr sz="1800" strike="noStrike" spc="-20" dirty="0">
                <a:solidFill>
                  <a:srgbClr val="1A5136"/>
                </a:solidFill>
                <a:latin typeface="Calibri"/>
                <a:cs typeface="Calibri"/>
              </a:rPr>
              <a:t> </a:t>
            </a:r>
            <a:r>
              <a:rPr sz="1800" strike="noStrike" dirty="0">
                <a:solidFill>
                  <a:srgbClr val="1A5136"/>
                </a:solidFill>
                <a:latin typeface="Calibri"/>
                <a:cs typeface="Calibri"/>
              </a:rPr>
              <a:t>Rossi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700" rIns="0" bIns="0" rtlCol="0">
            <a:spAutoFit/>
          </a:bodyPr>
          <a:lstStyle/>
          <a:p>
            <a:pPr marL="5832475" marR="5080">
              <a:lnSpc>
                <a:spcPts val="3310"/>
              </a:lnSpc>
              <a:spcBef>
                <a:spcPts val="250"/>
              </a:spcBef>
            </a:pPr>
            <a:r>
              <a:rPr spc="110" dirty="0"/>
              <a:t>Faq</a:t>
            </a:r>
            <a:r>
              <a:rPr spc="15" dirty="0"/>
              <a:t> </a:t>
            </a:r>
            <a:r>
              <a:rPr spc="165" dirty="0"/>
              <a:t>cambio</a:t>
            </a:r>
            <a:r>
              <a:rPr spc="85" dirty="0"/>
              <a:t> </a:t>
            </a:r>
            <a:r>
              <a:rPr spc="180" dirty="0"/>
              <a:t>nomi</a:t>
            </a:r>
            <a:r>
              <a:rPr spc="6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9" name="object 8"/>
          <p:cNvSpPr txBox="1"/>
          <p:nvPr/>
        </p:nvSpPr>
        <p:spPr>
          <a:xfrm>
            <a:off x="394131" y="1617562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19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7156" y="2475725"/>
            <a:ext cx="3732479" cy="256319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30820" y="1536737"/>
            <a:ext cx="9413240" cy="378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spc="1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GENITORI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lang="it-IT" spc="-5" dirty="0" smtClean="0">
                <a:solidFill>
                  <a:srgbClr val="BF0000"/>
                </a:solidFill>
                <a:latin typeface="Arial MT"/>
                <a:cs typeface="Arial MT"/>
              </a:rPr>
              <a:t>PROVENIENTI DA </a:t>
            </a:r>
            <a:r>
              <a:rPr lang="it-IT" b="1" spc="-5" dirty="0" smtClean="0">
                <a:solidFill>
                  <a:srgbClr val="BF0000"/>
                </a:solidFill>
                <a:latin typeface="Arial MT"/>
                <a:cs typeface="Arial MT"/>
              </a:rPr>
              <a:t>UN PAESE DI TRADIZIONE ISPANICA</a:t>
            </a:r>
            <a:r>
              <a:rPr sz="1800" spc="-30" dirty="0" smtClean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484" dirty="0" smtClean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POSSONO CHIEDERE 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PER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FIGLI MINORI IL 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CAMBIAMENTO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DEL 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COGNOME, CHE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 PREVEDA</a:t>
            </a:r>
            <a:r>
              <a:rPr sz="1800" spc="-4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IL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PRIMO</a:t>
            </a:r>
            <a:r>
              <a:rPr sz="1800" spc="-4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COGNOME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DEL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 PADRE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E 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IL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PRIMO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COGNOME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DELLA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MADRE?</a:t>
            </a:r>
            <a:endParaRPr sz="1800" dirty="0">
              <a:latin typeface="Arial MT"/>
              <a:cs typeface="Arial MT"/>
            </a:endParaRPr>
          </a:p>
          <a:p>
            <a:pPr marL="19050" marR="4083685" algn="just">
              <a:lnSpc>
                <a:spcPct val="100000"/>
              </a:lnSpc>
              <a:spcBef>
                <a:spcPts val="1520"/>
              </a:spcBef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No, non è ammessa la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modifica e/o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aggiunta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e/o eliminazione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parziale di singoli elementi del </a:t>
            </a:r>
            <a:r>
              <a:rPr sz="20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cognome.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Pertanto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sarà possibile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unicamente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trasmissione di entrambi i cognomi, paterno 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materno, nella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loro interezza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ossequio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alla </a:t>
            </a:r>
            <a:r>
              <a:rPr sz="2000" spc="-5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sentenza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Corte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Costituzionale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</a:p>
          <a:p>
            <a:pPr marL="19050" marR="4082415" algn="just">
              <a:lnSpc>
                <a:spcPct val="100000"/>
              </a:lnSpc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286/2016 e alle indicazioni operative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fornite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dal </a:t>
            </a:r>
            <a:r>
              <a:rPr sz="20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Ministero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dell’Interno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nella circolare n. 7 del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sz="2000" spc="-5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giugno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2017.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305422" y="1588133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20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41258" y="611898"/>
            <a:ext cx="10552291" cy="148526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417185" marR="440690">
              <a:lnSpc>
                <a:spcPts val="3300"/>
              </a:lnSpc>
              <a:spcBef>
                <a:spcPts val="260"/>
              </a:spcBef>
            </a:pPr>
            <a:r>
              <a:rPr sz="2800" b="1" spc="110" dirty="0">
                <a:solidFill>
                  <a:srgbClr val="BF0000"/>
                </a:solidFill>
                <a:latin typeface="Trebuchet MS"/>
                <a:cs typeface="Trebuchet MS"/>
              </a:rPr>
              <a:t>Faq</a:t>
            </a:r>
            <a:r>
              <a:rPr sz="2800" b="1" spc="3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800" b="1" spc="160" dirty="0">
                <a:solidFill>
                  <a:srgbClr val="BF0000"/>
                </a:solidFill>
                <a:latin typeface="Trebuchet MS"/>
                <a:cs typeface="Trebuchet MS"/>
              </a:rPr>
              <a:t>cambio</a:t>
            </a:r>
            <a:r>
              <a:rPr sz="2800" b="1" spc="9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800" b="1" spc="180" dirty="0">
                <a:solidFill>
                  <a:srgbClr val="BF0000"/>
                </a:solidFill>
                <a:latin typeface="Trebuchet MS"/>
                <a:cs typeface="Trebuchet MS"/>
              </a:rPr>
              <a:t>nomi</a:t>
            </a:r>
            <a:r>
              <a:rPr sz="2800" b="1" spc="5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800" b="1" spc="30" dirty="0">
                <a:solidFill>
                  <a:srgbClr val="BF0000"/>
                </a:solidFill>
                <a:latin typeface="Trebuchet MS"/>
                <a:cs typeface="Trebuchet MS"/>
              </a:rPr>
              <a:t>e </a:t>
            </a:r>
            <a:r>
              <a:rPr sz="2800" b="1" spc="-83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2800" b="1" spc="195" dirty="0">
                <a:solidFill>
                  <a:srgbClr val="BF0000"/>
                </a:solidFill>
                <a:latin typeface="Trebuchet MS"/>
                <a:cs typeface="Trebuchet MS"/>
              </a:rPr>
              <a:t>cognomi</a:t>
            </a:r>
            <a:endParaRPr sz="2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09"/>
              </a:spcBef>
            </a:pP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QUALI</a:t>
            </a:r>
            <a:r>
              <a:rPr sz="1800" b="1" spc="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SONO</a:t>
            </a:r>
            <a:r>
              <a:rPr sz="1800" b="1" spc="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BF0000"/>
                </a:solidFill>
                <a:latin typeface="Arial"/>
                <a:cs typeface="Arial"/>
              </a:rPr>
              <a:t>LE</a:t>
            </a:r>
            <a:r>
              <a:rPr sz="1800" b="1" spc="9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MODALITÀ</a:t>
            </a:r>
            <a:r>
              <a:rPr sz="1800" b="1" spc="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PER</a:t>
            </a:r>
            <a:r>
              <a:rPr sz="1800" b="1" spc="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PRESENTARE</a:t>
            </a:r>
            <a:r>
              <a:rPr sz="1800" b="1" spc="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LA</a:t>
            </a:r>
            <a:r>
              <a:rPr sz="1800" b="1" spc="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DOMANDA</a:t>
            </a:r>
            <a:r>
              <a:rPr sz="1800" b="1" spc="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DI</a:t>
            </a:r>
            <a:r>
              <a:rPr sz="1800" b="1" spc="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CAMBIO</a:t>
            </a:r>
            <a:r>
              <a:rPr sz="1800" b="1" spc="1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NOME</a:t>
            </a:r>
            <a:r>
              <a:rPr sz="1800" b="1" spc="1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O </a:t>
            </a:r>
            <a:r>
              <a:rPr sz="1800" b="1" spc="-48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COGNOME?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539" y="2260701"/>
            <a:ext cx="112972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Per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visionare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informazioni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riguardanti</a:t>
            </a:r>
            <a:r>
              <a:rPr sz="1800" spc="-5" dirty="0">
                <a:latin typeface="Arial MT"/>
                <a:cs typeface="Arial MT"/>
              </a:rPr>
              <a:t> il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cambio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nome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-5" dirty="0">
                <a:latin typeface="Arial MT"/>
                <a:cs typeface="Arial MT"/>
              </a:rPr>
              <a:t> cognome</a:t>
            </a:r>
            <a:r>
              <a:rPr sz="1800" dirty="0">
                <a:latin typeface="Arial MT"/>
                <a:cs typeface="Arial MT"/>
              </a:rPr>
              <a:t> 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scaricare</a:t>
            </a:r>
            <a:r>
              <a:rPr sz="1800" dirty="0">
                <a:latin typeface="Arial MT"/>
                <a:cs typeface="Arial MT"/>
              </a:rPr>
              <a:t> 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modelli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</a:t>
            </a:r>
            <a:r>
              <a:rPr sz="1800" spc="-5" dirty="0">
                <a:latin typeface="Arial MT"/>
                <a:cs typeface="Arial MT"/>
              </a:rPr>
              <a:t> la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presentazione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domanda,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pubblicati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sul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sito </a:t>
            </a:r>
            <a:r>
              <a:rPr sz="1800" spc="-10" dirty="0">
                <a:latin typeface="Arial MT"/>
                <a:cs typeface="Arial MT"/>
              </a:rPr>
              <a:t>della </a:t>
            </a:r>
            <a:r>
              <a:rPr sz="1800" spc="-5" dirty="0">
                <a:latin typeface="Arial MT"/>
                <a:cs typeface="Arial MT"/>
              </a:rPr>
              <a:t>Prefettura di Roma,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è </a:t>
            </a:r>
            <a:r>
              <a:rPr sz="1800" spc="-5" dirty="0">
                <a:latin typeface="Arial MT"/>
                <a:cs typeface="Arial MT"/>
              </a:rPr>
              <a:t>possibile </a:t>
            </a:r>
            <a:r>
              <a:rPr sz="1800" dirty="0">
                <a:latin typeface="Arial MT"/>
                <a:cs typeface="Arial MT"/>
              </a:rPr>
              <a:t>cliccare sul seguente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link:</a:t>
            </a:r>
          </a:p>
          <a:p>
            <a:pPr marL="12700">
              <a:lnSpc>
                <a:spcPct val="100000"/>
              </a:lnSpc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https://</a:t>
            </a:r>
            <a:r>
              <a:rPr sz="1800" u="sng" spc="-10" dirty="0"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2"/>
              </a:rPr>
              <a:t>www.prefettura.it/roma/contenuti/Cambio_nome_e_cognome-7967.htm</a:t>
            </a:r>
            <a:endParaRPr sz="1800" dirty="0">
              <a:latin typeface="Arial MT"/>
              <a:cs typeface="Arial MT"/>
            </a:endParaRPr>
          </a:p>
          <a:p>
            <a:pPr marL="12700" marR="1222375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domanda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(in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bollo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16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euro)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deve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pervenire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mezzo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raccomandata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ricevuta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</a:t>
            </a:r>
            <a:r>
              <a:rPr sz="1800" spc="-5" dirty="0">
                <a:latin typeface="Arial MT"/>
                <a:cs typeface="Arial MT"/>
              </a:rPr>
              <a:t> ritorno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all’indirizzo: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223" y="4113618"/>
            <a:ext cx="42995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PREFETTURA-U.T.G.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AREA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II-TER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UFFICIO CAMBIO NOME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COGNOME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0" dirty="0">
                <a:latin typeface="Arial"/>
                <a:cs typeface="Arial"/>
              </a:rPr>
              <a:t>Via</a:t>
            </a:r>
            <a:r>
              <a:rPr sz="1800" b="1" spc="-10" dirty="0">
                <a:latin typeface="Arial"/>
                <a:cs typeface="Arial"/>
              </a:rPr>
              <a:t> IV</a:t>
            </a:r>
            <a:r>
              <a:rPr sz="1800" b="1" spc="-15" dirty="0">
                <a:latin typeface="Arial"/>
                <a:cs typeface="Arial"/>
              </a:rPr>
              <a:t> Novembre,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119/A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00187 </a:t>
            </a:r>
            <a:r>
              <a:rPr sz="1800" b="1" spc="-10" dirty="0">
                <a:latin typeface="Arial"/>
                <a:cs typeface="Arial"/>
              </a:rPr>
              <a:t>ROMA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2580" y="6013335"/>
            <a:ext cx="6734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oppure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via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PEC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(avendo</a:t>
            </a:r>
            <a:r>
              <a:rPr sz="1800" spc="1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assolto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modo</a:t>
            </a:r>
            <a:r>
              <a:rPr sz="1800" spc="1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virtuale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pagamento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bollo)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all’indirizzo: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u="sng" spc="-15" dirty="0">
                <a:solidFill>
                  <a:srgbClr val="6A9D23"/>
                </a:solidFill>
                <a:uFill>
                  <a:solidFill>
                    <a:srgbClr val="6A9D23"/>
                  </a:solidFill>
                </a:uFill>
                <a:latin typeface="Arial MT"/>
                <a:cs typeface="Arial MT"/>
                <a:hlinkClick r:id="rId3"/>
              </a:rPr>
              <a:t>cambionomecognome.prefrm@pec.interno.it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4744" y="4301540"/>
            <a:ext cx="50590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È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importante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che</a:t>
            </a:r>
            <a:r>
              <a:rPr sz="1800" spc="3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nella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domanda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siano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indicati: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un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recapito </a:t>
            </a:r>
            <a:r>
              <a:rPr sz="18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telefonico ed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una </a:t>
            </a:r>
            <a:r>
              <a:rPr sz="18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e-mail </a:t>
            </a:r>
            <a:r>
              <a:rPr sz="18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o </a:t>
            </a:r>
            <a:r>
              <a:rPr sz="18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pec del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richiedente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per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eventuali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comunicazioni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parte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dell’ufficio.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16203" y="3762743"/>
            <a:ext cx="888365" cy="637540"/>
            <a:chOff x="7216203" y="3762743"/>
            <a:chExt cx="888365" cy="6375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6203" y="3762743"/>
              <a:ext cx="887742" cy="637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2763" y="4010037"/>
              <a:ext cx="191160" cy="15984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238517" y="3786123"/>
              <a:ext cx="501650" cy="323215"/>
            </a:xfrm>
            <a:custGeom>
              <a:avLst/>
              <a:gdLst/>
              <a:ahLst/>
              <a:cxnLst/>
              <a:rect l="l" t="t" r="r" b="b"/>
              <a:pathLst>
                <a:path w="501650" h="323214">
                  <a:moveTo>
                    <a:pt x="28448" y="0"/>
                  </a:moveTo>
                  <a:lnTo>
                    <a:pt x="0" y="49314"/>
                  </a:lnTo>
                  <a:lnTo>
                    <a:pt x="473036" y="322910"/>
                  </a:lnTo>
                  <a:lnTo>
                    <a:pt x="501484" y="27324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61A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82999" y="5429897"/>
            <a:ext cx="959027" cy="60910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45966" y="3478695"/>
            <a:ext cx="916546" cy="100510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0519" y="5334139"/>
            <a:ext cx="955789" cy="9813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6834" y="5397500"/>
            <a:ext cx="1126070" cy="83158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51519" y="3583089"/>
            <a:ext cx="1139393" cy="74051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63600" y="1385073"/>
            <a:ext cx="728980" cy="784830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60"/>
              </a:spcBef>
            </a:pPr>
            <a:r>
              <a:rPr sz="4800" b="1" dirty="0">
                <a:solidFill>
                  <a:srgbClr val="4AABC5"/>
                </a:solidFill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756156" y="1283898"/>
            <a:ext cx="9170708" cy="5614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78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È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POSSIBILE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RICHIEDERE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BF0000"/>
                </a:solidFill>
                <a:latin typeface="Arial"/>
                <a:cs typeface="Arial"/>
              </a:rPr>
              <a:t>L’ABBREVIAZIONE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DEL</a:t>
            </a:r>
            <a:r>
              <a:rPr sz="20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COGNOME</a:t>
            </a:r>
            <a:r>
              <a:rPr sz="20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BF0000"/>
                </a:solidFill>
                <a:latin typeface="Arial"/>
                <a:cs typeface="Arial"/>
              </a:rPr>
              <a:t>E/O </a:t>
            </a:r>
            <a:r>
              <a:rPr sz="2000" b="1" spc="-5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BF0000"/>
                </a:solidFill>
                <a:latin typeface="Arial"/>
                <a:cs typeface="Arial"/>
              </a:rPr>
              <a:t>NOME</a:t>
            </a:r>
            <a:r>
              <a:rPr lang="it-IT" sz="2000" b="1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BF0000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 marL="38100" algn="just">
              <a:lnSpc>
                <a:spcPct val="10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linea di principio, non sono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accoglibili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le istanze di cambiamento del cognome motivate sulla base di generiche esigenze di semplificazione burocratica.</a:t>
            </a:r>
          </a:p>
          <a:p>
            <a:pPr marL="38100" algn="just">
              <a:lnSpc>
                <a:spcPct val="1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Pur tuttavia, è possibile richiedere l’abbreviazione del cognome, sia di derivazione straniera che italiana, motivata da esigenze di risoluzione di problemi burocratici ed informatici, in presenza di elementi del cognome in numero pari o superiore a 3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algn="just">
              <a:lnSpc>
                <a:spcPct val="100000"/>
              </a:lnSpc>
            </a:pPr>
            <a:endParaRPr lang="it-IT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algn="just">
              <a:lnSpc>
                <a:spcPct val="100000"/>
              </a:lnSpc>
            </a:pPr>
            <a:r>
              <a:rPr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È</a:t>
            </a:r>
            <a:r>
              <a:rPr sz="1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spc="-10" dirty="0">
                <a:latin typeface="Arial" panose="020B0604020202020204" pitchFamily="34" charset="0"/>
                <a:cs typeface="Arial" panose="020B0604020202020204" pitchFamily="34" charset="0"/>
              </a:rPr>
              <a:t>altresì</a:t>
            </a:r>
            <a:r>
              <a:rPr sz="1800" spc="-5" dirty="0">
                <a:latin typeface="Arial" panose="020B0604020202020204" pitchFamily="34" charset="0"/>
                <a:cs typeface="Arial" panose="020B0604020202020204" pitchFamily="34" charset="0"/>
              </a:rPr>
              <a:t> possibile</a:t>
            </a:r>
            <a:r>
              <a:rPr sz="18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eliminare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u="heavy" spc="4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elementi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u="heavy" spc="-5" dirty="0" err="1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sz="1800" b="1" u="heavy" spc="-5" dirty="0" smtClean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it-IT" sz="1800" b="1" u="heavy" spc="-5" dirty="0" smtClean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algn="just">
              <a:lnSpc>
                <a:spcPct val="100000"/>
              </a:lnSpc>
            </a:pPr>
            <a:endParaRPr lang="it-IT" sz="1800" b="1" u="heavy" spc="-5" dirty="0" smtClean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nati prima dell’entrata in vigore del D.P.R. n. 396 del 2000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(30 marzo 2001) la disciplina da seguire è quella dettata dall’art. 36 Reg.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cit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che prevede la presentazione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una dichiarazione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scritta all’ufficiale  dello  stato  civile  del  luogo  di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nascita. Tale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procedura è ammessa eccezionalmente anche in caso di alterazione del numero e dell’ordine dei vari elementi ma l’interessato deve presentare idonea documentazione dalla quale l’ufficiale di stato civile deduce l’uso che di un certo nome è stato fatto nel tempo (passaporto, diplomi scolastici, attestati derivanti dal lavoro, atti pubblici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ecc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…);</a:t>
            </a:r>
          </a:p>
          <a:p>
            <a:pPr marL="3238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il nati dopo il 2000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la competenza è della Prefettura.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 algn="just">
              <a:lnSpc>
                <a:spcPct val="100000"/>
              </a:lnSpc>
            </a:pPr>
            <a:endParaRPr lang="it-IT" b="1" u="heavy" spc="-5" dirty="0"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50" indent="-285750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311150" y="1283898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21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225549" y="1496148"/>
            <a:ext cx="98817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2400"/>
              </a:lnSpc>
              <a:spcBef>
                <a:spcPts val="100"/>
              </a:spcBef>
            </a:pP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SIAMO</a:t>
            </a:r>
            <a:r>
              <a:rPr sz="20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BF0000"/>
                </a:solidFill>
                <a:latin typeface="Arial MT"/>
                <a:cs typeface="Arial MT"/>
              </a:rPr>
              <a:t>UNA</a:t>
            </a:r>
            <a:r>
              <a:rPr sz="2000" spc="-3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COPPIA</a:t>
            </a:r>
            <a:r>
              <a:rPr sz="20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ITALIANA</a:t>
            </a:r>
            <a:r>
              <a:rPr sz="20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BF0000"/>
                </a:solidFill>
                <a:latin typeface="Arial MT"/>
                <a:cs typeface="Arial MT"/>
              </a:rPr>
              <a:t>SPOSATA</a:t>
            </a:r>
            <a:r>
              <a:rPr sz="20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BF0000"/>
                </a:solidFill>
                <a:latin typeface="Arial MT"/>
                <a:cs typeface="Arial MT"/>
              </a:rPr>
              <a:t>CHE</a:t>
            </a:r>
            <a:r>
              <a:rPr sz="2000" spc="-3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srgbClr val="BF0000"/>
                </a:solidFill>
                <a:latin typeface="Arial MT"/>
                <a:cs typeface="Arial MT"/>
              </a:rPr>
              <a:t>HA</a:t>
            </a:r>
            <a:r>
              <a:rPr sz="2000" spc="-2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b="1" spc="-20" dirty="0">
                <a:solidFill>
                  <a:srgbClr val="BF0000"/>
                </a:solidFill>
                <a:latin typeface="Arial"/>
                <a:cs typeface="Arial"/>
              </a:rPr>
              <a:t>ADOTTATO</a:t>
            </a:r>
            <a:r>
              <a:rPr sz="200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BF0000"/>
                </a:solidFill>
                <a:latin typeface="Arial"/>
                <a:cs typeface="Arial"/>
              </a:rPr>
              <a:t>UN</a:t>
            </a:r>
            <a:r>
              <a:rPr sz="20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BF0000"/>
                </a:solidFill>
                <a:latin typeface="Arial"/>
                <a:cs typeface="Arial"/>
              </a:rPr>
              <a:t>BAMBINO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BF0000"/>
                </a:solidFill>
                <a:latin typeface="Arial MT"/>
                <a:cs typeface="Arial MT"/>
              </a:rPr>
              <a:t>STRANIERO</a:t>
            </a:r>
            <a:r>
              <a:rPr sz="2000" spc="-30" dirty="0" smtClean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E VORREMMO</a:t>
            </a:r>
            <a:r>
              <a:rPr sz="2000" spc="-3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CAMBIARE</a:t>
            </a:r>
            <a:r>
              <a:rPr sz="20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BF0000"/>
                </a:solidFill>
                <a:latin typeface="Arial MT"/>
                <a:cs typeface="Arial MT"/>
              </a:rPr>
              <a:t>IL</a:t>
            </a:r>
            <a:r>
              <a:rPr sz="2000" spc="-1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NOME.</a:t>
            </a:r>
            <a:r>
              <a:rPr sz="20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COSA</a:t>
            </a:r>
            <a:r>
              <a:rPr sz="20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DOBBIAMO</a:t>
            </a:r>
            <a:r>
              <a:rPr sz="2000" spc="-3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BF0000"/>
                </a:solidFill>
                <a:latin typeface="Arial MT"/>
                <a:cs typeface="Arial MT"/>
              </a:rPr>
              <a:t>FARE?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5950" y="4209297"/>
            <a:ext cx="3576218" cy="238462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0" name="object 8"/>
          <p:cNvSpPr txBox="1"/>
          <p:nvPr/>
        </p:nvSpPr>
        <p:spPr>
          <a:xfrm>
            <a:off x="139218" y="1510968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22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097394" y="4209297"/>
            <a:ext cx="7197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 Prefettura in fase istruttoria dovrà acquisire una copia integrale dell’atto di nascita. E’ necessaria anche una copia conforme all’originale della sentenza di adozione.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97394" y="2551837"/>
            <a:ext cx="10063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L’istanza di cambio nome può essere presentata solo dopo che la sentenza straniera di adozione è stata recepita ad ogni effetto in Italia dal competente Tribunale per i minorenni e  dopo che il provvedimento di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adozione ed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relativo atto	di nascita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siano stati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trascritti nei registri di stato civile del  comune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residenza dei genitori adottanti.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201585" y="1469415"/>
            <a:ext cx="995921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905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BF0000"/>
                </a:solidFill>
                <a:latin typeface="Arial"/>
                <a:cs typeface="Arial"/>
              </a:rPr>
              <a:t>E’ POSSIBILE </a:t>
            </a:r>
            <a:r>
              <a:rPr sz="1800" spc="-20" dirty="0">
                <a:solidFill>
                  <a:srgbClr val="BF0000"/>
                </a:solidFill>
                <a:latin typeface="Arial"/>
                <a:cs typeface="Arial"/>
              </a:rPr>
              <a:t>PRESENTARE </a:t>
            </a:r>
            <a:r>
              <a:rPr sz="1800" dirty="0">
                <a:solidFill>
                  <a:srgbClr val="BF0000"/>
                </a:solidFill>
                <a:latin typeface="Arial"/>
                <a:cs typeface="Arial"/>
              </a:rPr>
              <a:t>LA </a:t>
            </a:r>
            <a:r>
              <a:rPr sz="1800" spc="-20" dirty="0">
                <a:solidFill>
                  <a:srgbClr val="BF0000"/>
                </a:solidFill>
                <a:latin typeface="Arial"/>
                <a:cs typeface="Arial"/>
              </a:rPr>
              <a:t>RICHIESTA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CONCERNENTE L’ELIMINAZIONE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 DEL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COGNOME 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DELL’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ADOTTANTE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DA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PARTE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DI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PERSONA MAGGIORENNE,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CHE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È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5" dirty="0">
                <a:solidFill>
                  <a:srgbClr val="BF0000"/>
                </a:solidFill>
                <a:latin typeface="Arial MT"/>
                <a:cs typeface="Arial MT"/>
              </a:rPr>
              <a:t>STATA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BF0000"/>
                </a:solidFill>
                <a:latin typeface="Arial MT"/>
                <a:cs typeface="Arial MT"/>
              </a:rPr>
              <a:t>ADOTTATA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IN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ETÀ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MATURA</a:t>
            </a:r>
            <a:r>
              <a:rPr sz="1800" spc="-5" dirty="0" smtClean="0">
                <a:solidFill>
                  <a:srgbClr val="BF0000"/>
                </a:solidFill>
                <a:latin typeface="Arial MT"/>
                <a:cs typeface="Arial MT"/>
              </a:rPr>
              <a:t>?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1796" y="4572000"/>
            <a:ext cx="9602153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 MT"/>
                <a:cs typeface="Arial MT"/>
              </a:rPr>
              <a:t>Tuttavia </a:t>
            </a:r>
            <a:r>
              <a:rPr sz="1800" spc="-5" dirty="0">
                <a:latin typeface="Arial MT"/>
                <a:cs typeface="Arial MT"/>
              </a:rPr>
              <a:t>la Corte Costituzionale </a:t>
            </a:r>
            <a:r>
              <a:rPr sz="1800" spc="-10" dirty="0">
                <a:latin typeface="Arial MT"/>
                <a:cs typeface="Arial MT"/>
              </a:rPr>
              <a:t>n. 135/2023 </a:t>
            </a:r>
            <a:r>
              <a:rPr sz="1800" spc="-5" dirty="0">
                <a:latin typeface="Arial MT"/>
                <a:cs typeface="Arial MT"/>
              </a:rPr>
              <a:t>ha dichiarato illegittimo l’art. </a:t>
            </a:r>
            <a:r>
              <a:rPr sz="1800" spc="-10" dirty="0">
                <a:latin typeface="Arial MT"/>
                <a:cs typeface="Arial MT"/>
              </a:rPr>
              <a:t>299 </a:t>
            </a:r>
            <a:r>
              <a:rPr sz="1800" dirty="0">
                <a:latin typeface="Arial MT"/>
                <a:cs typeface="Arial MT"/>
              </a:rPr>
              <a:t>cc., </a:t>
            </a:r>
            <a:r>
              <a:rPr sz="1800" spc="-5" dirty="0">
                <a:latin typeface="Arial MT"/>
                <a:cs typeface="Arial MT"/>
              </a:rPr>
              <a:t>primo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comma, </a:t>
            </a:r>
            <a:r>
              <a:rPr sz="1800" spc="-10" dirty="0">
                <a:latin typeface="Arial MT"/>
                <a:cs typeface="Arial MT"/>
              </a:rPr>
              <a:t>nella parte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dirty="0">
                <a:latin typeface="Arial MT"/>
                <a:cs typeface="Arial MT"/>
              </a:rPr>
              <a:t>cui </a:t>
            </a:r>
            <a:r>
              <a:rPr sz="1800" spc="-5" dirty="0">
                <a:latin typeface="Arial MT"/>
                <a:cs typeface="Arial MT"/>
              </a:rPr>
              <a:t>“</a:t>
            </a:r>
            <a:r>
              <a:rPr sz="1800" i="1" spc="-5" dirty="0">
                <a:latin typeface="Arial"/>
                <a:cs typeface="Arial"/>
              </a:rPr>
              <a:t>non consente con la sentenza </a:t>
            </a:r>
            <a:r>
              <a:rPr sz="1800" i="1" spc="-10" dirty="0">
                <a:latin typeface="Arial"/>
                <a:cs typeface="Arial"/>
              </a:rPr>
              <a:t>di adozione, </a:t>
            </a:r>
            <a:r>
              <a:rPr sz="1800" i="1" spc="-5" dirty="0">
                <a:latin typeface="Arial"/>
                <a:cs typeface="Arial"/>
              </a:rPr>
              <a:t>di </a:t>
            </a:r>
            <a:r>
              <a:rPr sz="1800" i="1" spc="-10" dirty="0">
                <a:latin typeface="Arial"/>
                <a:cs typeface="Arial"/>
              </a:rPr>
              <a:t>aggiungere, 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anziché </a:t>
            </a:r>
            <a:r>
              <a:rPr sz="1800" i="1" spc="-5" dirty="0">
                <a:latin typeface="Arial"/>
                <a:cs typeface="Arial"/>
              </a:rPr>
              <a:t>di </a:t>
            </a:r>
            <a:r>
              <a:rPr sz="1800" i="1" spc="-10" dirty="0">
                <a:latin typeface="Arial"/>
                <a:cs typeface="Arial"/>
              </a:rPr>
              <a:t>anteporre </a:t>
            </a:r>
            <a:r>
              <a:rPr sz="1800" i="1" spc="-5" dirty="0">
                <a:latin typeface="Arial"/>
                <a:cs typeface="Arial"/>
              </a:rPr>
              <a:t>il </a:t>
            </a:r>
            <a:r>
              <a:rPr sz="1800" i="1" spc="-10" dirty="0">
                <a:latin typeface="Arial"/>
                <a:cs typeface="Arial"/>
              </a:rPr>
              <a:t>cognome dell’adottante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10" dirty="0">
                <a:latin typeface="Arial"/>
                <a:cs typeface="Arial"/>
              </a:rPr>
              <a:t>quello dell’adottato maggiore di </a:t>
            </a:r>
            <a:r>
              <a:rPr sz="1800" i="1" spc="-5" dirty="0">
                <a:latin typeface="Arial"/>
                <a:cs typeface="Arial"/>
              </a:rPr>
              <a:t>età, </a:t>
            </a:r>
            <a:r>
              <a:rPr sz="1800" i="1" spc="-10" dirty="0">
                <a:latin typeface="Arial"/>
                <a:cs typeface="Arial"/>
              </a:rPr>
              <a:t>se 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entrambi nel </a:t>
            </a:r>
            <a:r>
              <a:rPr sz="1800" i="1" spc="-5" dirty="0">
                <a:latin typeface="Arial"/>
                <a:cs typeface="Arial"/>
              </a:rPr>
              <a:t>manifestare il consenso </a:t>
            </a:r>
            <a:r>
              <a:rPr sz="1800" i="1" spc="-10" dirty="0">
                <a:latin typeface="Arial"/>
                <a:cs typeface="Arial"/>
              </a:rPr>
              <a:t>all’adozione </a:t>
            </a:r>
            <a:r>
              <a:rPr sz="1800" i="1" dirty="0">
                <a:latin typeface="Arial"/>
                <a:cs typeface="Arial"/>
              </a:rPr>
              <a:t>si </a:t>
            </a:r>
            <a:r>
              <a:rPr sz="1800" i="1" spc="-5" dirty="0">
                <a:latin typeface="Arial"/>
                <a:cs typeface="Arial"/>
              </a:rPr>
              <a:t>sono </a:t>
            </a:r>
            <a:r>
              <a:rPr sz="1800" i="1" spc="-10" dirty="0">
                <a:latin typeface="Arial"/>
                <a:cs typeface="Arial"/>
              </a:rPr>
              <a:t>espressi </a:t>
            </a:r>
            <a:r>
              <a:rPr sz="1800" i="1" dirty="0">
                <a:latin typeface="Arial"/>
                <a:cs typeface="Arial"/>
              </a:rPr>
              <a:t>a </a:t>
            </a:r>
            <a:r>
              <a:rPr sz="1800" i="1" spc="-5" dirty="0">
                <a:latin typeface="Arial"/>
                <a:cs typeface="Arial"/>
              </a:rPr>
              <a:t>favore di </a:t>
            </a:r>
            <a:r>
              <a:rPr sz="1800" i="1" spc="-10" dirty="0">
                <a:latin typeface="Arial"/>
                <a:cs typeface="Arial"/>
              </a:rPr>
              <a:t>tale </a:t>
            </a:r>
            <a:r>
              <a:rPr sz="1800" i="1" spc="-5" dirty="0">
                <a:latin typeface="Arial"/>
                <a:cs typeface="Arial"/>
              </a:rPr>
              <a:t> effetto</a:t>
            </a:r>
            <a:r>
              <a:rPr sz="1800" spc="-5" dirty="0">
                <a:latin typeface="Arial MT"/>
                <a:cs typeface="Arial MT"/>
              </a:rPr>
              <a:t>”.</a:t>
            </a:r>
            <a:endParaRPr sz="18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Pertanto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è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possibile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 err="1" smtClean="0">
                <a:latin typeface="Arial MT"/>
                <a:cs typeface="Arial MT"/>
              </a:rPr>
              <a:t>ottenere</a:t>
            </a:r>
            <a:r>
              <a:rPr sz="1800" spc="5" dirty="0" smtClean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posposizione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 </a:t>
            </a:r>
            <a:r>
              <a:rPr sz="1800" spc="-10" dirty="0">
                <a:latin typeface="Arial MT"/>
                <a:cs typeface="Arial MT"/>
              </a:rPr>
              <a:t>cognome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dell’adottante.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2" name="object 8"/>
          <p:cNvSpPr txBox="1"/>
          <p:nvPr/>
        </p:nvSpPr>
        <p:spPr>
          <a:xfrm>
            <a:off x="368110" y="1469415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23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06550" y="2348978"/>
            <a:ext cx="975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non è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possibile ottenere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 effetto tramite la procedura amministrativa di cui al D.P.R. n.  396/2000, in quanto l’ordinamento giuridico nazionale dispone del diverso istituto della revoca, ex artt.  305 e ss. cc., destinato ad operare nei soli casi ivi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tipizzati.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Queste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domande non vengono accolte poiché il richiedente, maggiorenne, ha dato il suo consenso all’adozione ed è pertanto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consapevole che il suo cognome originario verrà mutato ed è informato degli effetti conseguenti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poiché – come noto – ai sensi dell’art. 299 del Codice Civile “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L’adottato assume il cognome dell’adottante e lo antepone al proprio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515726" y="2592975"/>
            <a:ext cx="9630448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84" algn="just">
              <a:lnSpc>
                <a:spcPct val="100000"/>
              </a:lnSpc>
              <a:spcBef>
                <a:spcPts val="860"/>
              </a:spcBef>
            </a:pPr>
            <a:r>
              <a:rPr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possibile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ottenere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sostituzione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spc="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l’ordinamento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giuridico</a:t>
            </a:r>
            <a:r>
              <a:rPr spc="4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dispone </a:t>
            </a:r>
            <a:r>
              <a:rPr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del diverso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istituto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giuridico dell’adozione di maggiorenne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(artt.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291-341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cc) e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per il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minorenne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trova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applicazione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l’istituto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dell’adozione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particolari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(art.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184/1983).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1750" algn="just">
              <a:lnSpc>
                <a:spcPct val="100000"/>
              </a:lnSpc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invece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possibile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ottenere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l’aggiunta,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allegando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consenso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padre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biologico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(salvo </a:t>
            </a:r>
            <a:r>
              <a:rPr spc="-4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documentata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irreperibilità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medesimo),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unitamente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consenso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compagno/nuovo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marito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madre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suoi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eventuali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figli maggiorenni.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2384" algn="just">
              <a:lnSpc>
                <a:spcPct val="100000"/>
              </a:lnSpc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Si precisa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con il cambiamento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cognome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instaura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alcun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rapporto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giuridico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filiazione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tra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il richiedente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persona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di cui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assume il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cognome. Lo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status di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filiazione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può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ottenere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soltanto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l'adozione.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472149" y="1532655"/>
            <a:ext cx="988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pc="-35" dirty="0">
                <a:solidFill>
                  <a:srgbClr val="BF0000"/>
                </a:solidFill>
                <a:latin typeface="Arial"/>
                <a:cs typeface="Arial"/>
              </a:rPr>
              <a:t>E’ POSSIBILE OTTENERE LA SOSTITUZIONE O L’AGGIUNTA DEL COGNOME  DEL NUOVO COMPAGNO/MARITO DELLA MADRE?</a:t>
            </a:r>
          </a:p>
        </p:txBody>
      </p:sp>
      <p:sp>
        <p:nvSpPr>
          <p:cNvPr id="19" name="object 8"/>
          <p:cNvSpPr txBox="1"/>
          <p:nvPr/>
        </p:nvSpPr>
        <p:spPr>
          <a:xfrm>
            <a:off x="365354" y="1532655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24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911350" y="1755892"/>
            <a:ext cx="9471660" cy="334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80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SEGUITO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DI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BF0000"/>
                </a:solidFill>
                <a:latin typeface="Arial"/>
                <a:cs typeface="Arial"/>
              </a:rPr>
              <a:t>MATRIMONIO,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E’</a:t>
            </a:r>
            <a:r>
              <a:rPr sz="1800" b="1" spc="-1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POSSIBILE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OTTENERE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LA</a:t>
            </a:r>
            <a:r>
              <a:rPr sz="180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SOSTITUZIONE</a:t>
            </a:r>
            <a:r>
              <a:rPr sz="18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DEL</a:t>
            </a:r>
            <a:r>
              <a:rPr sz="18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PROPRIO </a:t>
            </a:r>
            <a:r>
              <a:rPr sz="1800" b="1" spc="-48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COGNOME</a:t>
            </a:r>
            <a:r>
              <a:rPr sz="18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CON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QUELLO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DEL</a:t>
            </a:r>
            <a:r>
              <a:rPr sz="18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MARITO</a:t>
            </a:r>
            <a:r>
              <a:rPr sz="1800" b="1" spc="-40" dirty="0" smtClean="0">
                <a:solidFill>
                  <a:srgbClr val="BF0000"/>
                </a:solidFill>
                <a:latin typeface="Arial"/>
                <a:cs typeface="Arial"/>
              </a:rPr>
              <a:t>?</a:t>
            </a:r>
            <a:endParaRPr lang="it-IT" sz="1800" b="1" spc="-40" dirty="0" smtClean="0">
              <a:solidFill>
                <a:srgbClr val="BF0000"/>
              </a:solidFill>
              <a:latin typeface="Arial"/>
              <a:cs typeface="Arial"/>
            </a:endParaRPr>
          </a:p>
          <a:p>
            <a:pPr marL="13335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No, tramite la procedura amministrativa di cui agli artt. 89 e ss. del DPR n. 396/2000 è unicamente possibile, previa verifica di tutti i requisiti di legge, ottenere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l’aggiunta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 cognome del marito a quello della moglie, ma non anche la sua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sostituzione, coerentemente con il disposto di cui all’art. 143 bis c.c. A tal fine, è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necessario che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l’istante presenti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dichiarazione di consenso scritto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 coniuge di cui intende acquisire il cognome ed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inoltre che l’atto di matrimonio venga annotato sull’atto di nascita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dello stesso.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474345" algn="l"/>
                <a:tab pos="1593215" algn="l"/>
                <a:tab pos="2757805" algn="l"/>
                <a:tab pos="3279140" algn="l"/>
                <a:tab pos="4452620" algn="l"/>
                <a:tab pos="4973955" algn="l"/>
                <a:tab pos="5895975" algn="l"/>
                <a:tab pos="6220460" algn="l"/>
                <a:tab pos="7084695" algn="l"/>
                <a:tab pos="7806055" algn="l"/>
                <a:tab pos="8718550" algn="l"/>
              </a:tabLst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3" name="object 8"/>
          <p:cNvSpPr txBox="1"/>
          <p:nvPr/>
        </p:nvSpPr>
        <p:spPr>
          <a:xfrm>
            <a:off x="643051" y="1770004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25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30" y="4648200"/>
            <a:ext cx="2590800" cy="190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550" y="131324"/>
            <a:ext cx="1771910" cy="1524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835150" y="1683176"/>
            <a:ext cx="8863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SONO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PARTE</a:t>
            </a:r>
            <a:r>
              <a:rPr sz="18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DI</a:t>
            </a:r>
            <a:r>
              <a:rPr sz="1800" b="1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UN’UNIONE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CIVILE</a:t>
            </a:r>
            <a:r>
              <a:rPr sz="18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VORREI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SOSTITUIRE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IL</a:t>
            </a:r>
            <a:r>
              <a:rPr sz="18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MIO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COGNOME</a:t>
            </a:r>
            <a:r>
              <a:rPr sz="18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CON </a:t>
            </a:r>
            <a:r>
              <a:rPr sz="1800" b="1" spc="-48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QUELLO</a:t>
            </a:r>
            <a:r>
              <a:rPr sz="18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DEL</a:t>
            </a:r>
            <a:r>
              <a:rPr sz="18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MIO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BF0000"/>
                </a:solidFill>
                <a:latin typeface="Arial"/>
                <a:cs typeface="Arial"/>
              </a:rPr>
              <a:t>PARTNER.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E’</a:t>
            </a:r>
            <a:r>
              <a:rPr sz="1800" b="1" spc="-1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POSSIBILE?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0124" y="2514600"/>
            <a:ext cx="902017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95" algn="just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No, ai sensi dell’art. 20 del D.p.r. n. 233 del 1989 e  dell’art. 3 lett c), n. 2 del  D.lgs. n. 5 del 2017, per le parti dell’unione civile è previsto che le schede  anagrafiche debbano essere intestate al cognome posseduto prima dell’unione  civile stessa.</a:t>
            </a:r>
          </a:p>
          <a:p>
            <a:pPr marL="12700" marR="5080" algn="just">
              <a:lnSpc>
                <a:spcPct val="1000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 tal riguardo la L. n. 76 del 2016 permette alle parti dell’unione civile di  assumere, per l’intera durata della stessa, un cognome comune scegliendolo tra  i due cognomi e di procedere alla sua iscrizione negli atti dello stato civile sulla  scorta dell’art. 63, comma 1, lettera g-sexies del D.p.r. n. 396/2000. La predetta  scelta di un cognome comune, tuttavia, non modifica la scheda anagrafica  individuale, nella quale rimane il cognome precedente alla costituzione  dell’unione, come previsto dalla normativa richiamata anzidetta.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3" name="object 8"/>
          <p:cNvSpPr txBox="1"/>
          <p:nvPr/>
        </p:nvSpPr>
        <p:spPr>
          <a:xfrm>
            <a:off x="518275" y="1688889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26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454150" y="1447383"/>
            <a:ext cx="9998710" cy="1700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NEL</a:t>
            </a:r>
            <a:r>
              <a:rPr spc="-105" dirty="0"/>
              <a:t> </a:t>
            </a:r>
            <a:r>
              <a:rPr spc="-40" dirty="0"/>
              <a:t>MOMENTO</a:t>
            </a:r>
            <a:r>
              <a:rPr spc="-65" dirty="0"/>
              <a:t> </a:t>
            </a:r>
            <a:r>
              <a:rPr spc="-45" dirty="0"/>
              <a:t>DELL’ACQUISTO</a:t>
            </a:r>
            <a:r>
              <a:rPr spc="-65" dirty="0"/>
              <a:t> </a:t>
            </a:r>
            <a:r>
              <a:rPr spc="-30" dirty="0"/>
              <a:t>DELLA</a:t>
            </a:r>
            <a:r>
              <a:rPr spc="-130" dirty="0"/>
              <a:t> </a:t>
            </a:r>
            <a:r>
              <a:rPr spc="-45" dirty="0"/>
              <a:t>CITTADINANZA</a:t>
            </a:r>
            <a:r>
              <a:rPr spc="-130" dirty="0"/>
              <a:t> </a:t>
            </a:r>
            <a:r>
              <a:rPr spc="-50" dirty="0"/>
              <a:t>ITALIANA</a:t>
            </a:r>
            <a:r>
              <a:rPr spc="-130" dirty="0"/>
              <a:t> </a:t>
            </a:r>
            <a:r>
              <a:rPr spc="-15" dirty="0"/>
              <a:t>MI</a:t>
            </a:r>
            <a:r>
              <a:rPr spc="-65" dirty="0"/>
              <a:t> </a:t>
            </a:r>
            <a:r>
              <a:rPr spc="-25" dirty="0"/>
              <a:t>E’</a:t>
            </a:r>
            <a:r>
              <a:rPr spc="-160" dirty="0"/>
              <a:t> </a:t>
            </a:r>
            <a:r>
              <a:rPr spc="-95" dirty="0"/>
              <a:t>STATO</a:t>
            </a:r>
            <a:r>
              <a:rPr spc="-65" dirty="0"/>
              <a:t> </a:t>
            </a:r>
            <a:r>
              <a:rPr spc="-50" dirty="0"/>
              <a:t>MODIFICATO </a:t>
            </a:r>
            <a:r>
              <a:rPr spc="-484" dirty="0"/>
              <a:t> </a:t>
            </a:r>
            <a:r>
              <a:rPr spc="-35" dirty="0"/>
              <a:t>I</a:t>
            </a:r>
            <a:r>
              <a:rPr dirty="0"/>
              <a:t>L</a:t>
            </a:r>
            <a:r>
              <a:rPr spc="-105" dirty="0"/>
              <a:t> </a:t>
            </a:r>
            <a:r>
              <a:rPr spc="-40" dirty="0"/>
              <a:t>C</a:t>
            </a:r>
            <a:r>
              <a:rPr spc="-35" dirty="0"/>
              <a:t>OG</a:t>
            </a:r>
            <a:r>
              <a:rPr spc="-40" dirty="0"/>
              <a:t>N</a:t>
            </a:r>
            <a:r>
              <a:rPr spc="-35" dirty="0"/>
              <a:t>O</a:t>
            </a:r>
            <a:r>
              <a:rPr spc="-30" dirty="0"/>
              <a:t>M</a:t>
            </a:r>
            <a:r>
              <a:rPr spc="-35" dirty="0"/>
              <a:t>E/</a:t>
            </a:r>
            <a:r>
              <a:rPr spc="-40" dirty="0"/>
              <a:t>N</a:t>
            </a:r>
            <a:r>
              <a:rPr spc="-35" dirty="0"/>
              <a:t>O</a:t>
            </a:r>
            <a:r>
              <a:rPr spc="-40" dirty="0"/>
              <a:t>M</a:t>
            </a:r>
            <a:r>
              <a:rPr spc="-35" dirty="0"/>
              <a:t>E</a:t>
            </a:r>
            <a:r>
              <a:rPr dirty="0"/>
              <a:t>. </a:t>
            </a:r>
            <a:r>
              <a:rPr spc="-95" dirty="0"/>
              <a:t> </a:t>
            </a:r>
            <a:r>
              <a:rPr spc="-35" dirty="0"/>
              <a:t>E</a:t>
            </a:r>
            <a:r>
              <a:rPr dirty="0"/>
              <a:t>’</a:t>
            </a:r>
            <a:r>
              <a:rPr spc="-175" dirty="0"/>
              <a:t> </a:t>
            </a:r>
            <a:r>
              <a:rPr spc="-45" dirty="0"/>
              <a:t>P</a:t>
            </a:r>
            <a:r>
              <a:rPr spc="-35" dirty="0"/>
              <a:t>OSS</a:t>
            </a:r>
            <a:r>
              <a:rPr spc="-40" dirty="0"/>
              <a:t>I</a:t>
            </a:r>
            <a:r>
              <a:rPr spc="-30" dirty="0"/>
              <a:t>B</a:t>
            </a:r>
            <a:r>
              <a:rPr spc="-35" dirty="0"/>
              <a:t>IL</a:t>
            </a:r>
            <a:r>
              <a:rPr dirty="0"/>
              <a:t>E</a:t>
            </a:r>
            <a:r>
              <a:rPr spc="-75" dirty="0"/>
              <a:t> </a:t>
            </a:r>
            <a:r>
              <a:rPr spc="-40" dirty="0"/>
              <a:t>R</a:t>
            </a:r>
            <a:r>
              <a:rPr spc="-20" dirty="0"/>
              <a:t>I</a:t>
            </a:r>
            <a:r>
              <a:rPr spc="-40" dirty="0"/>
              <a:t>AC</a:t>
            </a:r>
            <a:r>
              <a:rPr spc="-35" dirty="0"/>
              <a:t>Q</a:t>
            </a:r>
            <a:r>
              <a:rPr spc="-40" dirty="0"/>
              <a:t>U</a:t>
            </a:r>
            <a:r>
              <a:rPr spc="-35" dirty="0"/>
              <a:t>IS</a:t>
            </a:r>
            <a:r>
              <a:rPr spc="-180" dirty="0"/>
              <a:t>T</a:t>
            </a:r>
            <a:r>
              <a:rPr spc="-30" dirty="0"/>
              <a:t>A</a:t>
            </a:r>
            <a:r>
              <a:rPr spc="-40" dirty="0"/>
              <a:t>R</a:t>
            </a:r>
            <a:r>
              <a:rPr dirty="0"/>
              <a:t>E</a:t>
            </a:r>
            <a:r>
              <a:rPr spc="-75" dirty="0"/>
              <a:t> </a:t>
            </a:r>
            <a:r>
              <a:rPr spc="-35" dirty="0"/>
              <a:t>I</a:t>
            </a:r>
            <a:r>
              <a:rPr dirty="0"/>
              <a:t>L</a:t>
            </a:r>
            <a:r>
              <a:rPr spc="-90" dirty="0"/>
              <a:t> </a:t>
            </a:r>
            <a:r>
              <a:rPr spc="-40" dirty="0"/>
              <a:t>C</a:t>
            </a:r>
            <a:r>
              <a:rPr spc="-35" dirty="0"/>
              <a:t>OG</a:t>
            </a:r>
            <a:r>
              <a:rPr spc="-40" dirty="0"/>
              <a:t>N</a:t>
            </a:r>
            <a:r>
              <a:rPr spc="-35" dirty="0"/>
              <a:t>O</a:t>
            </a:r>
            <a:r>
              <a:rPr spc="-30" dirty="0"/>
              <a:t>M</a:t>
            </a:r>
            <a:r>
              <a:rPr spc="-45" dirty="0"/>
              <a:t>E</a:t>
            </a:r>
            <a:r>
              <a:rPr spc="-35" dirty="0"/>
              <a:t>/</a:t>
            </a:r>
            <a:r>
              <a:rPr spc="-40" dirty="0"/>
              <a:t>N</a:t>
            </a:r>
            <a:r>
              <a:rPr spc="-20" dirty="0"/>
              <a:t>O</a:t>
            </a:r>
            <a:r>
              <a:rPr spc="-40" dirty="0"/>
              <a:t>M</a:t>
            </a:r>
            <a:r>
              <a:rPr dirty="0"/>
              <a:t>E</a:t>
            </a:r>
            <a:r>
              <a:rPr spc="-135" dirty="0"/>
              <a:t> </a:t>
            </a:r>
            <a:r>
              <a:rPr spc="-40" dirty="0"/>
              <a:t>AN</a:t>
            </a:r>
            <a:r>
              <a:rPr spc="-35" dirty="0"/>
              <a:t>TE</a:t>
            </a:r>
            <a:r>
              <a:rPr spc="-40" dirty="0"/>
              <a:t>C</a:t>
            </a:r>
            <a:r>
              <a:rPr spc="-45" dirty="0"/>
              <a:t>E</a:t>
            </a:r>
            <a:r>
              <a:rPr spc="-40" dirty="0"/>
              <a:t>D</a:t>
            </a:r>
            <a:r>
              <a:rPr spc="-35" dirty="0"/>
              <a:t>E</a:t>
            </a:r>
            <a:r>
              <a:rPr spc="-40" dirty="0"/>
              <a:t>N</a:t>
            </a:r>
            <a:r>
              <a:rPr spc="-35" dirty="0"/>
              <a:t>TE</a:t>
            </a:r>
            <a:r>
              <a:rPr dirty="0"/>
              <a:t>?</a:t>
            </a:r>
          </a:p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endParaRPr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Sì</a:t>
            </a:r>
            <a:r>
              <a:rPr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è possibile ottenere il ripristino delle generalità antecedenti allegando </a:t>
            </a:r>
            <a:r>
              <a:rPr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idonea</a:t>
            </a:r>
            <a:r>
              <a:rPr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b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documentazione</a:t>
            </a:r>
            <a:r>
              <a:rPr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comprovante l’uso protratto nel tempo del cognome /o nome persi (i.e.  fotocopie della precedente carta di identità, patente, passaporto, codice fiscale..).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54150" y="3232725"/>
            <a:ext cx="999871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E’ altresì consentito il riacquisto del cognome dell’ex coniuge, perso in  seguito  all’acquisto della cittadinanza italiana per tutti coloro che nel paese di origine, al  momento del matrimonio, sono tenuti a sostituire il cognome di nascita con quello del  coniuge. L’istanza deve essere corredata dalla sentenza di  divorzio,  tradotta  e  legalizzata, attestante l’autorizzazione del giudice a mantenere il cognome.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9519" y="93577"/>
            <a:ext cx="10009911" cy="8797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195" dirty="0" err="1" smtClean="0"/>
              <a:t>cognomi</a:t>
            </a:r>
            <a:endParaRPr spc="195" dirty="0"/>
          </a:p>
        </p:txBody>
      </p:sp>
      <p:sp>
        <p:nvSpPr>
          <p:cNvPr id="13" name="object 8"/>
          <p:cNvSpPr txBox="1"/>
          <p:nvPr/>
        </p:nvSpPr>
        <p:spPr>
          <a:xfrm>
            <a:off x="337184" y="1447383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27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350" y="4851699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44776" y="1461858"/>
            <a:ext cx="10959923" cy="3657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it-IT" dirty="0"/>
              <a:t> </a:t>
            </a:r>
          </a:p>
          <a:p>
            <a:pPr marL="151130" marR="5080" algn="just">
              <a:spcBef>
                <a:spcPts val="100"/>
              </a:spcBef>
            </a:pPr>
            <a:r>
              <a:rPr lang="it-IT" b="1" spc="-25" dirty="0">
                <a:solidFill>
                  <a:srgbClr val="BF0000"/>
                </a:solidFill>
                <a:latin typeface="Arial"/>
                <a:cs typeface="Arial"/>
              </a:rPr>
              <a:t>E’ POSSIBILE OTTENERE IL CAMBIO DI COGNOME PER UN SOGGETTO MINORE, NATO </a:t>
            </a:r>
            <a:r>
              <a:rPr lang="it-IT" b="1" spc="-25" dirty="0" smtClean="0">
                <a:solidFill>
                  <a:srgbClr val="BF0000"/>
                </a:solidFill>
                <a:latin typeface="Arial"/>
                <a:cs typeface="Arial"/>
              </a:rPr>
              <a:t>IN</a:t>
            </a:r>
          </a:p>
          <a:p>
            <a:pPr marL="151130" marR="5080" algn="just">
              <a:spcBef>
                <a:spcPts val="100"/>
              </a:spcBef>
            </a:pPr>
            <a:r>
              <a:rPr lang="it-IT" b="1" spc="-25" dirty="0" smtClean="0">
                <a:solidFill>
                  <a:srgbClr val="BF0000"/>
                </a:solidFill>
                <a:latin typeface="Arial"/>
                <a:cs typeface="Arial"/>
              </a:rPr>
              <a:t>ITALIA </a:t>
            </a:r>
            <a:r>
              <a:rPr lang="it-IT" b="1" spc="-25" dirty="0">
                <a:solidFill>
                  <a:srgbClr val="BF0000"/>
                </a:solidFill>
                <a:latin typeface="Arial"/>
                <a:cs typeface="Arial"/>
              </a:rPr>
              <a:t>E IN  POSSESSO </a:t>
            </a:r>
            <a:r>
              <a:rPr lang="it-IT" b="1" spc="-25" dirty="0" smtClean="0">
                <a:solidFill>
                  <a:srgbClr val="BF0000"/>
                </a:solidFill>
                <a:latin typeface="Arial"/>
                <a:cs typeface="Arial"/>
              </a:rPr>
              <a:t>DI </a:t>
            </a:r>
            <a:r>
              <a:rPr lang="it-IT" b="1" spc="-25" dirty="0">
                <a:solidFill>
                  <a:srgbClr val="BF0000"/>
                </a:solidFill>
                <a:latin typeface="Arial"/>
                <a:cs typeface="Arial"/>
              </a:rPr>
              <a:t>DOPPIA CITTADINANZA E REGISTRATO ALL’ESTERO CON UN </a:t>
            </a:r>
          </a:p>
          <a:p>
            <a:pPr marL="151130" marR="5080" algn="just">
              <a:spcBef>
                <a:spcPts val="100"/>
              </a:spcBef>
            </a:pPr>
            <a:r>
              <a:rPr lang="it-IT" b="1" spc="-25" dirty="0" smtClean="0">
                <a:solidFill>
                  <a:srgbClr val="BF0000"/>
                </a:solidFill>
                <a:latin typeface="Arial"/>
                <a:cs typeface="Arial"/>
              </a:rPr>
              <a:t>ALTRO </a:t>
            </a:r>
            <a:r>
              <a:rPr lang="it-IT" b="1" spc="-25" dirty="0">
                <a:solidFill>
                  <a:srgbClr val="BF0000"/>
                </a:solidFill>
                <a:latin typeface="Arial"/>
                <a:cs typeface="Arial"/>
              </a:rPr>
              <a:t>COGNOME?</a:t>
            </a:r>
          </a:p>
          <a:p>
            <a:pPr marL="95885" marR="957580" algn="just">
              <a:lnSpc>
                <a:spcPct val="100000"/>
              </a:lnSpc>
              <a:spcBef>
                <a:spcPts val="1080"/>
              </a:spcBef>
            </a:pPr>
            <a:endParaRPr lang="it-IT" sz="1800" spc="1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885" marR="957580" algn="just">
              <a:lnSpc>
                <a:spcPct val="100000"/>
              </a:lnSpc>
              <a:spcBef>
                <a:spcPts val="1080"/>
              </a:spcBef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Sì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è possibile ottenere l’allineamento delle  generalità, previa presentazione della copia  del passaporto estero del minore da cui risultino le diverse generalità  attribuite  al  minore in base a quanto previsto dalla normativa straniera.</a:t>
            </a:r>
          </a:p>
          <a:p>
            <a:pPr marL="95885" marR="957580" algn="just">
              <a:lnSpc>
                <a:spcPct val="100000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Nel caso, invece, di un soggetto nato all’estero, in possesso ab origine della doppia  cittadinanza, a cui in Italia siano state modificate le generalità, è competenza  dell’Ufficiale di Stato Civile procedere alla correzione dei cognomi erroneamente  uniformati alle regole vigenti in Italia e attribuiti dai paesi esteri alla nascita (circolare  ministeriale n. 2179 del 18 febbraio 2010.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97394" y="251548"/>
            <a:ext cx="10009911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 err="1" smtClean="0"/>
              <a:t>cognomi</a:t>
            </a:r>
            <a:r>
              <a:rPr lang="it-IT" spc="195" dirty="0" smtClean="0"/>
              <a:t/>
            </a:r>
            <a:br>
              <a:rPr lang="it-IT" spc="195" dirty="0" smtClean="0"/>
            </a:br>
            <a:endParaRPr spc="195" dirty="0"/>
          </a:p>
        </p:txBody>
      </p:sp>
      <p:sp>
        <p:nvSpPr>
          <p:cNvPr id="12" name="object 8"/>
          <p:cNvSpPr txBox="1"/>
          <p:nvPr/>
        </p:nvSpPr>
        <p:spPr>
          <a:xfrm>
            <a:off x="204024" y="1752600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28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01750" y="1448842"/>
            <a:ext cx="10126078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1370" algn="l"/>
                <a:tab pos="1399540" algn="l"/>
                <a:tab pos="2921000" algn="l"/>
                <a:tab pos="4785995" algn="l"/>
                <a:tab pos="6200775" algn="l"/>
                <a:tab pos="7526020" algn="l"/>
                <a:tab pos="8187690" algn="l"/>
              </a:tabLst>
            </a:pP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PER	LE	CITTADINE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PROVENIENTI	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DALL’EST	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EUROPA.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HO	</a:t>
            </a:r>
            <a:r>
              <a:rPr sz="1800" spc="-15" dirty="0" smtClean="0">
                <a:solidFill>
                  <a:srgbClr val="BF0000"/>
                </a:solidFill>
                <a:latin typeface="Arial MT"/>
                <a:cs typeface="Arial MT"/>
              </a:rPr>
              <a:t>ACQUISITO</a:t>
            </a:r>
            <a:r>
              <a:rPr lang="it-IT" spc="-1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lang="it-IT" spc="-15" dirty="0" smtClean="0">
                <a:solidFill>
                  <a:srgbClr val="BF0000"/>
                </a:solidFill>
                <a:latin typeface="Arial MT"/>
                <a:cs typeface="Arial MT"/>
              </a:rPr>
              <a:t>LA CITTADINANZA ITALIANA E MI E’ STATO RIATTRIBUITO IL COGNOME CHE AVEVO DA NUBILE. </a:t>
            </a:r>
            <a:r>
              <a:rPr lang="it-IT" b="1" spc="-15" dirty="0" smtClean="0">
                <a:solidFill>
                  <a:srgbClr val="BF0000"/>
                </a:solidFill>
                <a:latin typeface="Arial MT"/>
                <a:cs typeface="Arial MT"/>
              </a:rPr>
              <a:t>COME POSSO FARE PER TORNARE AD AVERE IL COGNOME DI MIO MARITO </a:t>
            </a:r>
            <a:r>
              <a:rPr lang="it-IT" spc="-15" dirty="0" smtClean="0">
                <a:solidFill>
                  <a:srgbClr val="BF0000"/>
                </a:solidFill>
                <a:latin typeface="Arial MT"/>
                <a:cs typeface="Arial MT"/>
              </a:rPr>
              <a:t>CON IL QUALE ANCORA SPOSATA, UNIFORMARE I DOCUMENTI DI ENTRAMBI I PAESI DI CUI HO LA NAZIONALITA’?</a:t>
            </a:r>
            <a:endParaRPr lang="it-IT" sz="1800" spc="-15" dirty="0" smtClean="0">
              <a:solidFill>
                <a:srgbClr val="BF0000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1370" algn="l"/>
                <a:tab pos="1399540" algn="l"/>
                <a:tab pos="2921000" algn="l"/>
                <a:tab pos="4785995" algn="l"/>
                <a:tab pos="6200775" algn="l"/>
                <a:tab pos="7526020" algn="l"/>
                <a:tab pos="818769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9464" y="4424654"/>
            <a:ext cx="30238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100"/>
              </a:spcBef>
              <a:tabLst>
                <a:tab pos="731520" algn="l"/>
                <a:tab pos="789305" algn="l"/>
                <a:tab pos="2095500" algn="l"/>
                <a:tab pos="2475230" algn="l"/>
              </a:tabLst>
            </a:pPr>
            <a:r>
              <a:rPr sz="2000" dirty="0" smtClean="0">
                <a:latin typeface="Arial MT"/>
                <a:cs typeface="Arial MT"/>
              </a:rPr>
              <a:t>.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707323" y="2638818"/>
            <a:ext cx="2720975" cy="3313429"/>
            <a:chOff x="8707323" y="2638818"/>
            <a:chExt cx="2720975" cy="3313429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2565" y="3032290"/>
              <a:ext cx="2285263" cy="29199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07323" y="2638818"/>
              <a:ext cx="1175016" cy="1174661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2" name="object 8"/>
          <p:cNvSpPr txBox="1"/>
          <p:nvPr/>
        </p:nvSpPr>
        <p:spPr>
          <a:xfrm>
            <a:off x="188709" y="1461977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29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301750" y="3032290"/>
            <a:ext cx="7405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E’ possibile presentare l’istanza, dopo aver prestato il giuramento con cui viene conferita la cittadinanza italiana e aver richiesto e ottenuto la trascrizione dell’atto di nascita al comune di residenza. All’istanza occorre allegare idonea documentazione che comprovi l’uso protratto nel tempo del cognome perso a seguito del conferimento della cittadinanza italiana(i.e. fotocopia della precedente carta di identità, patente,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c.f.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, bollette e ogni altra documentazione ritenuta utile.</a:t>
            </a:r>
          </a:p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Nel caso in cui il cognome da riacquistare sia quello dell’ex marito, allegare la sentenza di divorzio, tradotta e legalizzata, che attesti l’autorizzazione a mantenere il cognome.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41259" y="1554378"/>
            <a:ext cx="2461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6755" algn="l"/>
                <a:tab pos="1590675" algn="l"/>
                <a:tab pos="2056764" algn="l"/>
              </a:tabLst>
            </a:pP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N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L	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O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N	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CU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4183" y="1554378"/>
            <a:ext cx="6737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1020" algn="l"/>
                <a:tab pos="2021205" algn="l"/>
                <a:tab pos="2628900" algn="l"/>
                <a:tab pos="4225290" algn="l"/>
                <a:tab pos="4917440" algn="l"/>
                <a:tab pos="5928995" algn="l"/>
              </a:tabLst>
            </a:pP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A	F</a:t>
            </a:r>
            <a:r>
              <a:rPr sz="1800" spc="10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Z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spc="10" dirty="0">
                <a:solidFill>
                  <a:srgbClr val="BF0000"/>
                </a:solidFill>
                <a:latin typeface="Arial MT"/>
                <a:cs typeface="Arial MT"/>
              </a:rPr>
              <a:t>O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E	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N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	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N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F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R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O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N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T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	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D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L	</a:t>
            </a:r>
            <a:r>
              <a:rPr sz="1800" spc="-145" dirty="0">
                <a:solidFill>
                  <a:srgbClr val="BF0000"/>
                </a:solidFill>
                <a:latin typeface="Arial MT"/>
                <a:cs typeface="Arial MT"/>
              </a:rPr>
              <a:t>P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D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R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E	V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N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G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41259" y="1828698"/>
            <a:ext cx="9414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920875" algn="l"/>
                <a:tab pos="4340225" algn="l"/>
                <a:tab pos="4765675" algn="l"/>
                <a:tab pos="7032625" algn="l"/>
                <a:tab pos="7900034" algn="l"/>
                <a:tab pos="8932545" algn="l"/>
              </a:tabLst>
            </a:pP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R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ONO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SC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IU</a:t>
            </a:r>
            <a:r>
              <a:rPr sz="1800" spc="-145" dirty="0">
                <a:solidFill>
                  <a:srgbClr val="BF0000"/>
                </a:solidFill>
                <a:latin typeface="Arial MT"/>
                <a:cs typeface="Arial MT"/>
              </a:rPr>
              <a:t>T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A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U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ESSI</a:t>
            </a:r>
            <a:r>
              <a:rPr sz="1800" spc="10" dirty="0">
                <a:solidFill>
                  <a:srgbClr val="BF0000"/>
                </a:solidFill>
                <a:latin typeface="Arial MT"/>
                <a:cs typeface="Arial MT"/>
              </a:rPr>
              <a:t>V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M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N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T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E	AL	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R</a:t>
            </a:r>
            <a:r>
              <a:rPr sz="1800" spc="20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ONO</a:t>
            </a:r>
            <a:r>
              <a:rPr sz="1800" spc="10" dirty="0">
                <a:solidFill>
                  <a:srgbClr val="BF0000"/>
                </a:solidFill>
                <a:latin typeface="Arial MT"/>
                <a:cs typeface="Arial MT"/>
              </a:rPr>
              <a:t>S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IM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EN</a:t>
            </a:r>
            <a:r>
              <a:rPr sz="1800" spc="-35" dirty="0">
                <a:solidFill>
                  <a:srgbClr val="BF0000"/>
                </a:solidFill>
                <a:latin typeface="Arial MT"/>
                <a:cs typeface="Arial MT"/>
              </a:rPr>
              <a:t>T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O	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DE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LA	M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D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R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,	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P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ER</a:t>
            </a:r>
            <a:endParaRPr sz="18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tabLst>
                <a:tab pos="2085975" algn="l"/>
                <a:tab pos="2726055" algn="l"/>
                <a:tab pos="4126865" algn="l"/>
                <a:tab pos="5426075" algn="l"/>
                <a:tab pos="5899785" algn="l"/>
                <a:tab pos="6845934" algn="l"/>
                <a:tab pos="7954645" algn="l"/>
                <a:tab pos="8377555" algn="l"/>
              </a:tabLst>
            </a:pPr>
            <a:r>
              <a:rPr sz="1800" b="1" spc="-15" dirty="0">
                <a:solidFill>
                  <a:srgbClr val="BF0000"/>
                </a:solidFill>
                <a:latin typeface="Arial"/>
                <a:cs typeface="Arial"/>
              </a:rPr>
              <a:t>L’ATTRIBUZIONE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DEL	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COGNOME	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PATERNO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AL	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FIGLIO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MINORE	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CI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SI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8305" y="2219654"/>
            <a:ext cx="8405495" cy="116395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5400" algn="just">
              <a:lnSpc>
                <a:spcPct val="100000"/>
              </a:lnSpc>
              <a:spcBef>
                <a:spcPts val="1340"/>
              </a:spcBef>
            </a:pP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DEVE</a:t>
            </a:r>
            <a:r>
              <a:rPr sz="1800" spc="-7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RIVOLGERE</a:t>
            </a:r>
            <a:r>
              <a:rPr sz="1800" spc="-5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AL</a:t>
            </a:r>
            <a:r>
              <a:rPr sz="1800" spc="-4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PREFETTO?</a:t>
            </a:r>
            <a:endParaRPr sz="1800" dirty="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240"/>
              </a:spcBef>
            </a:pPr>
            <a:r>
              <a:rPr sz="1800" spc="-10" dirty="0">
                <a:latin typeface="Arial MT"/>
                <a:cs typeface="Arial MT"/>
              </a:rPr>
              <a:t>No,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ai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sensi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dell’art.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262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codice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civile,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genitori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genitore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che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vi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abbia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interesse,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devono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rivolgersi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Tribunale.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1399578" y="4180941"/>
            <a:ext cx="942717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NEL</a:t>
            </a:r>
            <a:r>
              <a:rPr sz="1800" spc="10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CASO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IN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CUI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NONNI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DI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UN</a:t>
            </a:r>
            <a:r>
              <a:rPr sz="1800" spc="9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MINORE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SIANO</a:t>
            </a:r>
            <a:r>
              <a:rPr sz="1800" spc="10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GLI</a:t>
            </a:r>
            <a:r>
              <a:rPr sz="1800" spc="7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AFFIDATARI,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HANNO</a:t>
            </a:r>
            <a:r>
              <a:rPr sz="1800" spc="9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FACOLTA’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DI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 CHIEDERE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PER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IL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MINORE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IL</a:t>
            </a:r>
            <a:r>
              <a:rPr sz="1800" spc="-3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CAMBIAMENTO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DEL</a:t>
            </a:r>
            <a:r>
              <a:rPr sz="1800" spc="-2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COGNOME</a:t>
            </a:r>
            <a:r>
              <a:rPr sz="1800" spc="-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E/O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DEL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NOME?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7304" y="4991442"/>
            <a:ext cx="87922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Si,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facoltà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richiedere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cambiamento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cognome/nome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minore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spetta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 err="1" smtClean="0">
                <a:latin typeface="Arial MT"/>
                <a:cs typeface="Arial MT"/>
              </a:rPr>
              <a:t>anche</a:t>
            </a:r>
            <a:r>
              <a:rPr lang="it-IT" dirty="0">
                <a:latin typeface="Arial MT"/>
                <a:cs typeface="Arial MT"/>
              </a:rPr>
              <a:t> </a:t>
            </a:r>
            <a:r>
              <a:rPr sz="1800" spc="-10" dirty="0" err="1" smtClean="0">
                <a:latin typeface="Arial MT"/>
                <a:cs typeface="Arial MT"/>
              </a:rPr>
              <a:t>all’affidatario</a:t>
            </a:r>
            <a:r>
              <a:rPr sz="1800" spc="10" dirty="0" smtClean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ove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eserciti 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potestà</a:t>
            </a:r>
            <a:r>
              <a:rPr sz="1800" spc="-5" dirty="0">
                <a:latin typeface="Arial MT"/>
                <a:cs typeface="Arial MT"/>
              </a:rPr>
              <a:t> sul </a:t>
            </a:r>
            <a:r>
              <a:rPr sz="1800" spc="-10" dirty="0">
                <a:latin typeface="Arial MT"/>
                <a:cs typeface="Arial MT"/>
              </a:rPr>
              <a:t>minore.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22" name="object 8"/>
          <p:cNvSpPr txBox="1"/>
          <p:nvPr/>
        </p:nvSpPr>
        <p:spPr>
          <a:xfrm>
            <a:off x="188708" y="4180941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31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188708" y="1641021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30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998" y="2181859"/>
            <a:ext cx="2133600" cy="1999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745" y="431901"/>
            <a:ext cx="8787765" cy="147219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330190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10" dirty="0"/>
              <a:t> </a:t>
            </a:r>
            <a:r>
              <a:rPr spc="165" dirty="0"/>
              <a:t>cambio</a:t>
            </a:r>
            <a:r>
              <a:rPr spc="85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lang="it-IT" sz="1800" spc="5" dirty="0" smtClean="0">
                <a:latin typeface="Arial"/>
                <a:cs typeface="Arial"/>
              </a:rPr>
              <a:t/>
            </a:r>
            <a:br>
              <a:rPr lang="it-IT" sz="1800" spc="5" dirty="0" smtClean="0">
                <a:latin typeface="Arial"/>
                <a:cs typeface="Arial"/>
              </a:rPr>
            </a:br>
            <a:r>
              <a:rPr sz="1800" spc="5" dirty="0" smtClean="0">
                <a:latin typeface="Arial"/>
                <a:cs typeface="Arial"/>
              </a:rPr>
              <a:t>LA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DOMANDA </a:t>
            </a:r>
            <a:r>
              <a:rPr sz="1800" spc="-15" dirty="0">
                <a:latin typeface="Arial"/>
                <a:cs typeface="Arial"/>
              </a:rPr>
              <a:t>DEVE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ESSERE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PRESENTATA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BOLLO?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6540" y="1966938"/>
            <a:ext cx="9733915" cy="2510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75970" algn="l"/>
                <a:tab pos="2037080" algn="l"/>
                <a:tab pos="2486660" algn="l"/>
                <a:tab pos="2865755" algn="l"/>
                <a:tab pos="4838700" algn="l"/>
                <a:tab pos="5471795" algn="l"/>
                <a:tab pos="6391275" algn="l"/>
              </a:tabLst>
            </a:pPr>
            <a:endParaRPr lang="it-IT" sz="2000" spc="-5" dirty="0" smtClean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75970" algn="l"/>
                <a:tab pos="2037080" algn="l"/>
                <a:tab pos="2486660" algn="l"/>
                <a:tab pos="2865755" algn="l"/>
                <a:tab pos="4838700" algn="l"/>
                <a:tab pos="5471795" algn="l"/>
                <a:tab pos="6391275" algn="l"/>
              </a:tabLst>
            </a:pPr>
            <a:r>
              <a:rPr sz="2000" spc="-5" dirty="0" smtClean="0">
                <a:latin typeface="Arial MT"/>
                <a:cs typeface="Arial MT"/>
              </a:rPr>
              <a:t>Sulla</a:t>
            </a:r>
            <a:r>
              <a:rPr sz="2000" spc="-5" dirty="0">
                <a:latin typeface="Arial MT"/>
                <a:cs typeface="Arial MT"/>
              </a:rPr>
              <a:t>	</a:t>
            </a:r>
            <a:r>
              <a:rPr sz="2000" dirty="0">
                <a:latin typeface="Arial MT"/>
                <a:cs typeface="Arial MT"/>
              </a:rPr>
              <a:t>domanda	</a:t>
            </a:r>
            <a:r>
              <a:rPr sz="2000" spc="-5" dirty="0">
                <a:latin typeface="Arial MT"/>
                <a:cs typeface="Arial MT"/>
              </a:rPr>
              <a:t>deve	</a:t>
            </a:r>
            <a:r>
              <a:rPr sz="2000" dirty="0">
                <a:latin typeface="Arial MT"/>
                <a:cs typeface="Arial MT"/>
              </a:rPr>
              <a:t>essere</a:t>
            </a:r>
            <a:r>
              <a:rPr sz="2000" spc="19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apposta	</a:t>
            </a:r>
            <a:r>
              <a:rPr sz="2000" dirty="0">
                <a:latin typeface="Arial MT"/>
                <a:cs typeface="Arial MT"/>
              </a:rPr>
              <a:t>una	marca	</a:t>
            </a:r>
            <a:r>
              <a:rPr sz="2000" spc="-5" dirty="0">
                <a:latin typeface="Arial MT"/>
                <a:cs typeface="Arial MT"/>
              </a:rPr>
              <a:t>amministrativa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da</a:t>
            </a:r>
            <a:r>
              <a:rPr sz="2000" spc="2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16</a:t>
            </a:r>
            <a:r>
              <a:rPr sz="2000" spc="2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Euro,</a:t>
            </a:r>
            <a:r>
              <a:rPr sz="2000" spc="1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</a:t>
            </a:r>
            <a:r>
              <a:rPr sz="2000" spc="2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essere</a:t>
            </a:r>
            <a:r>
              <a:rPr sz="2000" spc="29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assolto	il</a:t>
            </a:r>
            <a:r>
              <a:rPr sz="2000" spc="27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pagamento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della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marca</a:t>
            </a:r>
            <a:r>
              <a:rPr sz="2000" spc="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bollo</a:t>
            </a:r>
            <a:r>
              <a:rPr sz="2000" spc="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line.</a:t>
            </a:r>
            <a:endParaRPr sz="20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Arial MT"/>
              <a:cs typeface="Arial MT"/>
            </a:endParaRPr>
          </a:p>
          <a:p>
            <a:pPr marL="12700" marR="4058285">
              <a:lnSpc>
                <a:spcPct val="100000"/>
              </a:lnSpc>
            </a:pPr>
            <a:r>
              <a:rPr sz="2000" spc="-5" dirty="0">
                <a:latin typeface="Arial MT"/>
                <a:cs typeface="Arial MT"/>
              </a:rPr>
              <a:t>E’ necessario apporre una marca da bollo </a:t>
            </a:r>
            <a:r>
              <a:rPr sz="2000" dirty="0">
                <a:latin typeface="Arial MT"/>
                <a:cs typeface="Arial MT"/>
              </a:rPr>
              <a:t>su </a:t>
            </a:r>
            <a:r>
              <a:rPr sz="2000" spc="-5" dirty="0">
                <a:latin typeface="Arial MT"/>
                <a:cs typeface="Arial MT"/>
              </a:rPr>
              <a:t>ogni </a:t>
            </a:r>
            <a:r>
              <a:rPr sz="200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singola istanza, anche </a:t>
            </a:r>
            <a:r>
              <a:rPr sz="2000" dirty="0">
                <a:latin typeface="Arial MT"/>
                <a:cs typeface="Arial MT"/>
              </a:rPr>
              <a:t>se </a:t>
            </a:r>
            <a:r>
              <a:rPr sz="2000" spc="-10" dirty="0">
                <a:latin typeface="Arial MT"/>
                <a:cs typeface="Arial MT"/>
              </a:rPr>
              <a:t>riferibili </a:t>
            </a:r>
            <a:r>
              <a:rPr sz="2000" spc="-5" dirty="0">
                <a:latin typeface="Arial MT"/>
                <a:cs typeface="Arial MT"/>
              </a:rPr>
              <a:t>ad un medesimo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soggetto.</a:t>
            </a:r>
            <a:endParaRPr sz="20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69090" y="2747772"/>
            <a:ext cx="2507966" cy="19250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7350" y="1574843"/>
            <a:ext cx="728980" cy="784189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55"/>
              </a:spcBef>
            </a:pPr>
            <a:r>
              <a:rPr sz="4800" b="1" dirty="0">
                <a:solidFill>
                  <a:srgbClr val="4AABC5"/>
                </a:solidFill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935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349895" y="4867821"/>
            <a:ext cx="10238740" cy="6140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</a:pPr>
            <a:r>
              <a:rPr sz="20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Tranne</a:t>
            </a:r>
            <a:r>
              <a:rPr sz="2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che</a:t>
            </a:r>
            <a:r>
              <a:rPr sz="2000" u="heavy" spc="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nel</a:t>
            </a:r>
            <a:r>
              <a:rPr sz="20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caso</a:t>
            </a:r>
            <a:r>
              <a:rPr sz="20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di</a:t>
            </a:r>
            <a:r>
              <a:rPr sz="20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richiesta</a:t>
            </a:r>
            <a:r>
              <a:rPr sz="2000" u="heavy" spc="2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di</a:t>
            </a:r>
            <a:r>
              <a:rPr sz="2000"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cambiamento</a:t>
            </a:r>
            <a:r>
              <a:rPr sz="2000"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2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cognome</a:t>
            </a:r>
            <a:r>
              <a:rPr sz="2000" u="heavy" spc="2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e/o</a:t>
            </a:r>
            <a:r>
              <a:rPr sz="2000" u="heavy" spc="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2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nome</a:t>
            </a:r>
            <a:r>
              <a:rPr sz="2000" spc="5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ridicolo</a:t>
            </a:r>
            <a:r>
              <a:rPr sz="2000" u="heavy" spc="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o</a:t>
            </a:r>
            <a:r>
              <a:rPr sz="2000"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vergognoso, </a:t>
            </a:r>
            <a:r>
              <a:rPr sz="2000" spc="-54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in</a:t>
            </a:r>
            <a:r>
              <a:rPr sz="2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quanto</a:t>
            </a:r>
            <a:r>
              <a:rPr sz="2000"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questa</a:t>
            </a:r>
            <a:r>
              <a:rPr sz="2000" u="heavy" spc="2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tipologia</a:t>
            </a:r>
            <a:r>
              <a:rPr sz="2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è </a:t>
            </a:r>
            <a:r>
              <a:rPr sz="2000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esente</a:t>
            </a:r>
            <a:r>
              <a:rPr sz="2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da</a:t>
            </a:r>
            <a:r>
              <a:rPr sz="2000" u="heavy" spc="2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bollo.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343774" y="2671094"/>
            <a:ext cx="961453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800" spc="-10" dirty="0" smtClean="0">
                <a:latin typeface="Arial MT"/>
                <a:cs typeface="Arial MT"/>
              </a:rPr>
              <a:t>No</a:t>
            </a:r>
            <a:r>
              <a:rPr sz="1800" spc="-10" dirty="0">
                <a:latin typeface="Arial MT"/>
                <a:cs typeface="Arial MT"/>
              </a:rPr>
              <a:t>,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è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possibile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ottenere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rettifica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presso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l’Ufficio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Stato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civile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Comune,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ai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sensi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dell’art.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98,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comma </a:t>
            </a:r>
            <a:r>
              <a:rPr sz="1800" dirty="0">
                <a:latin typeface="Arial MT"/>
                <a:cs typeface="Arial MT"/>
              </a:rPr>
              <a:t>1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D.P.R.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396/2000.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3771976" y="3704666"/>
            <a:ext cx="7241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2159635" algn="l"/>
                <a:tab pos="3810635" algn="l"/>
                <a:tab pos="4218305" algn="l"/>
                <a:tab pos="5288915" algn="l"/>
              </a:tabLst>
            </a:pP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IN	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RIFERIMENTO	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ALL’ISTANZA	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DI	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CAMBIO	NOME/COGNOME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43774" y="3704666"/>
            <a:ext cx="227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35635" algn="l"/>
                <a:tab pos="1458595" algn="l"/>
                <a:tab pos="1867535" algn="l"/>
                <a:tab pos="2022475" algn="l"/>
              </a:tabLst>
            </a:pP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N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EL	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O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N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C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U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  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VIENE</a:t>
            </a:r>
            <a:r>
              <a:rPr sz="1800" spc="450" dirty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EMESSO		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IL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83495" y="3978986"/>
            <a:ext cx="7200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2575" algn="l"/>
                <a:tab pos="2021205" algn="l"/>
                <a:tab pos="3324225" algn="l"/>
                <a:tab pos="4504055" algn="l"/>
                <a:tab pos="4933315" algn="l"/>
                <a:tab pos="6199505" algn="l"/>
                <a:tab pos="6908165" algn="l"/>
              </a:tabLst>
            </a:pP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P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R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spc="-145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VV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O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D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	</a:t>
            </a:r>
            <a:r>
              <a:rPr sz="1800" spc="-30" dirty="0">
                <a:solidFill>
                  <a:srgbClr val="BF0000"/>
                </a:solidFill>
                <a:latin typeface="Arial MT"/>
                <a:cs typeface="Arial MT"/>
              </a:rPr>
              <a:t>R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spc="-20" dirty="0">
                <a:solidFill>
                  <a:srgbClr val="BF0000"/>
                </a:solidFill>
                <a:latin typeface="Arial MT"/>
                <a:cs typeface="Arial MT"/>
              </a:rPr>
              <a:t>GET</a:t>
            </a:r>
            <a:r>
              <a:rPr sz="1800" spc="-55" dirty="0">
                <a:solidFill>
                  <a:srgbClr val="BF0000"/>
                </a:solidFill>
                <a:latin typeface="Arial MT"/>
                <a:cs typeface="Arial MT"/>
              </a:rPr>
              <a:t>T</a:t>
            </a:r>
            <a:r>
              <a:rPr sz="1800" spc="5" dirty="0">
                <a:solidFill>
                  <a:srgbClr val="BF0000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,	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Q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U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800" b="1" spc="5" dirty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’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’	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L	T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spc="-10" dirty="0">
                <a:solidFill>
                  <a:srgbClr val="BF0000"/>
                </a:solidFill>
                <a:latin typeface="Arial MT"/>
                <a:cs typeface="Arial MT"/>
              </a:rPr>
              <a:t>RM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NE	</a:t>
            </a:r>
            <a:r>
              <a:rPr sz="1800" spc="-15" dirty="0">
                <a:solidFill>
                  <a:srgbClr val="BF0000"/>
                </a:solidFill>
                <a:latin typeface="Arial MT"/>
                <a:cs typeface="Arial MT"/>
              </a:rPr>
              <a:t>P</a:t>
            </a:r>
            <a:r>
              <a:rPr sz="1800" spc="10" dirty="0">
                <a:solidFill>
                  <a:srgbClr val="BF0000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R	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3774" y="4253306"/>
            <a:ext cx="590157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BF0000"/>
                </a:solidFill>
                <a:latin typeface="Arial MT"/>
                <a:cs typeface="Arial MT"/>
              </a:rPr>
              <a:t>PRESENTAZIONE DELLE </a:t>
            </a:r>
            <a:r>
              <a:rPr dirty="0" smtClean="0">
                <a:solidFill>
                  <a:srgbClr val="BF0000"/>
                </a:solidFill>
                <a:latin typeface="Arial MT"/>
                <a:cs typeface="Arial MT"/>
              </a:rPr>
              <a:t>MEMORIE</a:t>
            </a:r>
            <a:r>
              <a:rPr lang="it-IT" dirty="0" smtClean="0">
                <a:solidFill>
                  <a:srgbClr val="BF0000"/>
                </a:solidFill>
                <a:latin typeface="Arial MT"/>
                <a:cs typeface="Arial MT"/>
              </a:rPr>
              <a:t> </a:t>
            </a:r>
            <a:r>
              <a:rPr dirty="0" smtClean="0">
                <a:solidFill>
                  <a:srgbClr val="BF0000"/>
                </a:solidFill>
                <a:latin typeface="Arial MT"/>
                <a:cs typeface="Arial MT"/>
              </a:rPr>
              <a:t>DIFENSIVE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?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62862" y="4840096"/>
            <a:ext cx="1896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925" algn="l"/>
                <a:tab pos="1148715" algn="l"/>
              </a:tabLst>
            </a:pP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i	se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si	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spc="-15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spc="-10" dirty="0">
                <a:latin typeface="Arial MT"/>
                <a:cs typeface="Arial MT"/>
              </a:rPr>
              <a:t>l</a:t>
            </a:r>
            <a:r>
              <a:rPr sz="1800" spc="-5" dirty="0">
                <a:latin typeface="Arial MT"/>
                <a:cs typeface="Arial MT"/>
              </a:rPr>
              <a:t>’</a:t>
            </a:r>
            <a:r>
              <a:rPr sz="1800" spc="-1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1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62862" y="4840096"/>
            <a:ext cx="5567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72005">
              <a:lnSpc>
                <a:spcPct val="100000"/>
              </a:lnSpc>
              <a:spcBef>
                <a:spcPts val="100"/>
              </a:spcBef>
              <a:tabLst>
                <a:tab pos="2102485" algn="l"/>
                <a:tab pos="2505075" algn="l"/>
                <a:tab pos="2538095" algn="l"/>
                <a:tab pos="3030855" algn="l"/>
                <a:tab pos="3711575" algn="l"/>
                <a:tab pos="4225925" algn="l"/>
                <a:tab pos="4543425" algn="l"/>
                <a:tab pos="4869815" algn="l"/>
              </a:tabLst>
            </a:pPr>
            <a:r>
              <a:rPr sz="1800" spc="-5" dirty="0">
                <a:latin typeface="Arial MT"/>
                <a:cs typeface="Arial MT"/>
              </a:rPr>
              <a:t>1</a:t>
            </a:r>
            <a:r>
              <a:rPr sz="1800" dirty="0">
                <a:latin typeface="Arial MT"/>
                <a:cs typeface="Arial MT"/>
              </a:rPr>
              <a:t>0		</a:t>
            </a:r>
            <a:r>
              <a:rPr sz="1800" spc="-5" dirty="0">
                <a:latin typeface="Arial MT"/>
                <a:cs typeface="Arial MT"/>
              </a:rPr>
              <a:t>b</a:t>
            </a:r>
            <a:r>
              <a:rPr sz="1800" spc="-10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s	</a:t>
            </a:r>
            <a:r>
              <a:rPr sz="1800" spc="-15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l</a:t>
            </a:r>
            <a:r>
              <a:rPr sz="1800" spc="-5" dirty="0">
                <a:latin typeface="Arial MT"/>
                <a:cs typeface="Arial MT"/>
              </a:rPr>
              <a:t>l</a:t>
            </a:r>
            <a:r>
              <a:rPr sz="1800" dirty="0">
                <a:latin typeface="Arial MT"/>
                <a:cs typeface="Arial MT"/>
              </a:rPr>
              <a:t>a	</a:t>
            </a:r>
            <a:r>
              <a:rPr sz="1800" spc="-15" dirty="0">
                <a:latin typeface="Arial MT"/>
                <a:cs typeface="Arial MT"/>
              </a:rPr>
              <a:t>Leg</a:t>
            </a:r>
            <a:r>
              <a:rPr sz="1800" spc="-5" dirty="0">
                <a:latin typeface="Arial MT"/>
                <a:cs typeface="Arial MT"/>
              </a:rPr>
              <a:t>g</a:t>
            </a:r>
            <a:r>
              <a:rPr sz="1800" dirty="0">
                <a:latin typeface="Arial MT"/>
                <a:cs typeface="Arial MT"/>
              </a:rPr>
              <a:t>e	7	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gos</a:t>
            </a:r>
            <a:r>
              <a:rPr sz="1800" spc="1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o 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provvedimento	</a:t>
            </a:r>
            <a:r>
              <a:rPr sz="1800" spc="-5" dirty="0">
                <a:latin typeface="Arial MT"/>
                <a:cs typeface="Arial MT"/>
              </a:rPr>
              <a:t>di	</a:t>
            </a:r>
            <a:r>
              <a:rPr sz="1800" spc="-10" dirty="0">
                <a:latin typeface="Arial MT"/>
                <a:cs typeface="Arial MT"/>
              </a:rPr>
              <a:t>respingimento,	l’interessato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18096" y="4840096"/>
            <a:ext cx="2484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  <a:tabLst>
                <a:tab pos="868680" algn="l"/>
                <a:tab pos="1258570" algn="l"/>
                <a:tab pos="1901189" algn="l"/>
              </a:tabLst>
            </a:pPr>
            <a:r>
              <a:rPr sz="1800" spc="-25" dirty="0">
                <a:latin typeface="Arial MT"/>
                <a:cs typeface="Arial MT"/>
              </a:rPr>
              <a:t>1</a:t>
            </a:r>
            <a:r>
              <a:rPr sz="1800" spc="-5" dirty="0">
                <a:latin typeface="Arial MT"/>
                <a:cs typeface="Arial MT"/>
              </a:rPr>
              <a:t>9</a:t>
            </a:r>
            <a:r>
              <a:rPr sz="1800" spc="-15" dirty="0">
                <a:latin typeface="Arial MT"/>
                <a:cs typeface="Arial MT"/>
              </a:rPr>
              <a:t>9</a:t>
            </a:r>
            <a:r>
              <a:rPr sz="1800" spc="-5" dirty="0">
                <a:latin typeface="Arial MT"/>
                <a:cs typeface="Arial MT"/>
              </a:rPr>
              <a:t>0</a:t>
            </a:r>
            <a:r>
              <a:rPr sz="1800" dirty="0">
                <a:latin typeface="Arial MT"/>
                <a:cs typeface="Arial MT"/>
              </a:rPr>
              <a:t>,	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.	</a:t>
            </a:r>
            <a:r>
              <a:rPr sz="1800" spc="-15" dirty="0">
                <a:latin typeface="Arial MT"/>
                <a:cs typeface="Arial MT"/>
              </a:rPr>
              <a:t>241</a:t>
            </a:r>
            <a:r>
              <a:rPr sz="1800" dirty="0">
                <a:latin typeface="Arial MT"/>
                <a:cs typeface="Arial MT"/>
              </a:rPr>
              <a:t>,	</a:t>
            </a:r>
            <a:r>
              <a:rPr sz="1800" spc="-15" dirty="0">
                <a:latin typeface="Arial MT"/>
                <a:cs typeface="Arial MT"/>
              </a:rPr>
              <a:t>p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-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ma  </a:t>
            </a:r>
            <a:r>
              <a:rPr sz="1800" spc="-10" dirty="0">
                <a:latin typeface="Arial MT"/>
                <a:cs typeface="Arial MT"/>
              </a:rPr>
              <a:t>deve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34134" y="5114416"/>
            <a:ext cx="1886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750" algn="l"/>
              </a:tabLst>
            </a:pPr>
            <a:r>
              <a:rPr sz="1800" spc="-5" dirty="0">
                <a:latin typeface="Arial MT"/>
                <a:cs typeface="Arial MT"/>
              </a:rPr>
              <a:t>essere	informato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77425" y="4840096"/>
            <a:ext cx="1353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1605">
              <a:lnSpc>
                <a:spcPct val="100000"/>
              </a:lnSpc>
              <a:spcBef>
                <a:spcPts val="100"/>
              </a:spcBef>
              <a:tabLst>
                <a:tab pos="680720" algn="l"/>
              </a:tabLst>
            </a:pPr>
            <a:r>
              <a:rPr sz="1800" spc="-15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l</a:t>
            </a:r>
            <a:r>
              <a:rPr sz="1800" spc="-5" dirty="0">
                <a:latin typeface="Arial MT"/>
                <a:cs typeface="Arial MT"/>
              </a:rPr>
              <a:t>l’a</a:t>
            </a:r>
            <a:r>
              <a:rPr sz="1800" spc="-15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oz</a:t>
            </a:r>
            <a:r>
              <a:rPr sz="1800" spc="-10" dirty="0">
                <a:latin typeface="Arial MT"/>
                <a:cs typeface="Arial MT"/>
              </a:rPr>
              <a:t>i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15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e  </a:t>
            </a:r>
            <a:r>
              <a:rPr sz="1800" spc="-10" dirty="0">
                <a:latin typeface="Arial MT"/>
                <a:cs typeface="Arial MT"/>
              </a:rPr>
              <a:t>dei	motivi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62862" y="5388736"/>
            <a:ext cx="96748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che sottendono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diniego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5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potrà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proporre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iscritto,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Prefetto,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</a:t>
            </a:r>
            <a:r>
              <a:rPr sz="1800" spc="9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proprie </a:t>
            </a:r>
            <a:r>
              <a:rPr sz="1800" spc="-5" dirty="0">
                <a:latin typeface="Arial MT"/>
                <a:cs typeface="Arial MT"/>
              </a:rPr>
              <a:t> osservazioni, </a:t>
            </a:r>
            <a:r>
              <a:rPr sz="1800" spc="-10" dirty="0">
                <a:latin typeface="Arial MT"/>
                <a:cs typeface="Arial MT"/>
              </a:rPr>
              <a:t>eventualmente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corredate</a:t>
            </a:r>
            <a:r>
              <a:rPr sz="1800" spc="-5" dirty="0">
                <a:latin typeface="Arial MT"/>
                <a:cs typeface="Arial MT"/>
              </a:rPr>
              <a:t> da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ulteriori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documenti,</a:t>
            </a:r>
            <a:r>
              <a:rPr sz="1800" spc="48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entro</a:t>
            </a:r>
            <a:r>
              <a:rPr sz="1800" spc="47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termine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10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giorni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dal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ricevimento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suddetto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preavviso.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097394" y="251548"/>
            <a:ext cx="10009911" cy="8797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661025" marR="5080" algn="r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32" name="object 8"/>
          <p:cNvSpPr txBox="1"/>
          <p:nvPr/>
        </p:nvSpPr>
        <p:spPr>
          <a:xfrm>
            <a:off x="226434" y="1550897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32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226434" y="3740805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33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78323" y="1470031"/>
            <a:ext cx="9779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pc="-5" dirty="0">
                <a:solidFill>
                  <a:srgbClr val="BF0000"/>
                </a:solidFill>
                <a:latin typeface="Arial MT"/>
                <a:cs typeface="Arial MT"/>
              </a:rPr>
              <a:t>QUALORA L’ISTANZA SIA RIFERITA AD UN COMPROVATO ERRORE RIPORTATO NELLA DOCUMENTAZIONE DI NASCITA, IL CITTADINO DOVRA’ NECESSARIAMENTE PRESENTARE ISTANZA DI CAMBIAMENTO DI COGNOME AL PREFETTO?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01751" y="968581"/>
            <a:ext cx="9906000" cy="553998"/>
          </a:xfrm>
        </p:spPr>
        <p:txBody>
          <a:bodyPr/>
          <a:lstStyle/>
          <a:p>
            <a:pPr algn="just"/>
            <a:r>
              <a:rPr lang="it-IT" sz="1800" dirty="0" smtClean="0">
                <a:latin typeface="Arial MT"/>
              </a:rPr>
              <a:t>È POSSIBILE OTTENERE IL CAMBIO NOME PER ALLINEARLO AL GENERE MUTATO IN VIA AMMINISTRATIVA NEL PAESE DI ORIGINE (ES. IN BRASILE tramite il cd. «</a:t>
            </a:r>
            <a:r>
              <a:rPr lang="it-IT" sz="1800" dirty="0" err="1" smtClean="0">
                <a:latin typeface="Arial MT"/>
              </a:rPr>
              <a:t>cartorio</a:t>
            </a:r>
            <a:r>
              <a:rPr lang="it-IT" sz="1800" dirty="0" smtClean="0">
                <a:latin typeface="Arial MT"/>
              </a:rPr>
              <a:t>»)? </a:t>
            </a:r>
            <a:endParaRPr lang="it-IT" sz="1800" dirty="0">
              <a:latin typeface="Arial M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1377950" y="1981200"/>
            <a:ext cx="9829800" cy="2492990"/>
          </a:xfrm>
        </p:spPr>
        <p:txBody>
          <a:bodyPr/>
          <a:lstStyle/>
          <a:p>
            <a:pPr algn="just"/>
            <a:r>
              <a:rPr lang="it-IT" dirty="0" smtClean="0"/>
              <a:t>No, non è possibile </a:t>
            </a:r>
            <a:r>
              <a:rPr lang="it-IT" b="0" dirty="0" smtClean="0">
                <a:solidFill>
                  <a:schemeClr val="tx1"/>
                </a:solidFill>
              </a:rPr>
              <a:t>ottenere tale risultato tramite la procedura di cui al D.P.R. n 396/2000. L’ordinamento italiano, </a:t>
            </a:r>
            <a:r>
              <a:rPr lang="it-IT" b="0" dirty="0" smtClean="0">
                <a:solidFill>
                  <a:schemeClr val="tx1"/>
                </a:solidFill>
              </a:rPr>
              <a:t>infatti, </a:t>
            </a:r>
            <a:r>
              <a:rPr lang="it-IT" b="0" dirty="0">
                <a:solidFill>
                  <a:schemeClr val="tx1"/>
                </a:solidFill>
              </a:rPr>
              <a:t>per modificare il nome al fine di adeguarlo alla propria identità </a:t>
            </a:r>
            <a:r>
              <a:rPr lang="it-IT" b="0" dirty="0" smtClean="0">
                <a:solidFill>
                  <a:schemeClr val="tx1"/>
                </a:solidFill>
              </a:rPr>
              <a:t>sessuale, prevede </a:t>
            </a:r>
            <a:r>
              <a:rPr lang="it-IT" b="0" dirty="0">
                <a:solidFill>
                  <a:schemeClr val="tx1"/>
                </a:solidFill>
              </a:rPr>
              <a:t>la possibilità di  ricorrere alla procedura di riassegnazione di sesso e genere anagrafico, disciplinata dalla legge 14 aprile 1982, n. 164, di pertinenza del Tribunale territorialmente competente in relazione al luogo della </a:t>
            </a:r>
            <a:r>
              <a:rPr lang="it-IT" b="0" dirty="0" smtClean="0">
                <a:solidFill>
                  <a:schemeClr val="tx1"/>
                </a:solidFill>
              </a:rPr>
              <a:t>residenza</a:t>
            </a:r>
            <a:r>
              <a:rPr lang="it-IT" b="0" dirty="0">
                <a:solidFill>
                  <a:schemeClr val="tx1"/>
                </a:solidFill>
              </a:rPr>
              <a:t> </a:t>
            </a:r>
            <a:r>
              <a:rPr lang="it-IT" b="0" dirty="0" smtClean="0">
                <a:solidFill>
                  <a:schemeClr val="tx1"/>
                </a:solidFill>
              </a:rPr>
              <a:t>dell’interessato. Solo dopo aver proceduto a tale riassegnazione, sarà possibile ottenere la modifica del nome, al fine di allinearlo alla nuova identità di genere dell’interessato.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88265" y="914400"/>
            <a:ext cx="908685" cy="662361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365"/>
              </a:spcBef>
            </a:pPr>
            <a:r>
              <a:rPr lang="it-IT" sz="4000" b="1" spc="-10" dirty="0" smtClean="0">
                <a:solidFill>
                  <a:srgbClr val="4AABC5"/>
                </a:solidFill>
                <a:latin typeface="Arial"/>
                <a:cs typeface="Arial"/>
              </a:rPr>
              <a:t>34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58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8944" y="1135341"/>
            <a:ext cx="8931275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it-IT" sz="1800" b="1" dirty="0" smtClean="0">
              <a:solidFill>
                <a:srgbClr val="B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solidFill>
                  <a:srgbClr val="BF0000"/>
                </a:solidFill>
                <a:latin typeface="Arial"/>
                <a:cs typeface="Arial"/>
              </a:rPr>
              <a:t>È</a:t>
            </a:r>
            <a:r>
              <a:rPr sz="1800" b="1" spc="-75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POSSIBILE</a:t>
            </a:r>
            <a:r>
              <a:rPr sz="18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MODIFICARE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IL</a:t>
            </a:r>
            <a:r>
              <a:rPr sz="1800" b="1" spc="-1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PRORIO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NOME/COGNOME</a:t>
            </a:r>
            <a:r>
              <a:rPr sz="18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SOSTITUENDOLO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endParaRPr lang="it-IT" sz="1800" b="1" spc="-60" dirty="0" smtClean="0">
              <a:solidFill>
                <a:srgbClr val="B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5" dirty="0" smtClean="0">
                <a:solidFill>
                  <a:srgbClr val="BF0000"/>
                </a:solidFill>
                <a:latin typeface="Arial"/>
                <a:cs typeface="Arial"/>
              </a:rPr>
              <a:t>CON</a:t>
            </a:r>
            <a:r>
              <a:rPr sz="1800" b="1" spc="-70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 smtClean="0">
                <a:solidFill>
                  <a:srgbClr val="BF0000"/>
                </a:solidFill>
                <a:latin typeface="Arial"/>
                <a:cs typeface="Arial"/>
              </a:rPr>
              <a:t>LO </a:t>
            </a:r>
            <a:r>
              <a:rPr sz="1800" b="1" spc="-484" dirty="0" smtClean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PSEUDONIMO</a:t>
            </a:r>
            <a:r>
              <a:rPr sz="18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CD.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NOME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D‘ARTE?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604" y="1447800"/>
            <a:ext cx="728980" cy="784189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55"/>
              </a:spcBef>
            </a:pPr>
            <a:r>
              <a:rPr sz="4800" b="1" dirty="0">
                <a:solidFill>
                  <a:srgbClr val="4AABC5"/>
                </a:solidFill>
                <a:latin typeface="Arial"/>
                <a:cs typeface="Arial"/>
              </a:rPr>
              <a:t>3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6580" y="2136140"/>
            <a:ext cx="8150225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No, </a:t>
            </a:r>
            <a:r>
              <a:rPr sz="1800" spc="-10" dirty="0">
                <a:latin typeface="Arial MT"/>
                <a:cs typeface="Arial MT"/>
              </a:rPr>
              <a:t>non </a:t>
            </a:r>
            <a:r>
              <a:rPr sz="1800" dirty="0">
                <a:latin typeface="Arial MT"/>
                <a:cs typeface="Arial MT"/>
              </a:rPr>
              <a:t>è </a:t>
            </a:r>
            <a:r>
              <a:rPr sz="1800" spc="-10" dirty="0">
                <a:latin typeface="Arial MT"/>
                <a:cs typeface="Arial MT"/>
              </a:rPr>
              <a:t>possibile,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spc="-10" dirty="0">
                <a:latin typeface="Arial MT"/>
                <a:cs typeface="Arial MT"/>
              </a:rPr>
              <a:t>quanto </a:t>
            </a:r>
            <a:r>
              <a:rPr sz="1800" spc="-5" dirty="0">
                <a:latin typeface="Arial MT"/>
                <a:cs typeface="Arial MT"/>
              </a:rPr>
              <a:t>la </a:t>
            </a:r>
            <a:r>
              <a:rPr sz="1800" spc="-10" dirty="0">
                <a:latin typeface="Arial MT"/>
                <a:cs typeface="Arial MT"/>
              </a:rPr>
              <a:t>facoltà di </a:t>
            </a:r>
            <a:r>
              <a:rPr sz="1800" spc="-5" dirty="0">
                <a:latin typeface="Arial MT"/>
                <a:cs typeface="Arial MT"/>
              </a:rPr>
              <a:t>utilizzare un nome d’arte trova già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ampia </a:t>
            </a:r>
            <a:r>
              <a:rPr sz="1800" spc="-10" dirty="0">
                <a:latin typeface="Arial MT"/>
                <a:cs typeface="Arial MT"/>
              </a:rPr>
              <a:t>tutela nell’ordinamento </a:t>
            </a:r>
            <a:r>
              <a:rPr sz="1800" spc="-5" dirty="0">
                <a:latin typeface="Arial MT"/>
                <a:cs typeface="Arial MT"/>
              </a:rPr>
              <a:t>giuridico </a:t>
            </a:r>
            <a:r>
              <a:rPr sz="1800" spc="-10" dirty="0">
                <a:latin typeface="Arial MT"/>
                <a:cs typeface="Arial MT"/>
              </a:rPr>
              <a:t>italiano </a:t>
            </a:r>
            <a:r>
              <a:rPr sz="1800" spc="-5" dirty="0">
                <a:latin typeface="Arial MT"/>
                <a:cs typeface="Arial MT"/>
              </a:rPr>
              <a:t>che, all’art. </a:t>
            </a:r>
            <a:r>
              <a:rPr sz="1800" dirty="0">
                <a:latin typeface="Arial MT"/>
                <a:cs typeface="Arial MT"/>
              </a:rPr>
              <a:t>9 c.c., </a:t>
            </a:r>
            <a:r>
              <a:rPr sz="1800" spc="-10" dirty="0">
                <a:latin typeface="Arial MT"/>
                <a:cs typeface="Arial MT"/>
              </a:rPr>
              <a:t>prevede </a:t>
            </a:r>
            <a:r>
              <a:rPr sz="1800" dirty="0">
                <a:latin typeface="Arial MT"/>
                <a:cs typeface="Arial MT"/>
              </a:rPr>
              <a:t>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disciplina</a:t>
            </a:r>
            <a:r>
              <a:rPr sz="1800" spc="-5" dirty="0">
                <a:latin typeface="Arial MT"/>
                <a:cs typeface="Arial MT"/>
              </a:rPr>
              <a:t> lo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pseudonimo,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intendendosi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tale</a:t>
            </a:r>
            <a:r>
              <a:rPr sz="1800" spc="-5" dirty="0">
                <a:latin typeface="Arial MT"/>
                <a:cs typeface="Arial MT"/>
              </a:rPr>
              <a:t> il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nome</a:t>
            </a:r>
            <a:r>
              <a:rPr sz="1800" spc="-5" dirty="0">
                <a:latin typeface="Arial MT"/>
                <a:cs typeface="Arial MT"/>
              </a:rPr>
              <a:t> fittizio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</a:t>
            </a:r>
            <a:r>
              <a:rPr sz="1800" spc="-5" dirty="0">
                <a:latin typeface="Arial MT"/>
                <a:cs typeface="Arial MT"/>
              </a:rPr>
              <a:t> persona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diverso</a:t>
            </a:r>
            <a:r>
              <a:rPr sz="1800" spc="-5" dirty="0">
                <a:latin typeface="Arial MT"/>
                <a:cs typeface="Arial MT"/>
              </a:rPr>
              <a:t> 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quello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anagrafico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viene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utilizzato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</a:t>
            </a:r>
            <a:r>
              <a:rPr sz="1800" spc="-5" dirty="0">
                <a:latin typeface="Arial MT"/>
                <a:cs typeface="Arial MT"/>
              </a:rPr>
              <a:t> soggetto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</a:t>
            </a:r>
            <a:r>
              <a:rPr sz="1800" spc="-5" dirty="0">
                <a:latin typeface="Arial MT"/>
                <a:cs typeface="Arial MT"/>
              </a:rPr>
              <a:t> farsi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riconoscere in un </a:t>
            </a:r>
            <a:r>
              <a:rPr sz="1800" spc="-10" dirty="0">
                <a:latin typeface="Arial MT"/>
                <a:cs typeface="Arial MT"/>
              </a:rPr>
              <a:t>determinato </a:t>
            </a:r>
            <a:r>
              <a:rPr sz="1800" spc="-5" dirty="0">
                <a:latin typeface="Arial MT"/>
                <a:cs typeface="Arial MT"/>
              </a:rPr>
              <a:t>settore </a:t>
            </a:r>
            <a:r>
              <a:rPr sz="1800" spc="-10" dirty="0">
                <a:latin typeface="Arial MT"/>
                <a:cs typeface="Arial MT"/>
              </a:rPr>
              <a:t>della </a:t>
            </a:r>
            <a:r>
              <a:rPr sz="1800" dirty="0">
                <a:latin typeface="Arial MT"/>
                <a:cs typeface="Arial MT"/>
              </a:rPr>
              <a:t>sua </a:t>
            </a:r>
            <a:r>
              <a:rPr sz="1800" spc="-5" dirty="0">
                <a:latin typeface="Arial MT"/>
                <a:cs typeface="Arial MT"/>
              </a:rPr>
              <a:t>attività, </a:t>
            </a:r>
            <a:r>
              <a:rPr sz="1800" spc="-10" dirty="0">
                <a:latin typeface="Arial MT"/>
                <a:cs typeface="Arial MT"/>
              </a:rPr>
              <a:t>stabilendo </a:t>
            </a:r>
            <a:r>
              <a:rPr sz="1800" spc="-5" dirty="0">
                <a:latin typeface="Arial MT"/>
                <a:cs typeface="Arial MT"/>
              </a:rPr>
              <a:t>che, </a:t>
            </a:r>
            <a:r>
              <a:rPr sz="1800" spc="-10" dirty="0">
                <a:latin typeface="Arial MT"/>
                <a:cs typeface="Arial MT"/>
              </a:rPr>
              <a:t>qualora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questo </a:t>
            </a:r>
            <a:r>
              <a:rPr sz="1800" i="1" spc="-10" dirty="0">
                <a:latin typeface="Arial"/>
                <a:cs typeface="Arial"/>
              </a:rPr>
              <a:t>“abbia acquistato l’importanza del nome, può </a:t>
            </a:r>
            <a:r>
              <a:rPr sz="1800" i="1" spc="-5" dirty="0">
                <a:latin typeface="Arial"/>
                <a:cs typeface="Arial"/>
              </a:rPr>
              <a:t>essere </a:t>
            </a:r>
            <a:r>
              <a:rPr sz="1800" i="1" spc="-10" dirty="0">
                <a:latin typeface="Arial"/>
                <a:cs typeface="Arial"/>
              </a:rPr>
              <a:t>tutelato ai sensi </a:t>
            </a:r>
            <a:r>
              <a:rPr sz="1800" i="1" spc="-5" dirty="0">
                <a:latin typeface="Arial"/>
                <a:cs typeface="Arial"/>
              </a:rPr>
              <a:t> dell'art. 7”, </a:t>
            </a:r>
            <a:r>
              <a:rPr sz="1800" spc="-5" dirty="0">
                <a:latin typeface="Arial MT"/>
                <a:cs typeface="Arial MT"/>
              </a:rPr>
              <a:t>che </a:t>
            </a:r>
            <a:r>
              <a:rPr sz="1800" spc="-10" dirty="0">
                <a:latin typeface="Arial MT"/>
                <a:cs typeface="Arial MT"/>
              </a:rPr>
              <a:t>disciplina </a:t>
            </a:r>
            <a:r>
              <a:rPr sz="1800" dirty="0">
                <a:latin typeface="Arial MT"/>
                <a:cs typeface="Arial MT"/>
              </a:rPr>
              <a:t>i mezzi </a:t>
            </a:r>
            <a:r>
              <a:rPr sz="1800" spc="-5" dirty="0">
                <a:latin typeface="Arial MT"/>
                <a:cs typeface="Arial MT"/>
              </a:rPr>
              <a:t>di </a:t>
            </a:r>
            <a:r>
              <a:rPr sz="1800" spc="-10" dirty="0">
                <a:latin typeface="Arial MT"/>
                <a:cs typeface="Arial MT"/>
              </a:rPr>
              <a:t>tutela del </a:t>
            </a:r>
            <a:r>
              <a:rPr sz="1800" spc="-5" dirty="0">
                <a:latin typeface="Arial MT"/>
                <a:cs typeface="Arial MT"/>
              </a:rPr>
              <a:t>nome, ai </a:t>
            </a:r>
            <a:r>
              <a:rPr sz="1800" spc="-10" dirty="0">
                <a:latin typeface="Arial MT"/>
                <a:cs typeface="Arial MT"/>
              </a:rPr>
              <a:t>quali </a:t>
            </a:r>
            <a:r>
              <a:rPr sz="1800" dirty="0">
                <a:latin typeface="Arial MT"/>
                <a:cs typeface="Arial MT"/>
              </a:rPr>
              <a:t>si </a:t>
            </a:r>
            <a:r>
              <a:rPr sz="1800" spc="-10" dirty="0">
                <a:latin typeface="Arial MT"/>
                <a:cs typeface="Arial MT"/>
              </a:rPr>
              <a:t>affiancano </a:t>
            </a:r>
            <a:r>
              <a:rPr sz="1800" spc="-5" dirty="0">
                <a:latin typeface="Arial MT"/>
                <a:cs typeface="Arial MT"/>
              </a:rPr>
              <a:t>le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disposizioni dell’art. </a:t>
            </a:r>
            <a:r>
              <a:rPr sz="1800" dirty="0">
                <a:latin typeface="Arial MT"/>
                <a:cs typeface="Arial MT"/>
              </a:rPr>
              <a:t>8 </a:t>
            </a:r>
            <a:r>
              <a:rPr sz="1800" spc="-10" dirty="0">
                <a:latin typeface="Arial MT"/>
                <a:cs typeface="Arial MT"/>
              </a:rPr>
              <a:t>della legge </a:t>
            </a:r>
            <a:r>
              <a:rPr sz="1800" dirty="0">
                <a:latin typeface="Arial MT"/>
                <a:cs typeface="Arial MT"/>
              </a:rPr>
              <a:t>sul </a:t>
            </a:r>
            <a:r>
              <a:rPr sz="1800" spc="-10" dirty="0">
                <a:latin typeface="Arial MT"/>
                <a:cs typeface="Arial MT"/>
              </a:rPr>
              <a:t>diritto </a:t>
            </a:r>
            <a:r>
              <a:rPr sz="1800" spc="-5" dirty="0">
                <a:latin typeface="Arial MT"/>
                <a:cs typeface="Arial MT"/>
              </a:rPr>
              <a:t>d’autore </a:t>
            </a:r>
            <a:r>
              <a:rPr sz="1800" spc="-10" dirty="0">
                <a:latin typeface="Arial MT"/>
                <a:cs typeface="Arial MT"/>
              </a:rPr>
              <a:t>633/1941 per </a:t>
            </a:r>
            <a:r>
              <a:rPr sz="1800" spc="-5" dirty="0">
                <a:latin typeface="Arial MT"/>
                <a:cs typeface="Arial MT"/>
              </a:rPr>
              <a:t>le </a:t>
            </a:r>
            <a:r>
              <a:rPr sz="1800" spc="-10" dirty="0">
                <a:latin typeface="Arial MT"/>
                <a:cs typeface="Arial MT"/>
              </a:rPr>
              <a:t>quali </a:t>
            </a:r>
            <a:r>
              <a:rPr sz="1800" spc="5" dirty="0">
                <a:latin typeface="Arial MT"/>
                <a:cs typeface="Arial MT"/>
              </a:rPr>
              <a:t>“</a:t>
            </a:r>
            <a:r>
              <a:rPr sz="1800" i="1" spc="5" dirty="0">
                <a:latin typeface="Arial"/>
                <a:cs typeface="Arial"/>
              </a:rPr>
              <a:t>è 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reputato</a:t>
            </a:r>
            <a:r>
              <a:rPr sz="1800" i="1" spc="29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autore</a:t>
            </a:r>
            <a:r>
              <a:rPr sz="1800" i="1" spc="30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dell’opera,</a:t>
            </a:r>
            <a:r>
              <a:rPr sz="1800" i="1" spc="30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salvo</a:t>
            </a:r>
            <a:r>
              <a:rPr sz="1800" i="1" spc="29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prova</a:t>
            </a:r>
            <a:r>
              <a:rPr sz="1800" i="1" spc="30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contraria,</a:t>
            </a:r>
            <a:r>
              <a:rPr sz="1800" i="1" spc="30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chi</a:t>
            </a:r>
            <a:r>
              <a:rPr sz="1800" i="1" spc="30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è</a:t>
            </a:r>
            <a:r>
              <a:rPr sz="1800" i="1" spc="29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</a:t>
            </a:r>
            <a:r>
              <a:rPr sz="1800" i="1" spc="29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essa</a:t>
            </a:r>
            <a:r>
              <a:rPr sz="1800" i="1" spc="30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indicato</a:t>
            </a:r>
            <a:r>
              <a:rPr sz="1800" i="1" spc="30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come </a:t>
            </a:r>
            <a:r>
              <a:rPr sz="1800" i="1" spc="-49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tale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nelle</a:t>
            </a:r>
            <a:r>
              <a:rPr sz="1800" i="1" spc="-5" dirty="0">
                <a:latin typeface="Arial"/>
                <a:cs typeface="Arial"/>
              </a:rPr>
              <a:t> forme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d'uso,</a:t>
            </a:r>
            <a:r>
              <a:rPr sz="1800" i="1" spc="-5" dirty="0">
                <a:latin typeface="Arial"/>
                <a:cs typeface="Arial"/>
              </a:rPr>
              <a:t> ovvero,</a:t>
            </a:r>
            <a:r>
              <a:rPr sz="1800" i="1" dirty="0">
                <a:latin typeface="Arial"/>
                <a:cs typeface="Arial"/>
              </a:rPr>
              <a:t> è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annunciato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come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tale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nella</a:t>
            </a:r>
            <a:r>
              <a:rPr sz="1800" i="1" spc="-5" dirty="0">
                <a:latin typeface="Arial"/>
                <a:cs typeface="Arial"/>
              </a:rPr>
              <a:t> recitazione,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esecuzione,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rappresentazione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radio-diffusione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dell'opera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stessa.</a:t>
            </a:r>
            <a:r>
              <a:rPr sz="1800" i="1" spc="500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Valgono 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come </a:t>
            </a:r>
            <a:r>
              <a:rPr sz="1800" i="1" spc="-10" dirty="0">
                <a:latin typeface="Arial"/>
                <a:cs typeface="Arial"/>
              </a:rPr>
              <a:t>nome </a:t>
            </a:r>
            <a:r>
              <a:rPr sz="1800" i="1" spc="-5" dirty="0">
                <a:latin typeface="Arial"/>
                <a:cs typeface="Arial"/>
              </a:rPr>
              <a:t>lo </a:t>
            </a:r>
            <a:r>
              <a:rPr sz="1800" i="1" spc="-10" dirty="0">
                <a:latin typeface="Arial"/>
                <a:cs typeface="Arial"/>
              </a:rPr>
              <a:t>pseudonimo, </a:t>
            </a:r>
            <a:r>
              <a:rPr sz="1800" i="1" spc="-5" dirty="0">
                <a:latin typeface="Arial"/>
                <a:cs typeface="Arial"/>
              </a:rPr>
              <a:t>il </a:t>
            </a:r>
            <a:r>
              <a:rPr sz="1800" i="1" spc="-10" dirty="0">
                <a:latin typeface="Arial"/>
                <a:cs typeface="Arial"/>
              </a:rPr>
              <a:t>nome</a:t>
            </a:r>
            <a:r>
              <a:rPr sz="1800" i="1" spc="-5" dirty="0">
                <a:latin typeface="Arial"/>
                <a:cs typeface="Arial"/>
              </a:rPr>
              <a:t> d’arte,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la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sigla</a:t>
            </a:r>
            <a:r>
              <a:rPr sz="1800" i="1" dirty="0">
                <a:latin typeface="Arial"/>
                <a:cs typeface="Arial"/>
              </a:rPr>
              <a:t> o</a:t>
            </a:r>
            <a:r>
              <a:rPr sz="1800" i="1" spc="50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il segno</a:t>
            </a:r>
            <a:r>
              <a:rPr sz="1800" i="1" spc="49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convenzionale, 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che</a:t>
            </a:r>
            <a:r>
              <a:rPr sz="1800" i="1" spc="49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siano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notoriamente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conosciuti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come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equivalenti</a:t>
            </a:r>
            <a:r>
              <a:rPr sz="1800" i="1" spc="-5" dirty="0">
                <a:latin typeface="Arial"/>
                <a:cs typeface="Arial"/>
              </a:rPr>
              <a:t> al</a:t>
            </a:r>
            <a:r>
              <a:rPr sz="1800" i="1" spc="-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nome </a:t>
            </a:r>
            <a:r>
              <a:rPr sz="1800" i="1" dirty="0">
                <a:latin typeface="Arial"/>
                <a:cs typeface="Arial"/>
              </a:rPr>
              <a:t>vero”</a:t>
            </a:r>
            <a:r>
              <a:rPr sz="1800" dirty="0">
                <a:latin typeface="Arial MT"/>
                <a:cs typeface="Arial MT"/>
              </a:rPr>
              <a:t>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0002" y="4859629"/>
            <a:ext cx="1440002" cy="126000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7394" y="251548"/>
            <a:ext cx="10009911" cy="1009135"/>
          </a:xfrm>
          <a:prstGeom prst="rect">
            <a:avLst/>
          </a:prstGeom>
        </p:spPr>
        <p:txBody>
          <a:bodyPr vert="horz" wrap="square" lIns="0" tIns="161175" rIns="0" bIns="0" rtlCol="0">
            <a:spAutoFit/>
          </a:bodyPr>
          <a:lstStyle/>
          <a:p>
            <a:pPr marL="583247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15" dirty="0"/>
              <a:t> </a:t>
            </a:r>
            <a:r>
              <a:rPr spc="165" dirty="0"/>
              <a:t>cambio</a:t>
            </a:r>
            <a:r>
              <a:rPr spc="85" dirty="0"/>
              <a:t> </a:t>
            </a:r>
            <a:r>
              <a:rPr spc="180" dirty="0"/>
              <a:t>nomi</a:t>
            </a:r>
            <a:r>
              <a:rPr spc="6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lang="it-IT" spc="-830" dirty="0" smtClean="0"/>
              <a:t/>
            </a:r>
            <a:br>
              <a:rPr lang="it-IT" spc="-830" dirty="0" smtClean="0"/>
            </a:br>
            <a:r>
              <a:rPr spc="195" dirty="0" err="1" smtClean="0"/>
              <a:t>cognomi</a:t>
            </a:r>
            <a:endParaRPr spc="19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7758" y="6606625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9701" y="1229925"/>
            <a:ext cx="9345295" cy="129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8275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18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800" b="1" spc="-4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B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1800" b="1" spc="-4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L</a:t>
            </a:r>
            <a:r>
              <a:rPr sz="18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OG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800" b="1" spc="-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PE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1800" b="1" spc="-45" dirty="0">
                <a:solidFill>
                  <a:srgbClr val="BF0000"/>
                </a:solidFill>
                <a:latin typeface="Arial"/>
                <a:cs typeface="Arial"/>
              </a:rPr>
              <a:t>S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80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M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G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G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O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R</a:t>
            </a:r>
            <a:r>
              <a:rPr sz="1800" b="1" spc="-4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N</a:t>
            </a:r>
            <a:r>
              <a:rPr sz="1800" b="1" spc="-45" dirty="0">
                <a:solidFill>
                  <a:srgbClr val="BF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,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C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AMB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800" b="1" spc="-2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A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NCH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E 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IL</a:t>
            </a:r>
            <a:r>
              <a:rPr sz="18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COGNOME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BF0000"/>
                </a:solidFill>
                <a:latin typeface="Arial"/>
                <a:cs typeface="Arial"/>
              </a:rPr>
              <a:t>DEI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FIGLI?</a:t>
            </a:r>
            <a:r>
              <a:rPr sz="18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BF0000"/>
                </a:solidFill>
                <a:latin typeface="Arial"/>
                <a:cs typeface="Arial"/>
              </a:rPr>
              <a:t>OCCORRE</a:t>
            </a:r>
            <a:r>
              <a:rPr sz="1800" b="1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BF0000"/>
                </a:solidFill>
                <a:latin typeface="Arial"/>
                <a:cs typeface="Arial"/>
              </a:rPr>
              <a:t>PRESENTARE</a:t>
            </a:r>
            <a:r>
              <a:rPr sz="1800" b="1" spc="-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BF0000"/>
                </a:solidFill>
                <a:latin typeface="Arial"/>
                <a:cs typeface="Arial"/>
              </a:rPr>
              <a:t>NUOVA</a:t>
            </a:r>
            <a:r>
              <a:rPr sz="1800" b="1" spc="-1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BF0000"/>
                </a:solidFill>
                <a:latin typeface="Arial"/>
                <a:cs typeface="Arial"/>
              </a:rPr>
              <a:t>DOMANDA</a:t>
            </a:r>
            <a:r>
              <a:rPr sz="1800" b="1" spc="-2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AL</a:t>
            </a:r>
            <a:r>
              <a:rPr sz="1800" b="1" spc="-10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BF0000"/>
                </a:solidFill>
                <a:latin typeface="Arial"/>
                <a:cs typeface="Arial"/>
              </a:rPr>
              <a:t>PREFETTO?</a:t>
            </a:r>
            <a:endParaRPr sz="1800" dirty="0">
              <a:latin typeface="Arial"/>
              <a:cs typeface="Arial"/>
            </a:endParaRPr>
          </a:p>
          <a:p>
            <a:pPr marL="53340" marR="5080">
              <a:lnSpc>
                <a:spcPct val="100000"/>
              </a:lnSpc>
              <a:spcBef>
                <a:spcPts val="1350"/>
              </a:spcBef>
            </a:pP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figlio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subisce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cambiamento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modifica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del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proprio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cognome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seguito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della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variazione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 </a:t>
            </a:r>
            <a:r>
              <a:rPr sz="1800" spc="-10" dirty="0">
                <a:latin typeface="Arial MT"/>
                <a:cs typeface="Arial MT"/>
              </a:rPr>
              <a:t>quello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genitore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</a:t>
            </a:r>
            <a:r>
              <a:rPr sz="1800" spc="-5" dirty="0">
                <a:latin typeface="Arial MT"/>
                <a:cs typeface="Arial MT"/>
              </a:rPr>
              <a:t> cui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cognome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deriva.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020" y="2822895"/>
            <a:ext cx="9304655" cy="2518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Se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figlio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è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minorenne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subisce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cambiamento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cognome,</a:t>
            </a:r>
            <a:r>
              <a:rPr sz="1800" spc="4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senza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alcuna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possibilità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 </a:t>
            </a:r>
            <a:r>
              <a:rPr sz="1800" spc="-5" dirty="0">
                <a:latin typeface="Arial MT"/>
                <a:cs typeface="Arial MT"/>
              </a:rPr>
              <a:t>scelta.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Arial MT"/>
              <a:cs typeface="Arial MT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Se il figlio </a:t>
            </a:r>
            <a:r>
              <a:rPr sz="1800" dirty="0">
                <a:latin typeface="Arial MT"/>
                <a:cs typeface="Arial MT"/>
              </a:rPr>
              <a:t>è </a:t>
            </a:r>
            <a:r>
              <a:rPr sz="1800" spc="-10" dirty="0">
                <a:latin typeface="Arial MT"/>
                <a:cs typeface="Arial MT"/>
              </a:rPr>
              <a:t>maggiorenne può avvalersi </a:t>
            </a:r>
            <a:r>
              <a:rPr sz="1800" spc="-5" dirty="0">
                <a:latin typeface="Arial MT"/>
                <a:cs typeface="Arial MT"/>
              </a:rPr>
              <a:t>della </a:t>
            </a:r>
            <a:r>
              <a:rPr sz="1800" spc="-10" dirty="0">
                <a:latin typeface="Arial MT"/>
                <a:cs typeface="Arial MT"/>
              </a:rPr>
              <a:t>possibilità, </a:t>
            </a:r>
            <a:r>
              <a:rPr sz="1800" spc="-5" dirty="0">
                <a:latin typeface="Arial MT"/>
                <a:cs typeface="Arial MT"/>
              </a:rPr>
              <a:t>ai sensi </a:t>
            </a:r>
            <a:r>
              <a:rPr sz="1800" spc="-10" dirty="0">
                <a:latin typeface="Arial MT"/>
                <a:cs typeface="Arial MT"/>
              </a:rPr>
              <a:t>degli artt. </a:t>
            </a:r>
            <a:r>
              <a:rPr sz="1800" spc="-5" dirty="0">
                <a:latin typeface="Arial MT"/>
                <a:cs typeface="Arial MT"/>
              </a:rPr>
              <a:t>33 </a:t>
            </a:r>
            <a:r>
              <a:rPr sz="1800" spc="-10" dirty="0">
                <a:latin typeface="Arial MT"/>
                <a:cs typeface="Arial MT"/>
              </a:rPr>
              <a:t>del D.P.R. n. 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396/2000,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comma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49,</a:t>
            </a:r>
            <a:r>
              <a:rPr sz="1800" spc="43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lett.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p),</a:t>
            </a:r>
            <a:r>
              <a:rPr sz="1800" spc="4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scegliere,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entro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un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anno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dal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giorno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cui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viene </a:t>
            </a:r>
            <a:r>
              <a:rPr sz="1800" dirty="0">
                <a:latin typeface="Arial MT"/>
                <a:cs typeface="Arial MT"/>
              </a:rPr>
              <a:t> 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conoscenza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dell’intervenuta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modifica,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mantenere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cognome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portato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precedentemente.</a:t>
            </a: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Arial MT"/>
              <a:cs typeface="Arial MT"/>
            </a:endParaRPr>
          </a:p>
          <a:p>
            <a:pPr marL="12700" marR="108585" algn="just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Non</a:t>
            </a:r>
            <a:r>
              <a:rPr sz="1800" spc="-5" dirty="0">
                <a:latin typeface="Arial MT"/>
                <a:cs typeface="Arial MT"/>
              </a:rPr>
              <a:t> occorre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presentare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istanza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Prefetto,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5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dichiarazione</a:t>
            </a:r>
            <a:r>
              <a:rPr sz="1800" spc="484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è</a:t>
            </a:r>
            <a:r>
              <a:rPr sz="1800" spc="5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resa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dal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figlio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all’ufficiale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dello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stato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civile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comune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nascita,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persona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 </a:t>
            </a:r>
            <a:r>
              <a:rPr sz="1800" spc="-10" dirty="0">
                <a:latin typeface="Arial MT"/>
                <a:cs typeface="Arial MT"/>
              </a:rPr>
              <a:t>comunicazione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scritta.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0005" y="5399646"/>
            <a:ext cx="1950478" cy="13010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4568" y="1267230"/>
            <a:ext cx="728980" cy="784189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55"/>
              </a:spcBef>
            </a:pPr>
            <a:r>
              <a:rPr sz="4800" b="1" dirty="0">
                <a:solidFill>
                  <a:srgbClr val="4AABC5"/>
                </a:solidFill>
                <a:latin typeface="Arial"/>
                <a:cs typeface="Arial"/>
              </a:rPr>
              <a:t>4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700" rIns="0" bIns="0" rtlCol="0">
            <a:spAutoFit/>
          </a:bodyPr>
          <a:lstStyle/>
          <a:p>
            <a:pPr marL="5841365" marR="5080">
              <a:lnSpc>
                <a:spcPts val="3310"/>
              </a:lnSpc>
              <a:spcBef>
                <a:spcPts val="250"/>
              </a:spcBef>
            </a:pPr>
            <a:r>
              <a:rPr spc="110" dirty="0"/>
              <a:t>Faq</a:t>
            </a:r>
            <a:r>
              <a:rPr spc="20" dirty="0"/>
              <a:t> </a:t>
            </a:r>
            <a:r>
              <a:rPr spc="165" dirty="0"/>
              <a:t>cambio</a:t>
            </a:r>
            <a:r>
              <a:rPr spc="75" dirty="0"/>
              <a:t> </a:t>
            </a:r>
            <a:r>
              <a:rPr spc="185" dirty="0"/>
              <a:t>nomi</a:t>
            </a:r>
            <a:r>
              <a:rPr spc="4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5197" y="3882961"/>
            <a:ext cx="4569460" cy="2785745"/>
            <a:chOff x="745197" y="3882961"/>
            <a:chExt cx="4569460" cy="2785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3118" y="4038498"/>
              <a:ext cx="2311196" cy="19609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2561" y="4749495"/>
              <a:ext cx="1646262" cy="16459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1723" y="3882961"/>
              <a:ext cx="2452306" cy="20757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5197" y="4687582"/>
              <a:ext cx="3083039" cy="19810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319" y="4100766"/>
              <a:ext cx="1540433" cy="154007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159177" y="1093584"/>
            <a:ext cx="8159750" cy="1023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SE</a:t>
            </a:r>
            <a:r>
              <a:rPr sz="18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SI</a:t>
            </a:r>
            <a:r>
              <a:rPr sz="1800" b="1" spc="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CAMBIA</a:t>
            </a:r>
            <a:r>
              <a:rPr sz="18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IL</a:t>
            </a:r>
            <a:r>
              <a:rPr sz="1800" b="1" spc="7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BF0000"/>
                </a:solidFill>
                <a:latin typeface="Arial"/>
                <a:cs typeface="Arial"/>
              </a:rPr>
              <a:t>NOME</a:t>
            </a:r>
            <a:r>
              <a:rPr sz="1800" b="1" spc="7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E/O</a:t>
            </a:r>
            <a:r>
              <a:rPr sz="1800" b="1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IL</a:t>
            </a:r>
            <a:r>
              <a:rPr sz="1800" b="1" spc="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BF0000"/>
                </a:solidFill>
                <a:latin typeface="Arial"/>
                <a:cs typeface="Arial"/>
              </a:rPr>
              <a:t>COGNOME,</a:t>
            </a:r>
            <a:r>
              <a:rPr sz="1800" b="1" spc="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SI</a:t>
            </a:r>
            <a:r>
              <a:rPr sz="180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DEVONO</a:t>
            </a:r>
            <a:r>
              <a:rPr sz="1800" b="1" spc="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CAMBIARE</a:t>
            </a:r>
            <a:r>
              <a:rPr sz="18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TUTTI I </a:t>
            </a:r>
            <a:r>
              <a:rPr sz="1800" b="1" spc="-48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BF0000"/>
                </a:solidFill>
                <a:latin typeface="Arial"/>
                <a:cs typeface="Arial"/>
              </a:rPr>
              <a:t>DOCUMENTI?</a:t>
            </a:r>
            <a:endParaRPr sz="18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135"/>
              </a:spcBef>
              <a:tabLst>
                <a:tab pos="440055" algn="l"/>
                <a:tab pos="843915" algn="l"/>
                <a:tab pos="1162685" algn="l"/>
                <a:tab pos="2115185" algn="l"/>
                <a:tab pos="2361565" algn="l"/>
                <a:tab pos="3132455" algn="l"/>
                <a:tab pos="3618865" algn="l"/>
                <a:tab pos="4799965" algn="l"/>
              </a:tabLst>
            </a:pPr>
            <a:r>
              <a:rPr sz="2000" spc="-15" dirty="0">
                <a:latin typeface="Arial MT"/>
                <a:cs typeface="Arial MT"/>
              </a:rPr>
              <a:t>Si,	</a:t>
            </a:r>
            <a:r>
              <a:rPr sz="2000" dirty="0">
                <a:latin typeface="Arial MT"/>
                <a:cs typeface="Arial MT"/>
              </a:rPr>
              <a:t>se	si	</a:t>
            </a:r>
            <a:r>
              <a:rPr sz="2000" spc="-5" dirty="0">
                <a:latin typeface="Arial MT"/>
                <a:cs typeface="Arial MT"/>
              </a:rPr>
              <a:t>cambia	</a:t>
            </a:r>
            <a:r>
              <a:rPr sz="2000" dirty="0">
                <a:latin typeface="Arial MT"/>
                <a:cs typeface="Arial MT"/>
              </a:rPr>
              <a:t>il	nome	</a:t>
            </a:r>
            <a:r>
              <a:rPr sz="2000" spc="-5" dirty="0">
                <a:latin typeface="Arial MT"/>
                <a:cs typeface="Arial MT"/>
              </a:rPr>
              <a:t>e/o	</a:t>
            </a:r>
            <a:r>
              <a:rPr sz="2000" dirty="0">
                <a:latin typeface="Arial MT"/>
                <a:cs typeface="Arial MT"/>
              </a:rPr>
              <a:t>cognome	</a:t>
            </a:r>
            <a:r>
              <a:rPr sz="2000" spc="-5" dirty="0">
                <a:latin typeface="Arial MT"/>
                <a:cs typeface="Arial MT"/>
              </a:rPr>
              <a:t>devono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essere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0257" y="2092934"/>
            <a:ext cx="62795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51815" algn="l"/>
                <a:tab pos="1236980" algn="l"/>
                <a:tab pos="1584325" algn="l"/>
                <a:tab pos="1651635" algn="l"/>
                <a:tab pos="2213610" algn="l"/>
                <a:tab pos="2289175" algn="l"/>
                <a:tab pos="3630929" algn="l"/>
                <a:tab pos="4935220" algn="l"/>
              </a:tabLst>
            </a:pPr>
            <a:r>
              <a:rPr sz="2000" spc="-5" dirty="0">
                <a:latin typeface="Arial MT"/>
                <a:cs typeface="Arial MT"/>
              </a:rPr>
              <a:t>cambiati,	</a:t>
            </a:r>
            <a:r>
              <a:rPr sz="2000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a	</a:t>
            </a:r>
            <a:r>
              <a:rPr sz="2000" u="heavy" spc="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 MT"/>
                <a:cs typeface="Arial MT"/>
              </a:rPr>
              <a:t>cura		</a:t>
            </a:r>
            <a:r>
              <a:rPr sz="2000" b="1" u="heavy" spc="-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Arial"/>
                <a:cs typeface="Arial"/>
              </a:rPr>
              <a:t>dell’interessato</a:t>
            </a:r>
            <a:r>
              <a:rPr sz="2000" spc="-5" dirty="0">
                <a:latin typeface="Arial MT"/>
                <a:cs typeface="Arial MT"/>
              </a:rPr>
              <a:t>,</a:t>
            </a:r>
            <a:r>
              <a:rPr sz="2000" spc="2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tutti	</a:t>
            </a:r>
            <a:r>
              <a:rPr sz="2000" dirty="0">
                <a:latin typeface="Arial MT"/>
                <a:cs typeface="Arial MT"/>
              </a:rPr>
              <a:t>i</a:t>
            </a:r>
            <a:r>
              <a:rPr sz="2000" spc="1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documenti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che	servono		per	</a:t>
            </a:r>
            <a:r>
              <a:rPr sz="2000" spc="-5" dirty="0">
                <a:latin typeface="Arial MT"/>
                <a:cs typeface="Arial MT"/>
              </a:rPr>
              <a:t>identificare	una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persona.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07680" y="1931416"/>
            <a:ext cx="3653790" cy="2423160"/>
            <a:chOff x="7807680" y="1931416"/>
            <a:chExt cx="3653790" cy="242316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91116" y="1931416"/>
              <a:ext cx="1406116" cy="172906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92566" y="2095576"/>
              <a:ext cx="1743100" cy="19702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07680" y="2559608"/>
              <a:ext cx="1977097" cy="17099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93402" y="2424963"/>
              <a:ext cx="2167902" cy="16686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6805" y="3354133"/>
              <a:ext cx="1799983" cy="100006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658015" y="4440859"/>
            <a:ext cx="5962015" cy="6140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2230"/>
              </a:lnSpc>
              <a:spcBef>
                <a:spcPts val="315"/>
              </a:spcBef>
              <a:tabLst>
                <a:tab pos="473075" algn="l"/>
                <a:tab pos="1586230" algn="l"/>
                <a:tab pos="1921510" algn="l"/>
                <a:tab pos="2708275" algn="l"/>
                <a:tab pos="4134485" algn="l"/>
                <a:tab pos="4425950" algn="l"/>
                <a:tab pos="5749925" algn="l"/>
              </a:tabLst>
            </a:pP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d	</a:t>
            </a:r>
            <a:r>
              <a:rPr sz="2000" spc="5" dirty="0">
                <a:latin typeface="Arial MT"/>
                <a:cs typeface="Arial MT"/>
              </a:rPr>
              <a:t>es</a:t>
            </a:r>
            <a:r>
              <a:rPr sz="2000" spc="-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m</a:t>
            </a:r>
            <a:r>
              <a:rPr sz="2000" spc="-5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io	</a:t>
            </a:r>
            <a:r>
              <a:rPr sz="2000" spc="5" dirty="0">
                <a:latin typeface="Arial MT"/>
                <a:cs typeface="Arial MT"/>
              </a:rPr>
              <a:t>s</a:t>
            </a:r>
            <a:r>
              <a:rPr sz="2000" dirty="0">
                <a:latin typeface="Arial MT"/>
                <a:cs typeface="Arial MT"/>
              </a:rPr>
              <a:t>i	</a:t>
            </a:r>
            <a:r>
              <a:rPr sz="2000" spc="-5" dirty="0">
                <a:latin typeface="Arial MT"/>
                <a:cs typeface="Arial MT"/>
              </a:rPr>
              <a:t>d</a:t>
            </a:r>
            <a:r>
              <a:rPr sz="2000" spc="5" dirty="0">
                <a:latin typeface="Arial MT"/>
                <a:cs typeface="Arial MT"/>
              </a:rPr>
              <a:t>ov</a:t>
            </a:r>
            <a:r>
              <a:rPr sz="2000" dirty="0">
                <a:latin typeface="Arial MT"/>
                <a:cs typeface="Arial MT"/>
              </a:rPr>
              <a:t>rà	</a:t>
            </a:r>
            <a:r>
              <a:rPr sz="2000" spc="5" dirty="0">
                <a:latin typeface="Arial MT"/>
                <a:cs typeface="Arial MT"/>
              </a:rPr>
              <a:t>p</a:t>
            </a:r>
            <a:r>
              <a:rPr sz="2000" dirty="0">
                <a:latin typeface="Arial MT"/>
                <a:cs typeface="Arial MT"/>
              </a:rPr>
              <a:t>r</a:t>
            </a:r>
            <a:r>
              <a:rPr sz="2000" spc="5" dirty="0">
                <a:latin typeface="Arial MT"/>
                <a:cs typeface="Arial MT"/>
              </a:rPr>
              <a:t>ov</a:t>
            </a:r>
            <a:r>
              <a:rPr sz="2000" dirty="0">
                <a:latin typeface="Arial MT"/>
                <a:cs typeface="Arial MT"/>
              </a:rPr>
              <a:t>v</a:t>
            </a:r>
            <a:r>
              <a:rPr sz="2000" spc="5" dirty="0">
                <a:latin typeface="Arial MT"/>
                <a:cs typeface="Arial MT"/>
              </a:rPr>
              <a:t>ed</a:t>
            </a:r>
            <a:r>
              <a:rPr sz="2000" spc="-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re	a	m</a:t>
            </a:r>
            <a:r>
              <a:rPr sz="2000" spc="-5" dirty="0">
                <a:latin typeface="Arial MT"/>
                <a:cs typeface="Arial MT"/>
              </a:rPr>
              <a:t>o</a:t>
            </a:r>
            <a:r>
              <a:rPr sz="2000" spc="5" dirty="0">
                <a:latin typeface="Arial MT"/>
                <a:cs typeface="Arial MT"/>
              </a:rPr>
              <a:t>d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spc="-10" dirty="0">
                <a:latin typeface="Arial MT"/>
                <a:cs typeface="Arial MT"/>
              </a:rPr>
              <a:t>f</a:t>
            </a:r>
            <a:r>
              <a:rPr sz="2000" dirty="0">
                <a:latin typeface="Arial MT"/>
                <a:cs typeface="Arial MT"/>
              </a:rPr>
              <a:t>i</a:t>
            </a:r>
            <a:r>
              <a:rPr sz="2000" spc="5" dirty="0">
                <a:latin typeface="Arial MT"/>
                <a:cs typeface="Arial MT"/>
              </a:rPr>
              <a:t>c</a:t>
            </a: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re	la  carta</a:t>
            </a:r>
            <a:r>
              <a:rPr sz="2000" spc="3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</a:t>
            </a:r>
            <a:r>
              <a:rPr sz="2000" spc="3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identità,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il</a:t>
            </a:r>
            <a:r>
              <a:rPr sz="2000" spc="3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passaporto,</a:t>
            </a:r>
            <a:r>
              <a:rPr sz="2000" spc="3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la</a:t>
            </a:r>
            <a:r>
              <a:rPr sz="2000" spc="3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patente</a:t>
            </a:r>
            <a:r>
              <a:rPr sz="2000" spc="3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di</a:t>
            </a:r>
            <a:r>
              <a:rPr sz="2000" spc="3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guida,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28222" y="6593925"/>
            <a:ext cx="232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58015" y="5007495"/>
            <a:ext cx="5246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6550" algn="l"/>
                <a:tab pos="3455670" algn="l"/>
                <a:tab pos="4229100" algn="l"/>
              </a:tabLst>
            </a:pPr>
            <a:r>
              <a:rPr sz="2000" dirty="0">
                <a:latin typeface="Arial MT"/>
                <a:cs typeface="Arial MT"/>
              </a:rPr>
              <a:t>eventuali	intestazioni	</a:t>
            </a:r>
            <a:r>
              <a:rPr sz="2000" spc="-5" dirty="0">
                <a:latin typeface="Arial MT"/>
                <a:cs typeface="Arial MT"/>
              </a:rPr>
              <a:t>di	proprietà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58015" y="5007495"/>
            <a:ext cx="5963920" cy="8972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5796915" algn="just">
              <a:lnSpc>
                <a:spcPct val="92900"/>
              </a:lnSpc>
              <a:spcBef>
                <a:spcPts val="270"/>
              </a:spcBef>
            </a:pPr>
            <a:r>
              <a:rPr sz="2000" dirty="0">
                <a:latin typeface="Arial MT"/>
                <a:cs typeface="Arial MT"/>
              </a:rPr>
              <a:t>e  conseguentemente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dovranno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essere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variate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le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utenze </a:t>
            </a:r>
            <a:r>
              <a:rPr sz="2000" dirty="0">
                <a:latin typeface="Arial MT"/>
                <a:cs typeface="Arial MT"/>
              </a:rPr>
              <a:t>domestiche,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correnti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 bancari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ecc.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9998" y="1065606"/>
            <a:ext cx="728980" cy="915035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60"/>
              </a:spcBef>
            </a:pPr>
            <a:r>
              <a:rPr sz="5400" b="1" dirty="0">
                <a:solidFill>
                  <a:srgbClr val="4AABC5"/>
                </a:solidFill>
                <a:latin typeface="Arial"/>
                <a:cs typeface="Arial"/>
              </a:rPr>
              <a:t>5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79691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15" dirty="0"/>
              <a:t> </a:t>
            </a:r>
            <a:r>
              <a:rPr spc="165" dirty="0"/>
              <a:t>cambio</a:t>
            </a:r>
            <a:r>
              <a:rPr spc="85" dirty="0"/>
              <a:t> </a:t>
            </a:r>
            <a:r>
              <a:rPr spc="180" dirty="0"/>
              <a:t>nomi</a:t>
            </a:r>
            <a:r>
              <a:rPr spc="5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5064" y="379704"/>
            <a:ext cx="8854440" cy="143319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389245" marR="12065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15" dirty="0"/>
              <a:t> </a:t>
            </a:r>
            <a:r>
              <a:rPr spc="165" dirty="0"/>
              <a:t>cambio</a:t>
            </a:r>
            <a:r>
              <a:rPr spc="85" dirty="0"/>
              <a:t> </a:t>
            </a:r>
            <a:r>
              <a:rPr spc="180" dirty="0"/>
              <a:t>nomi</a:t>
            </a:r>
            <a:r>
              <a:rPr spc="5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  <a:p>
            <a:pPr marL="12700" marR="5080">
              <a:lnSpc>
                <a:spcPct val="100000"/>
              </a:lnSpc>
              <a:tabLst>
                <a:tab pos="879475" algn="l"/>
                <a:tab pos="3053715" algn="l"/>
                <a:tab pos="3678554" algn="l"/>
                <a:tab pos="5386705" algn="l"/>
                <a:tab pos="5948045" algn="l"/>
                <a:tab pos="7331075" algn="l"/>
                <a:tab pos="8452485" algn="l"/>
              </a:tabLst>
            </a:pPr>
            <a:r>
              <a:rPr sz="1800" spc="-20" dirty="0">
                <a:latin typeface="Arial"/>
                <a:cs typeface="Arial"/>
              </a:rPr>
              <a:t>PE</a:t>
            </a:r>
            <a:r>
              <a:rPr sz="1800" dirty="0">
                <a:latin typeface="Arial"/>
                <a:cs typeface="Arial"/>
              </a:rPr>
              <a:t>R	</a:t>
            </a:r>
            <a:r>
              <a:rPr sz="1800" spc="-20" dirty="0">
                <a:latin typeface="Arial"/>
                <a:cs typeface="Arial"/>
              </a:rPr>
              <a:t>P</a:t>
            </a:r>
            <a:r>
              <a:rPr sz="1800" spc="-25" dirty="0">
                <a:latin typeface="Arial"/>
                <a:cs typeface="Arial"/>
              </a:rPr>
              <a:t>R</a:t>
            </a:r>
            <a:r>
              <a:rPr sz="1800" spc="-20" dirty="0">
                <a:latin typeface="Arial"/>
                <a:cs typeface="Arial"/>
              </a:rPr>
              <a:t>ESE</a:t>
            </a:r>
            <a:r>
              <a:rPr sz="1800" spc="-30" dirty="0">
                <a:latin typeface="Arial"/>
                <a:cs typeface="Arial"/>
              </a:rPr>
              <a:t>N</a:t>
            </a:r>
            <a:r>
              <a:rPr sz="1800" spc="-160" dirty="0">
                <a:latin typeface="Arial"/>
                <a:cs typeface="Arial"/>
              </a:rPr>
              <a:t>T</a:t>
            </a:r>
            <a:r>
              <a:rPr sz="1800" spc="-25" dirty="0">
                <a:latin typeface="Arial"/>
                <a:cs typeface="Arial"/>
              </a:rPr>
              <a:t>AR</a:t>
            </a:r>
            <a:r>
              <a:rPr sz="1800" dirty="0">
                <a:latin typeface="Arial"/>
                <a:cs typeface="Arial"/>
              </a:rPr>
              <a:t>E	</a:t>
            </a:r>
            <a:r>
              <a:rPr sz="1800" spc="-2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A	</a:t>
            </a:r>
            <a:r>
              <a:rPr sz="1800" spc="-30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20" dirty="0">
                <a:latin typeface="Arial"/>
                <a:cs typeface="Arial"/>
              </a:rPr>
              <a:t>M</a:t>
            </a:r>
            <a:r>
              <a:rPr sz="1800" spc="-30" dirty="0">
                <a:latin typeface="Arial"/>
                <a:cs typeface="Arial"/>
              </a:rPr>
              <a:t>A</a:t>
            </a:r>
            <a:r>
              <a:rPr sz="1800" spc="-25" dirty="0">
                <a:latin typeface="Arial"/>
                <a:cs typeface="Arial"/>
              </a:rPr>
              <a:t>N</a:t>
            </a:r>
            <a:r>
              <a:rPr sz="1800" spc="-3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A	</a:t>
            </a:r>
            <a:r>
              <a:rPr sz="1800" spc="-3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	</a:t>
            </a:r>
            <a:r>
              <a:rPr sz="1800" spc="-30" dirty="0">
                <a:latin typeface="Arial"/>
                <a:cs typeface="Arial"/>
              </a:rPr>
              <a:t>C</a:t>
            </a:r>
            <a:r>
              <a:rPr sz="1800" spc="-25" dirty="0">
                <a:latin typeface="Arial"/>
                <a:cs typeface="Arial"/>
              </a:rPr>
              <a:t>A</a:t>
            </a:r>
            <a:r>
              <a:rPr sz="1800" spc="-20" dirty="0">
                <a:latin typeface="Arial"/>
                <a:cs typeface="Arial"/>
              </a:rPr>
              <a:t>M</a:t>
            </a:r>
            <a:r>
              <a:rPr sz="1800" spc="-25" dirty="0">
                <a:latin typeface="Arial"/>
                <a:cs typeface="Arial"/>
              </a:rPr>
              <a:t>B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O	</a:t>
            </a:r>
            <a:r>
              <a:rPr sz="1800" spc="-3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2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	</a:t>
            </a:r>
            <a:r>
              <a:rPr sz="1800" spc="-20" dirty="0">
                <a:latin typeface="Arial"/>
                <a:cs typeface="Arial"/>
              </a:rPr>
              <a:t>E/</a:t>
            </a:r>
            <a:r>
              <a:rPr sz="1800" dirty="0">
                <a:latin typeface="Arial"/>
                <a:cs typeface="Arial"/>
              </a:rPr>
              <a:t>O  </a:t>
            </a:r>
            <a:r>
              <a:rPr sz="1800" spc="-20" dirty="0">
                <a:latin typeface="Arial"/>
                <a:cs typeface="Arial"/>
              </a:rPr>
              <a:t>COGNOME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È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NECESSARIO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AVERE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LA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CITTADINANZA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ITALIANA?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9477" y="2620454"/>
            <a:ext cx="3601427" cy="32745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9994" y="1259636"/>
            <a:ext cx="728980" cy="784830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60"/>
              </a:spcBef>
            </a:pPr>
            <a:r>
              <a:rPr sz="4800" b="1" dirty="0">
                <a:solidFill>
                  <a:srgbClr val="4AABC5"/>
                </a:solidFill>
                <a:latin typeface="Arial"/>
                <a:cs typeface="Arial"/>
              </a:rPr>
              <a:t>6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28222" y="6593925"/>
            <a:ext cx="232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05064" y="2514600"/>
            <a:ext cx="5740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Sì, la cittadinanza italiana è un presupposto fondamentale per avere accesso alla procedura del cambio nome e/o cognome, così come previsto dagli artt. 89 e ss. del DPR n. 396/2000 e successive modificazioni e integrazioni.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539" y="2687294"/>
            <a:ext cx="57410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 MT"/>
                <a:cs typeface="Arial MT"/>
              </a:rPr>
              <a:t>No, </a:t>
            </a:r>
            <a:r>
              <a:rPr sz="2000" spc="-5" dirty="0">
                <a:latin typeface="Arial MT"/>
                <a:cs typeface="Arial MT"/>
              </a:rPr>
              <a:t>ai sensi </a:t>
            </a:r>
            <a:r>
              <a:rPr sz="2000" spc="-10" dirty="0">
                <a:latin typeface="Arial MT"/>
                <a:cs typeface="Arial MT"/>
              </a:rPr>
              <a:t>dell’art. 89, comma 1, </a:t>
            </a:r>
            <a:r>
              <a:rPr sz="2000" spc="-5" dirty="0">
                <a:latin typeface="Arial MT"/>
                <a:cs typeface="Arial MT"/>
              </a:rPr>
              <a:t>del </a:t>
            </a:r>
            <a:r>
              <a:rPr sz="2000" spc="-55" dirty="0">
                <a:latin typeface="Arial MT"/>
                <a:cs typeface="Arial MT"/>
              </a:rPr>
              <a:t>D.P.R. </a:t>
            </a:r>
            <a:r>
              <a:rPr sz="2000" spc="-10" dirty="0">
                <a:latin typeface="Arial MT"/>
                <a:cs typeface="Arial MT"/>
              </a:rPr>
              <a:t>n. 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396/2000, l’interessato può presentare </a:t>
            </a:r>
            <a:r>
              <a:rPr sz="2000" spc="-5" dirty="0">
                <a:latin typeface="Arial MT"/>
                <a:cs typeface="Arial MT"/>
              </a:rPr>
              <a:t>la </a:t>
            </a:r>
            <a:r>
              <a:rPr sz="2000" spc="-10" dirty="0">
                <a:latin typeface="Arial MT"/>
                <a:cs typeface="Arial MT"/>
              </a:rPr>
              <a:t>propria 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istanza anche </a:t>
            </a:r>
            <a:r>
              <a:rPr sz="2000" spc="-5" dirty="0">
                <a:latin typeface="Arial MT"/>
                <a:cs typeface="Arial MT"/>
              </a:rPr>
              <a:t>al </a:t>
            </a:r>
            <a:r>
              <a:rPr sz="2000" spc="-15" dirty="0">
                <a:latin typeface="Arial MT"/>
                <a:cs typeface="Arial MT"/>
              </a:rPr>
              <a:t>Prefetto </a:t>
            </a:r>
            <a:r>
              <a:rPr sz="2000" spc="-10" dirty="0">
                <a:latin typeface="Arial MT"/>
                <a:cs typeface="Arial MT"/>
              </a:rPr>
              <a:t>della Provincia in </a:t>
            </a:r>
            <a:r>
              <a:rPr sz="2000" spc="-5" dirty="0">
                <a:latin typeface="Arial MT"/>
                <a:cs typeface="Arial MT"/>
              </a:rPr>
              <a:t>cui </a:t>
            </a:r>
            <a:r>
              <a:rPr sz="2000" dirty="0">
                <a:latin typeface="Arial MT"/>
                <a:cs typeface="Arial MT"/>
              </a:rPr>
              <a:t>è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situato l’ufficio </a:t>
            </a:r>
            <a:r>
              <a:rPr sz="2000" spc="-10" dirty="0">
                <a:latin typeface="Arial MT"/>
                <a:cs typeface="Arial MT"/>
              </a:rPr>
              <a:t>dello </a:t>
            </a:r>
            <a:r>
              <a:rPr sz="2000" spc="-15" dirty="0">
                <a:latin typeface="Arial MT"/>
                <a:cs typeface="Arial MT"/>
              </a:rPr>
              <a:t>stato </a:t>
            </a:r>
            <a:r>
              <a:rPr sz="2000" spc="-10" dirty="0">
                <a:latin typeface="Arial MT"/>
                <a:cs typeface="Arial MT"/>
              </a:rPr>
              <a:t>civile </a:t>
            </a:r>
            <a:r>
              <a:rPr sz="2000" spc="-5" dirty="0">
                <a:latin typeface="Arial MT"/>
                <a:cs typeface="Arial MT"/>
              </a:rPr>
              <a:t>presso </a:t>
            </a:r>
            <a:r>
              <a:rPr sz="2000" spc="-10" dirty="0">
                <a:latin typeface="Arial MT"/>
                <a:cs typeface="Arial MT"/>
              </a:rPr>
              <a:t>il quale </a:t>
            </a:r>
            <a:r>
              <a:rPr sz="2000" dirty="0">
                <a:latin typeface="Arial MT"/>
                <a:cs typeface="Arial MT"/>
              </a:rPr>
              <a:t>si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trova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l’atto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di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nascita.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5778" y="610819"/>
            <a:ext cx="10027920" cy="157924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433060" marR="1141095">
              <a:lnSpc>
                <a:spcPts val="3310"/>
              </a:lnSpc>
              <a:spcBef>
                <a:spcPts val="250"/>
              </a:spcBef>
            </a:pPr>
            <a:r>
              <a:rPr spc="110" dirty="0"/>
              <a:t>Faq</a:t>
            </a:r>
            <a:r>
              <a:rPr spc="35" dirty="0"/>
              <a:t> </a:t>
            </a:r>
            <a:r>
              <a:rPr spc="160" dirty="0"/>
              <a:t>cambio</a:t>
            </a:r>
            <a:r>
              <a:rPr spc="90" dirty="0"/>
              <a:t> </a:t>
            </a:r>
            <a:r>
              <a:rPr spc="180" dirty="0"/>
              <a:t>nomi</a:t>
            </a:r>
            <a:r>
              <a:rPr spc="55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  <a:p>
            <a:pPr marL="12700" marR="5080">
              <a:lnSpc>
                <a:spcPct val="100000"/>
              </a:lnSpc>
              <a:spcBef>
                <a:spcPts val="1140"/>
              </a:spcBef>
            </a:pPr>
            <a:r>
              <a:rPr sz="1800" spc="-5" dirty="0">
                <a:latin typeface="Arial"/>
                <a:cs typeface="Arial"/>
              </a:rPr>
              <a:t>LA</a:t>
            </a:r>
            <a:r>
              <a:rPr sz="1800" spc="1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DOMANDA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1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CAMBIAMENTO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DEL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NOME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E/O</a:t>
            </a:r>
            <a:r>
              <a:rPr sz="1800" spc="1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COGNOME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PUO’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ESSERE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PRESENTATA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SOLO</a:t>
            </a:r>
            <a:r>
              <a:rPr sz="1800" spc="-10" dirty="0">
                <a:latin typeface="Arial"/>
                <a:cs typeface="Arial"/>
              </a:rPr>
              <a:t> 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PREFETTO DELLA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PROVINCIA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RESIDENZA?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19366" y="2854807"/>
            <a:ext cx="4210050" cy="3078480"/>
            <a:chOff x="7119366" y="2854807"/>
            <a:chExt cx="4210050" cy="3078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9366" y="2854807"/>
              <a:ext cx="3314865" cy="30779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1082" y="3643934"/>
              <a:ext cx="2417737" cy="16649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51358" y="1619643"/>
            <a:ext cx="728980" cy="915035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55"/>
              </a:spcBef>
            </a:pPr>
            <a:r>
              <a:rPr sz="5400" b="1" dirty="0">
                <a:solidFill>
                  <a:srgbClr val="4AABC5"/>
                </a:solidFill>
                <a:latin typeface="Arial"/>
                <a:cs typeface="Arial"/>
              </a:rPr>
              <a:t>7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28222" y="6593925"/>
            <a:ext cx="232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3298" y="1361414"/>
            <a:ext cx="9636125" cy="164609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ct val="76700"/>
              </a:lnSpc>
              <a:spcBef>
                <a:spcPts val="660"/>
              </a:spcBef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SONO</a:t>
            </a:r>
            <a:r>
              <a:rPr sz="20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UN</a:t>
            </a:r>
            <a:r>
              <a:rPr sz="20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CC0000"/>
                </a:solidFill>
                <a:latin typeface="Arial"/>
                <a:cs typeface="Arial"/>
              </a:rPr>
              <a:t>CITTADINO</a:t>
            </a:r>
            <a:r>
              <a:rPr sz="20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STRANIERO</a:t>
            </a:r>
            <a:r>
              <a:rPr sz="20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RESIDENTE</a:t>
            </a:r>
            <a:r>
              <a:rPr sz="20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IN</a:t>
            </a:r>
            <a:r>
              <a:rPr sz="20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ITALIA,</a:t>
            </a:r>
            <a:r>
              <a:rPr sz="20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CC0000"/>
                </a:solidFill>
                <a:latin typeface="Arial MT"/>
                <a:cs typeface="Arial MT"/>
              </a:rPr>
              <a:t>POSSO</a:t>
            </a:r>
            <a:r>
              <a:rPr sz="2000" spc="-5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CC0000"/>
                </a:solidFill>
                <a:latin typeface="Arial MT"/>
                <a:cs typeface="Arial MT"/>
              </a:rPr>
              <a:t>CHIEDERE</a:t>
            </a:r>
            <a:r>
              <a:rPr sz="2000" spc="-5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CC0000"/>
                </a:solidFill>
                <a:latin typeface="Arial MT"/>
                <a:cs typeface="Arial MT"/>
              </a:rPr>
              <a:t>DI </a:t>
            </a:r>
            <a:r>
              <a:rPr sz="2000" spc="-54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MT"/>
                <a:cs typeface="Arial MT"/>
              </a:rPr>
              <a:t>CAMBIARE</a:t>
            </a:r>
            <a:r>
              <a:rPr sz="2000" spc="-6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Arial MT"/>
                <a:cs typeface="Arial MT"/>
              </a:rPr>
              <a:t>IL</a:t>
            </a:r>
            <a:r>
              <a:rPr sz="2000" spc="-50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000" spc="-20" dirty="0">
                <a:solidFill>
                  <a:srgbClr val="CC0000"/>
                </a:solidFill>
                <a:latin typeface="Arial MT"/>
                <a:cs typeface="Arial MT"/>
              </a:rPr>
              <a:t>MIO</a:t>
            </a:r>
            <a:r>
              <a:rPr sz="2000" spc="-45" dirty="0">
                <a:solidFill>
                  <a:srgbClr val="CC000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CC0000"/>
                </a:solidFill>
                <a:latin typeface="Arial MT"/>
                <a:cs typeface="Arial MT"/>
              </a:rPr>
              <a:t>NOME/COGNOME?</a:t>
            </a:r>
            <a:endParaRPr sz="2000" dirty="0">
              <a:latin typeface="Arial MT"/>
              <a:cs typeface="Arial MT"/>
            </a:endParaRPr>
          </a:p>
          <a:p>
            <a:pPr marL="67945" algn="just">
              <a:lnSpc>
                <a:spcPct val="100000"/>
              </a:lnSpc>
              <a:spcBef>
                <a:spcPts val="1040"/>
              </a:spcBef>
              <a:tabLst>
                <a:tab pos="867410" algn="l"/>
              </a:tabLst>
            </a:pPr>
            <a:r>
              <a:rPr sz="1800" spc="-5" dirty="0">
                <a:latin typeface="Arial MT"/>
                <a:cs typeface="Arial MT"/>
              </a:rPr>
              <a:t>Non</a:t>
            </a:r>
            <a:r>
              <a:rPr sz="1800" spc="4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è	</a:t>
            </a:r>
            <a:r>
              <a:rPr sz="1800" spc="-10" dirty="0" err="1">
                <a:latin typeface="Arial MT"/>
                <a:cs typeface="Arial MT"/>
              </a:rPr>
              <a:t>possibile</a:t>
            </a:r>
            <a:r>
              <a:rPr sz="1800" spc="-10" dirty="0" smtClean="0">
                <a:latin typeface="Arial MT"/>
                <a:cs typeface="Arial MT"/>
              </a:rPr>
              <a:t>.</a:t>
            </a:r>
            <a:endParaRPr lang="it-IT" sz="1800" spc="-10" dirty="0" smtClean="0">
              <a:latin typeface="Arial MT"/>
              <a:cs typeface="Arial MT"/>
            </a:endParaRPr>
          </a:p>
          <a:p>
            <a:pPr marL="67945" algn="just">
              <a:lnSpc>
                <a:spcPct val="100000"/>
              </a:lnSpc>
              <a:spcBef>
                <a:spcPts val="1040"/>
              </a:spcBef>
              <a:tabLst>
                <a:tab pos="867410" algn="l"/>
              </a:tabLst>
            </a:pPr>
            <a:r>
              <a:rPr lang="it-IT" dirty="0">
                <a:latin typeface="Arial MT"/>
                <a:cs typeface="Arial MT"/>
              </a:rPr>
              <a:t>Il procedimento di cambiamento del cognome o del nome disciplinato dal D. P. R n. 396 /2000  e successive  modifiche, non si applica ai cittadini stranieri.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9097" y="4383976"/>
            <a:ext cx="9908540" cy="120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PER</a:t>
            </a:r>
            <a:r>
              <a:rPr sz="1800" b="1" spc="5" dirty="0">
                <a:solidFill>
                  <a:srgbClr val="BF0000"/>
                </a:solidFill>
                <a:latin typeface="Arial"/>
                <a:cs typeface="Arial"/>
              </a:rPr>
              <a:t> GLI</a:t>
            </a:r>
            <a:r>
              <a:rPr sz="1800" b="1" spc="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ITALIANI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 NATI</a:t>
            </a:r>
            <a:r>
              <a:rPr sz="18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ALL’ESTERO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 CHE</a:t>
            </a:r>
            <a:r>
              <a:rPr sz="1800" b="1" spc="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INTENDONO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PRESENTARE</a:t>
            </a:r>
            <a:r>
              <a:rPr sz="1800" b="1" spc="-1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ISTANZA</a:t>
            </a:r>
            <a:r>
              <a:rPr sz="1800" b="1" spc="5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DI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CAMBIO NOME/COGNOME È NECESSARIA </a:t>
            </a:r>
            <a:r>
              <a:rPr sz="1800" spc="-5" dirty="0">
                <a:solidFill>
                  <a:srgbClr val="BF0000"/>
                </a:solidFill>
                <a:latin typeface="Arial MT"/>
                <a:cs typeface="Arial MT"/>
              </a:rPr>
              <a:t>LA TRASCRIZIONE IN </a:t>
            </a:r>
            <a:r>
              <a:rPr sz="1800" dirty="0">
                <a:solidFill>
                  <a:srgbClr val="BF0000"/>
                </a:solidFill>
                <a:latin typeface="Arial MT"/>
                <a:cs typeface="Arial MT"/>
              </a:rPr>
              <a:t>ITALIA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DELL’ATTO </a:t>
            </a:r>
            <a:r>
              <a:rPr sz="1800" b="1" spc="-5" dirty="0">
                <a:solidFill>
                  <a:srgbClr val="BF0000"/>
                </a:solidFill>
                <a:latin typeface="Arial"/>
                <a:cs typeface="Arial"/>
              </a:rPr>
              <a:t>DI </a:t>
            </a:r>
            <a:r>
              <a:rPr sz="1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BF0000"/>
                </a:solidFill>
                <a:latin typeface="Arial"/>
                <a:cs typeface="Arial"/>
              </a:rPr>
              <a:t>NASCITA?</a:t>
            </a:r>
            <a:endParaRPr sz="1800" dirty="0">
              <a:latin typeface="Arial"/>
              <a:cs typeface="Arial"/>
            </a:endParaRPr>
          </a:p>
          <a:p>
            <a:pPr marL="112395" algn="just">
              <a:lnSpc>
                <a:spcPct val="100000"/>
              </a:lnSpc>
              <a:spcBef>
                <a:spcPts val="680"/>
              </a:spcBef>
            </a:pPr>
            <a:r>
              <a:rPr sz="1800" dirty="0">
                <a:latin typeface="Arial MT"/>
                <a:cs typeface="Arial MT"/>
              </a:rPr>
              <a:t>È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necessaria,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altrimenti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non</a:t>
            </a:r>
            <a:r>
              <a:rPr sz="1800" dirty="0">
                <a:latin typeface="Arial MT"/>
                <a:cs typeface="Arial MT"/>
              </a:rPr>
              <a:t> è </a:t>
            </a:r>
            <a:r>
              <a:rPr sz="1800" spc="-10" dirty="0">
                <a:latin typeface="Arial MT"/>
                <a:cs typeface="Arial MT"/>
              </a:rPr>
              <a:t>possibile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corso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all’iter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procedimentale.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9081" y="3440079"/>
            <a:ext cx="9844557" cy="53676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175" rIns="0" bIns="0" rtlCol="0">
            <a:spAutoFit/>
          </a:bodyPr>
          <a:lstStyle/>
          <a:p>
            <a:pPr marL="5832475" marR="5080">
              <a:lnSpc>
                <a:spcPts val="3300"/>
              </a:lnSpc>
              <a:spcBef>
                <a:spcPts val="260"/>
              </a:spcBef>
            </a:pPr>
            <a:r>
              <a:rPr spc="110" dirty="0"/>
              <a:t>Faq</a:t>
            </a:r>
            <a:r>
              <a:rPr spc="15" dirty="0"/>
              <a:t> </a:t>
            </a:r>
            <a:r>
              <a:rPr spc="165" dirty="0"/>
              <a:t>cambio</a:t>
            </a:r>
            <a:r>
              <a:rPr spc="85" dirty="0"/>
              <a:t> </a:t>
            </a:r>
            <a:r>
              <a:rPr spc="180" dirty="0"/>
              <a:t>nomi</a:t>
            </a:r>
            <a:r>
              <a:rPr spc="60" dirty="0"/>
              <a:t> </a:t>
            </a:r>
            <a:r>
              <a:rPr spc="30" dirty="0"/>
              <a:t>e </a:t>
            </a:r>
            <a:r>
              <a:rPr spc="-830" dirty="0"/>
              <a:t> </a:t>
            </a:r>
            <a:r>
              <a:rPr spc="195" dirty="0"/>
              <a:t>cognomi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928222" y="6593925"/>
            <a:ext cx="2324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78787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525513" y="1390623"/>
            <a:ext cx="728980" cy="876522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55"/>
              </a:spcBef>
            </a:pPr>
            <a:r>
              <a:rPr lang="it-IT" sz="5400" b="1" dirty="0">
                <a:solidFill>
                  <a:srgbClr val="4AABC5"/>
                </a:solidFill>
                <a:latin typeface="Arial"/>
                <a:cs typeface="Arial"/>
              </a:rPr>
              <a:t>8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12" name="object 7"/>
          <p:cNvSpPr txBox="1"/>
          <p:nvPr/>
        </p:nvSpPr>
        <p:spPr>
          <a:xfrm>
            <a:off x="525513" y="4405470"/>
            <a:ext cx="728980" cy="876522"/>
          </a:xfrm>
          <a:prstGeom prst="rect">
            <a:avLst/>
          </a:prstGeom>
          <a:ln w="25559">
            <a:solidFill>
              <a:srgbClr val="F69545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355"/>
              </a:spcBef>
            </a:pPr>
            <a:r>
              <a:rPr lang="it-IT" sz="5400" b="1" dirty="0">
                <a:solidFill>
                  <a:srgbClr val="4AABC5"/>
                </a:solidFill>
                <a:latin typeface="Arial"/>
                <a:cs typeface="Arial"/>
              </a:rPr>
              <a:t>9</a:t>
            </a:r>
            <a:endParaRPr sz="5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3486</Words>
  <Application>Microsoft Office PowerPoint</Application>
  <PresentationFormat>Personalizzato</PresentationFormat>
  <Paragraphs>264</Paragraphs>
  <Slides>31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Arial MT</vt:lpstr>
      <vt:lpstr>Calibri</vt:lpstr>
      <vt:lpstr>Trebuchet MS</vt:lpstr>
      <vt:lpstr>Wingdings</vt:lpstr>
      <vt:lpstr>Office Theme</vt:lpstr>
      <vt:lpstr>DOMANDE FREQUENTI</vt:lpstr>
      <vt:lpstr>Presentazione standard di PowerPoint</vt:lpstr>
      <vt:lpstr>Faq cambio nomi e  cognomi  LA DOMANDA DEVE ESSERE PRESENTATA IN BOLLO?</vt:lpstr>
      <vt:lpstr>Faq cambio nomi e   cognomi</vt:lpstr>
      <vt:lpstr>Faq cambio nomi e  cognomi</vt:lpstr>
      <vt:lpstr>Faq cambio nomi e  cognomi</vt:lpstr>
      <vt:lpstr>Faq cambio nomi e  cognomi PER PRESENTARE LA DOMANDA DI CAMBIO NOME E/O  COGNOME È NECESSARIO AVERE LA CITTADINANZA ITALIANA?</vt:lpstr>
      <vt:lpstr>Faq cambio nomi e  cognomi LA DOMANDA DI CAMBIAMENTO DEL NOME E/O COGNOME PUO’ ESSERE PRESENTATA  SOLO AL PREFETTO DELLA PROVINCIA DI RESIDENZA?</vt:lpstr>
      <vt:lpstr>Faq cambio nomi e  cognomi</vt:lpstr>
      <vt:lpstr>Faq cambio nomi e  cognomi</vt:lpstr>
      <vt:lpstr>Presentazione standard di PowerPoint</vt:lpstr>
      <vt:lpstr>Faq cambio nomi e  cognomi  </vt:lpstr>
      <vt:lpstr>Faq cambio nomi e  cognomi</vt:lpstr>
      <vt:lpstr>Faq cambio nomi e  cognomi</vt:lpstr>
      <vt:lpstr>Faq cambio nomi e  cognomi </vt:lpstr>
      <vt:lpstr>Faq cambio nomi e  cognomi</vt:lpstr>
      <vt:lpstr>Faq cambio nomi e  cognomi</vt:lpstr>
      <vt:lpstr>Faq cambio nomi e  cognomi</vt:lpstr>
      <vt:lpstr>Faq cambio nomi e  cognomi</vt:lpstr>
      <vt:lpstr>Faq cambio nomi e  cognomi</vt:lpstr>
      <vt:lpstr>Faq cambio nomi e  cognomi</vt:lpstr>
      <vt:lpstr>Faq cambio nomi e  cognomi</vt:lpstr>
      <vt:lpstr>Faq cambio nomi e  cognomi</vt:lpstr>
      <vt:lpstr>Faq cambio nomi e  cognomi</vt:lpstr>
      <vt:lpstr>Faq cambio nomi e  cognomi</vt:lpstr>
      <vt:lpstr>Faq cambio nomi e cognomi</vt:lpstr>
      <vt:lpstr>Faq cambio nomi e  cognomi </vt:lpstr>
      <vt:lpstr>Faq cambio nomi e  cognomi</vt:lpstr>
      <vt:lpstr>Faq cambio nomi e  cognomi</vt:lpstr>
      <vt:lpstr>Faq cambio nomi e  cognomi</vt:lpstr>
      <vt:lpstr>È POSSIBILE OTTENERE IL CAMBIO NOME PER ALLINEARLO AL GENERE MUTATO IN VIA AMMINISTRATIVA NEL PAESE DI ORIGINE (ES. IN BRASILE tramite il cd. «cartorio»)?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Ludovica Valenti</cp:lastModifiedBy>
  <cp:revision>40</cp:revision>
  <dcterms:created xsi:type="dcterms:W3CDTF">2024-03-20T11:17:45Z</dcterms:created>
  <dcterms:modified xsi:type="dcterms:W3CDTF">2024-03-25T10:33:40Z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2024-03-20T00:00:00Z</vt:filetime>
  </property>
  <property fmtid="{D5CDD505-2E9C-101B-9397-08002B2CF9AE}" pid="3" name="Creator">
    <vt:lpwstr>Writer</vt:lpwstr>
  </property>
  <property fmtid="{D5CDD505-2E9C-101B-9397-08002B2CF9AE}" pid="4" name="LastSaved">
    <vt:filetime>2024-03-20T00:00:00Z</vt:filetime>
  </property>
</Properties>
</file>