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5"/>
  </p:notesMasterIdLst>
  <p:sldIdLst>
    <p:sldId id="257" r:id="rId2"/>
    <p:sldId id="259" r:id="rId3"/>
    <p:sldId id="263" r:id="rId4"/>
    <p:sldId id="260" r:id="rId5"/>
    <p:sldId id="261" r:id="rId6"/>
    <p:sldId id="287" r:id="rId7"/>
    <p:sldId id="262" r:id="rId8"/>
    <p:sldId id="264" r:id="rId9"/>
    <p:sldId id="265" r:id="rId10"/>
    <p:sldId id="272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80" r:id="rId19"/>
    <p:sldId id="317" r:id="rId20"/>
    <p:sldId id="318" r:id="rId21"/>
    <p:sldId id="313" r:id="rId22"/>
    <p:sldId id="312" r:id="rId23"/>
    <p:sldId id="289" r:id="rId24"/>
    <p:sldId id="290" r:id="rId25"/>
    <p:sldId id="293" r:id="rId26"/>
    <p:sldId id="294" r:id="rId27"/>
    <p:sldId id="291" r:id="rId28"/>
    <p:sldId id="278" r:id="rId29"/>
    <p:sldId id="282" r:id="rId30"/>
    <p:sldId id="283" r:id="rId31"/>
    <p:sldId id="284" r:id="rId32"/>
    <p:sldId id="306" r:id="rId33"/>
    <p:sldId id="298" r:id="rId34"/>
    <p:sldId id="300" r:id="rId35"/>
    <p:sldId id="299" r:id="rId36"/>
    <p:sldId id="302" r:id="rId37"/>
    <p:sldId id="303" r:id="rId38"/>
    <p:sldId id="315" r:id="rId39"/>
    <p:sldId id="304" r:id="rId40"/>
    <p:sldId id="305" r:id="rId41"/>
    <p:sldId id="307" r:id="rId42"/>
    <p:sldId id="316" r:id="rId43"/>
    <p:sldId id="31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Pugnale" initials="CP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884"/>
  </p:normalViewPr>
  <p:slideViewPr>
    <p:cSldViewPr snapToGrid="0" snapToObject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anuele\Desktop\CTI%20-%20DOSSIER%20STATISTICO\distribuzione%20territoria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1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2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3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14.200.145\AreaIV\UFFICIO%20IMMIGRAZIONE\STATISTICHE%20AREA%20IV\CTI\Lavoro\TABELLE%20E%20GRAFICI%20PER%20PPT\Tabelle%20e%20grafici%20LAVORO%20DIPENDENTE%20SETTOR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14.200.145\AreaIV\UFFICIO%20IMMIGRAZIONE\STATISTICHE%20AREA%20IV\CTI\Lavoro\TABELLE%20E%20GRAFICI%20PER%20PPT\tabelle%20e%20grafici%20IMPRESE%20E%20SETTORI%20ECONOMIC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anuele\Desktop\CTI%20-%20DOSSIER%20STATISTICO\definitivo%20_%20ACCOGLIENZ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ucraini!$B$1</c:f>
              <c:strCache>
                <c:ptCount val="1"/>
                <c:pt idx="0">
                  <c:v>Numero ospiti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ucraini!$A$2:$A$4</c:f>
              <c:strCache>
                <c:ptCount val="3"/>
                <c:pt idx="0">
                  <c:v>Uomini singoli</c:v>
                </c:pt>
                <c:pt idx="1">
                  <c:v>Donne singole</c:v>
                </c:pt>
                <c:pt idx="2">
                  <c:v>Membri nuclei familiari</c:v>
                </c:pt>
              </c:strCache>
            </c:strRef>
          </c:cat>
          <c:val>
            <c:numRef>
              <c:f>ucraini!$B$2:$B$4</c:f>
              <c:numCache>
                <c:formatCode>General</c:formatCode>
                <c:ptCount val="3"/>
                <c:pt idx="0">
                  <c:v>44</c:v>
                </c:pt>
                <c:pt idx="1">
                  <c:v>46</c:v>
                </c:pt>
                <c:pt idx="2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9-4DEF-9CDC-80DB2B7960B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Foglio1!$B$11</c:f>
              <c:strCache>
                <c:ptCount val="1"/>
                <c:pt idx="0">
                  <c:v>MEDIA ANNUA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Foglio1!$A$12:$A$13</c:f>
              <c:strCache>
                <c:ptCount val="2"/>
                <c:pt idx="0">
                  <c:v>RESIDENZA</c:v>
                </c:pt>
                <c:pt idx="1">
                  <c:v>MATRIMONIO</c:v>
                </c:pt>
              </c:strCache>
            </c:strRef>
          </c:cat>
          <c:val>
            <c:numRef>
              <c:f>Foglio1!$B$12:$B$13</c:f>
              <c:numCache>
                <c:formatCode>General</c:formatCode>
                <c:ptCount val="2"/>
                <c:pt idx="0">
                  <c:v>209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D-4DF9-9B14-3A5BE0D572E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RESIDENZA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Foglio1!$B$28</c:f>
              <c:strCache>
                <c:ptCount val="1"/>
                <c:pt idx="0">
                  <c:v>MEDIA ANNUA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Foglio1!$A$30:$A$31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Foglio1!$B$30:$B$31</c:f>
              <c:numCache>
                <c:formatCode>General</c:formatCode>
                <c:ptCount val="2"/>
                <c:pt idx="0">
                  <c:v>117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9-42DF-8E37-C560DC206C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MATRIMONIO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Foglio1!$A$33:$A$34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Foglio1!$B$33:$B$34</c:f>
              <c:numCache>
                <c:formatCode>General</c:formatCode>
                <c:ptCount val="2"/>
                <c:pt idx="0">
                  <c:v>22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8-4CFC-8757-B6C38DE98E8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Prime 10 nazionalità richiedenti</a:t>
            </a:r>
            <a:r>
              <a:rPr lang="en-US" baseline="0"/>
              <a:t>: media 2021-2023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Nazionalità!$B$1</c:f>
              <c:strCache>
                <c:ptCount val="1"/>
                <c:pt idx="0">
                  <c:v>ANNO 2021</c:v>
                </c:pt>
              </c:strCache>
            </c:strRef>
          </c:tx>
          <c:invertIfNegative val="0"/>
          <c:cat>
            <c:strRef>
              <c:f>Nazionalità!$A$2:$A$11</c:f>
              <c:strCache>
                <c:ptCount val="10"/>
                <c:pt idx="0">
                  <c:v>serba</c:v>
                </c:pt>
                <c:pt idx="1">
                  <c:v>kosovara</c:v>
                </c:pt>
                <c:pt idx="2">
                  <c:v>ucraina</c:v>
                </c:pt>
                <c:pt idx="3">
                  <c:v>albanese</c:v>
                </c:pt>
                <c:pt idx="4">
                  <c:v>moldava</c:v>
                </c:pt>
                <c:pt idx="5">
                  <c:v>bosniaca</c:v>
                </c:pt>
                <c:pt idx="6">
                  <c:v>rumena</c:v>
                </c:pt>
                <c:pt idx="7">
                  <c:v>senegalese</c:v>
                </c:pt>
                <c:pt idx="8">
                  <c:v>libanese</c:v>
                </c:pt>
                <c:pt idx="9">
                  <c:v>marocchina</c:v>
                </c:pt>
              </c:strCache>
            </c:strRef>
          </c:cat>
          <c:val>
            <c:numRef>
              <c:f>Nazionalità!$B$2:$B$11</c:f>
            </c:numRef>
          </c:val>
          <c:extLst>
            <c:ext xmlns:c16="http://schemas.microsoft.com/office/drawing/2014/chart" uri="{C3380CC4-5D6E-409C-BE32-E72D297353CC}">
              <c16:uniqueId val="{00000000-934D-41A7-9524-2CF216F688BB}"/>
            </c:ext>
          </c:extLst>
        </c:ser>
        <c:ser>
          <c:idx val="1"/>
          <c:order val="1"/>
          <c:tx>
            <c:strRef>
              <c:f>Nazionalità!$C$1</c:f>
              <c:strCache>
                <c:ptCount val="1"/>
                <c:pt idx="0">
                  <c:v>ANNO 2022</c:v>
                </c:pt>
              </c:strCache>
            </c:strRef>
          </c:tx>
          <c:invertIfNegative val="0"/>
          <c:cat>
            <c:strRef>
              <c:f>Nazionalità!$A$2:$A$11</c:f>
              <c:strCache>
                <c:ptCount val="10"/>
                <c:pt idx="0">
                  <c:v>serba</c:v>
                </c:pt>
                <c:pt idx="1">
                  <c:v>kosovara</c:v>
                </c:pt>
                <c:pt idx="2">
                  <c:v>ucraina</c:v>
                </c:pt>
                <c:pt idx="3">
                  <c:v>albanese</c:v>
                </c:pt>
                <c:pt idx="4">
                  <c:v>moldava</c:v>
                </c:pt>
                <c:pt idx="5">
                  <c:v>bosniaca</c:v>
                </c:pt>
                <c:pt idx="6">
                  <c:v>rumena</c:v>
                </c:pt>
                <c:pt idx="7">
                  <c:v>senegalese</c:v>
                </c:pt>
                <c:pt idx="8">
                  <c:v>libanese</c:v>
                </c:pt>
                <c:pt idx="9">
                  <c:v>marocchina</c:v>
                </c:pt>
              </c:strCache>
            </c:strRef>
          </c:cat>
          <c:val>
            <c:numRef>
              <c:f>Nazionalità!$C$2:$C$11</c:f>
            </c:numRef>
          </c:val>
          <c:extLst>
            <c:ext xmlns:c16="http://schemas.microsoft.com/office/drawing/2014/chart" uri="{C3380CC4-5D6E-409C-BE32-E72D297353CC}">
              <c16:uniqueId val="{00000001-934D-41A7-9524-2CF216F688BB}"/>
            </c:ext>
          </c:extLst>
        </c:ser>
        <c:ser>
          <c:idx val="2"/>
          <c:order val="2"/>
          <c:tx>
            <c:strRef>
              <c:f>Nazionalità!$D$1</c:f>
              <c:strCache>
                <c:ptCount val="1"/>
                <c:pt idx="0">
                  <c:v>ANNO 2023 </c:v>
                </c:pt>
              </c:strCache>
            </c:strRef>
          </c:tx>
          <c:invertIfNegative val="0"/>
          <c:cat>
            <c:strRef>
              <c:f>Nazionalità!$A$2:$A$11</c:f>
              <c:strCache>
                <c:ptCount val="10"/>
                <c:pt idx="0">
                  <c:v>serba</c:v>
                </c:pt>
                <c:pt idx="1">
                  <c:v>kosovara</c:v>
                </c:pt>
                <c:pt idx="2">
                  <c:v>ucraina</c:v>
                </c:pt>
                <c:pt idx="3">
                  <c:v>albanese</c:v>
                </c:pt>
                <c:pt idx="4">
                  <c:v>moldava</c:v>
                </c:pt>
                <c:pt idx="5">
                  <c:v>bosniaca</c:v>
                </c:pt>
                <c:pt idx="6">
                  <c:v>rumena</c:v>
                </c:pt>
                <c:pt idx="7">
                  <c:v>senegalese</c:v>
                </c:pt>
                <c:pt idx="8">
                  <c:v>libanese</c:v>
                </c:pt>
                <c:pt idx="9">
                  <c:v>marocchina</c:v>
                </c:pt>
              </c:strCache>
            </c:strRef>
          </c:cat>
          <c:val>
            <c:numRef>
              <c:f>Nazionalità!$D$2:$D$11</c:f>
            </c:numRef>
          </c:val>
          <c:extLst>
            <c:ext xmlns:c16="http://schemas.microsoft.com/office/drawing/2014/chart" uri="{C3380CC4-5D6E-409C-BE32-E72D297353CC}">
              <c16:uniqueId val="{00000002-934D-41A7-9524-2CF216F688BB}"/>
            </c:ext>
          </c:extLst>
        </c:ser>
        <c:ser>
          <c:idx val="3"/>
          <c:order val="3"/>
          <c:tx>
            <c:strRef>
              <c:f>Nazionalità!$E$1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cat>
            <c:strRef>
              <c:f>Nazionalità!$A$2:$A$11</c:f>
              <c:strCache>
                <c:ptCount val="10"/>
                <c:pt idx="0">
                  <c:v>serba</c:v>
                </c:pt>
                <c:pt idx="1">
                  <c:v>kosovara</c:v>
                </c:pt>
                <c:pt idx="2">
                  <c:v>ucraina</c:v>
                </c:pt>
                <c:pt idx="3">
                  <c:v>albanese</c:v>
                </c:pt>
                <c:pt idx="4">
                  <c:v>moldava</c:v>
                </c:pt>
                <c:pt idx="5">
                  <c:v>bosniaca</c:v>
                </c:pt>
                <c:pt idx="6">
                  <c:v>rumena</c:v>
                </c:pt>
                <c:pt idx="7">
                  <c:v>senegalese</c:v>
                </c:pt>
                <c:pt idx="8">
                  <c:v>libanese</c:v>
                </c:pt>
                <c:pt idx="9">
                  <c:v>marocchina</c:v>
                </c:pt>
              </c:strCache>
            </c:strRef>
          </c:cat>
          <c:val>
            <c:numRef>
              <c:f>Nazionalità!$E$2:$E$11</c:f>
              <c:numCache>
                <c:formatCode>0</c:formatCode>
                <c:ptCount val="10"/>
                <c:pt idx="0">
                  <c:v>73</c:v>
                </c:pt>
                <c:pt idx="1">
                  <c:v>33.666666666666664</c:v>
                </c:pt>
                <c:pt idx="2">
                  <c:v>15.666666666666666</c:v>
                </c:pt>
                <c:pt idx="3">
                  <c:v>14.333333333333334</c:v>
                </c:pt>
                <c:pt idx="4">
                  <c:v>12.333333333333334</c:v>
                </c:pt>
                <c:pt idx="5">
                  <c:v>12</c:v>
                </c:pt>
                <c:pt idx="6">
                  <c:v>11</c:v>
                </c:pt>
                <c:pt idx="7">
                  <c:v>10</c:v>
                </c:pt>
                <c:pt idx="8">
                  <c:v>8.6666666666666661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4D-41A7-9524-2CF216F68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040448"/>
        <c:axId val="226050432"/>
      </c:barChart>
      <c:catAx>
        <c:axId val="22604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050432"/>
        <c:crosses val="autoZero"/>
        <c:auto val="1"/>
        <c:lblAlgn val="ctr"/>
        <c:lblOffset val="100"/>
        <c:noMultiLvlLbl val="0"/>
      </c:catAx>
      <c:valAx>
        <c:axId val="2260504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26040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'dipendenti (2)'!$D$3</c:f>
              <c:strCache>
                <c:ptCount val="1"/>
                <c:pt idx="0">
                  <c:v>F</c:v>
                </c:pt>
              </c:strCache>
            </c:strRef>
          </c:tx>
          <c:invertIfNegative val="0"/>
          <c:cat>
            <c:strRef>
              <c:f>'dipendenti (2)'!$B$4:$C$86</c:f>
              <c:strCache>
                <c:ptCount val="16"/>
                <c:pt idx="0">
                  <c:v>PACHISTANA</c:v>
                </c:pt>
                <c:pt idx="1">
                  <c:v>BANGLADESE</c:v>
                </c:pt>
                <c:pt idx="2">
                  <c:v>ALBANESE</c:v>
                </c:pt>
                <c:pt idx="3">
                  <c:v>MAROCCHINA</c:v>
                </c:pt>
                <c:pt idx="4">
                  <c:v>INDIANA</c:v>
                </c:pt>
                <c:pt idx="5">
                  <c:v>SERBA</c:v>
                </c:pt>
                <c:pt idx="6">
                  <c:v>UCRAINA</c:v>
                </c:pt>
                <c:pt idx="7">
                  <c:v>KOSOVARA</c:v>
                </c:pt>
                <c:pt idx="8">
                  <c:v>GHANESE</c:v>
                </c:pt>
                <c:pt idx="9">
                  <c:v>NIGERIANA</c:v>
                </c:pt>
                <c:pt idx="10">
                  <c:v>BURKINABE'</c:v>
                </c:pt>
                <c:pt idx="11">
                  <c:v>CINESE</c:v>
                </c:pt>
                <c:pt idx="12">
                  <c:v>SENEGALESE</c:v>
                </c:pt>
                <c:pt idx="13">
                  <c:v>BOSNIACA</c:v>
                </c:pt>
                <c:pt idx="14">
                  <c:v>MACEDONE</c:v>
                </c:pt>
                <c:pt idx="15">
                  <c:v>AFGHANA</c:v>
                </c:pt>
              </c:strCache>
            </c:strRef>
          </c:cat>
          <c:val>
            <c:numRef>
              <c:f>'dipendenti (2)'!$D$4:$D$86</c:f>
            </c:numRef>
          </c:val>
          <c:extLst>
            <c:ext xmlns:c16="http://schemas.microsoft.com/office/drawing/2014/chart" uri="{C3380CC4-5D6E-409C-BE32-E72D297353CC}">
              <c16:uniqueId val="{00000000-264A-4462-BFEF-4E5A7442E614}"/>
            </c:ext>
          </c:extLst>
        </c:ser>
        <c:ser>
          <c:idx val="1"/>
          <c:order val="1"/>
          <c:tx>
            <c:strRef>
              <c:f>'dipendenti (2)'!$E$3</c:f>
              <c:strCache>
                <c:ptCount val="1"/>
                <c:pt idx="0">
                  <c:v>M</c:v>
                </c:pt>
              </c:strCache>
            </c:strRef>
          </c:tx>
          <c:invertIfNegative val="0"/>
          <c:cat>
            <c:strRef>
              <c:f>'dipendenti (2)'!$B$4:$C$86</c:f>
              <c:strCache>
                <c:ptCount val="16"/>
                <c:pt idx="0">
                  <c:v>PACHISTANA</c:v>
                </c:pt>
                <c:pt idx="1">
                  <c:v>BANGLADESE</c:v>
                </c:pt>
                <c:pt idx="2">
                  <c:v>ALBANESE</c:v>
                </c:pt>
                <c:pt idx="3">
                  <c:v>MAROCCHINA</c:v>
                </c:pt>
                <c:pt idx="4">
                  <c:v>INDIANA</c:v>
                </c:pt>
                <c:pt idx="5">
                  <c:v>SERBA</c:v>
                </c:pt>
                <c:pt idx="6">
                  <c:v>UCRAINA</c:v>
                </c:pt>
                <c:pt idx="7">
                  <c:v>KOSOVARA</c:v>
                </c:pt>
                <c:pt idx="8">
                  <c:v>GHANESE</c:v>
                </c:pt>
                <c:pt idx="9">
                  <c:v>NIGERIANA</c:v>
                </c:pt>
                <c:pt idx="10">
                  <c:v>BURKINABE'</c:v>
                </c:pt>
                <c:pt idx="11">
                  <c:v>CINESE</c:v>
                </c:pt>
                <c:pt idx="12">
                  <c:v>SENEGALESE</c:v>
                </c:pt>
                <c:pt idx="13">
                  <c:v>BOSNIACA</c:v>
                </c:pt>
                <c:pt idx="14">
                  <c:v>MACEDONE</c:v>
                </c:pt>
                <c:pt idx="15">
                  <c:v>AFGHANA</c:v>
                </c:pt>
              </c:strCache>
            </c:strRef>
          </c:cat>
          <c:val>
            <c:numRef>
              <c:f>'dipendenti (2)'!$E$4:$E$86</c:f>
            </c:numRef>
          </c:val>
          <c:extLst>
            <c:ext xmlns:c16="http://schemas.microsoft.com/office/drawing/2014/chart" uri="{C3380CC4-5D6E-409C-BE32-E72D297353CC}">
              <c16:uniqueId val="{00000001-264A-4462-BFEF-4E5A7442E614}"/>
            </c:ext>
          </c:extLst>
        </c:ser>
        <c:ser>
          <c:idx val="2"/>
          <c:order val="2"/>
          <c:tx>
            <c:strRef>
              <c:f>'dipendenti (2)'!$F$3</c:f>
              <c:strCache>
                <c:ptCount val="1"/>
                <c:pt idx="0">
                  <c:v>totale</c:v>
                </c:pt>
              </c:strCache>
            </c:strRef>
          </c:tx>
          <c:invertIfNegative val="0"/>
          <c:cat>
            <c:strRef>
              <c:f>'dipendenti (2)'!$B$4:$C$86</c:f>
              <c:strCache>
                <c:ptCount val="16"/>
                <c:pt idx="0">
                  <c:v>PACHISTANA</c:v>
                </c:pt>
                <c:pt idx="1">
                  <c:v>BANGLADESE</c:v>
                </c:pt>
                <c:pt idx="2">
                  <c:v>ALBANESE</c:v>
                </c:pt>
                <c:pt idx="3">
                  <c:v>MAROCCHINA</c:v>
                </c:pt>
                <c:pt idx="4">
                  <c:v>INDIANA</c:v>
                </c:pt>
                <c:pt idx="5">
                  <c:v>SERBA</c:v>
                </c:pt>
                <c:pt idx="6">
                  <c:v>UCRAINA</c:v>
                </c:pt>
                <c:pt idx="7">
                  <c:v>KOSOVARA</c:v>
                </c:pt>
                <c:pt idx="8">
                  <c:v>GHANESE</c:v>
                </c:pt>
                <c:pt idx="9">
                  <c:v>NIGERIANA</c:v>
                </c:pt>
                <c:pt idx="10">
                  <c:v>BURKINABE'</c:v>
                </c:pt>
                <c:pt idx="11">
                  <c:v>CINESE</c:v>
                </c:pt>
                <c:pt idx="12">
                  <c:v>SENEGALESE</c:v>
                </c:pt>
                <c:pt idx="13">
                  <c:v>BOSNIACA</c:v>
                </c:pt>
                <c:pt idx="14">
                  <c:v>MACEDONE</c:v>
                </c:pt>
                <c:pt idx="15">
                  <c:v>AFGHANA</c:v>
                </c:pt>
              </c:strCache>
            </c:strRef>
          </c:cat>
          <c:val>
            <c:numRef>
              <c:f>'dipendenti (2)'!$F$4:$F$86</c:f>
              <c:numCache>
                <c:formatCode>#,##0</c:formatCode>
                <c:ptCount val="16"/>
                <c:pt idx="0">
                  <c:v>5599</c:v>
                </c:pt>
                <c:pt idx="1">
                  <c:v>5397</c:v>
                </c:pt>
                <c:pt idx="2">
                  <c:v>3614.75</c:v>
                </c:pt>
                <c:pt idx="3">
                  <c:v>1722.25</c:v>
                </c:pt>
                <c:pt idx="4">
                  <c:v>1708.0625</c:v>
                </c:pt>
                <c:pt idx="5">
                  <c:v>1529.765625</c:v>
                </c:pt>
                <c:pt idx="6">
                  <c:v>1451.19140625</c:v>
                </c:pt>
                <c:pt idx="7">
                  <c:v>1111.75</c:v>
                </c:pt>
                <c:pt idx="8">
                  <c:v>1078.1875</c:v>
                </c:pt>
                <c:pt idx="9">
                  <c:v>980.25</c:v>
                </c:pt>
                <c:pt idx="10">
                  <c:v>969.3125</c:v>
                </c:pt>
                <c:pt idx="11">
                  <c:v>927</c:v>
                </c:pt>
                <c:pt idx="12">
                  <c:v>910</c:v>
                </c:pt>
                <c:pt idx="13">
                  <c:v>726.5</c:v>
                </c:pt>
                <c:pt idx="14">
                  <c:v>628.25</c:v>
                </c:pt>
                <c:pt idx="15">
                  <c:v>560.75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4A-4462-BFEF-4E5A7442E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144640"/>
        <c:axId val="226146176"/>
      </c:barChart>
      <c:catAx>
        <c:axId val="226144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6146176"/>
        <c:crosses val="autoZero"/>
        <c:auto val="1"/>
        <c:lblAlgn val="ctr"/>
        <c:lblOffset val="100"/>
        <c:noMultiLvlLbl val="0"/>
      </c:catAx>
      <c:valAx>
        <c:axId val="22614617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226144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Foglio4!$K$121:$L$121</c:f>
              <c:strCache>
                <c:ptCount val="2"/>
                <c:pt idx="0">
                  <c:v>femmine</c:v>
                </c:pt>
                <c:pt idx="1">
                  <c:v>maschi</c:v>
                </c:pt>
              </c:strCache>
            </c:strRef>
          </c:cat>
          <c:val>
            <c:numRef>
              <c:f>Foglio4!$K$122:$L$122</c:f>
              <c:numCache>
                <c:formatCode>0</c:formatCode>
                <c:ptCount val="2"/>
                <c:pt idx="0">
                  <c:v>8253.1061806678772</c:v>
                </c:pt>
                <c:pt idx="1">
                  <c:v>27602.109334468842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F-4FF7-8480-FA517F10C1F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Assunzioni</a:t>
            </a:r>
            <a:r>
              <a:rPr lang="it-IT" baseline="0"/>
              <a:t> medie annue 2020-2023 lavoratori extra U.E. per settore</a:t>
            </a:r>
            <a:endParaRPr lang="it-IT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FE-4D07-8A56-E3B2AC5523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FE-4D07-8A56-E3B2AC5523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FE-4D07-8A56-E3B2AC5523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FE-4D07-8A56-E3B2AC5523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FE-4D07-8A56-E3B2AC5523F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FE-4D07-8A56-E3B2AC5523F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0FE-4D07-8A56-E3B2AC5523FB}"/>
              </c:ext>
            </c:extLst>
          </c:dPt>
          <c:dLbls>
            <c:dLbl>
              <c:idx val="1"/>
              <c:layout>
                <c:manualLayout>
                  <c:x val="8.3333333333333332E-3"/>
                  <c:y val="-5.55555555555556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FE-4D07-8A56-E3B2AC5523FB}"/>
                </c:ext>
              </c:extLst>
            </c:dLbl>
            <c:dLbl>
              <c:idx val="2"/>
              <c:layout>
                <c:manualLayout>
                  <c:x val="0.05"/>
                  <c:y val="-7.4074074074074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0FE-4D07-8A56-E3B2AC5523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'[Tabelle e grafici LAVORO DIPENDENTE SETTORI.xlsx]slide 35'!$V$37:$V$43</c:f>
              <c:strCache>
                <c:ptCount val="7"/>
                <c:pt idx="0">
                  <c:v>Agricoltura </c:v>
                </c:pt>
                <c:pt idx="1">
                  <c:v>Alberghi e ristoranti</c:v>
                </c:pt>
                <c:pt idx="2">
                  <c:v>Costruzioni</c:v>
                </c:pt>
                <c:pt idx="3">
                  <c:v>Istruzione</c:v>
                </c:pt>
                <c:pt idx="4">
                  <c:v>Manifatt+estrattive </c:v>
                </c:pt>
                <c:pt idx="5">
                  <c:v>Terziario</c:v>
                </c:pt>
                <c:pt idx="6">
                  <c:v>nd</c:v>
                </c:pt>
              </c:strCache>
            </c:strRef>
          </c:cat>
          <c:val>
            <c:numRef>
              <c:f>'[Tabelle e grafici LAVORO DIPENDENTE SETTORI.xlsx]slide 35'!$Z$37:$Z$43</c:f>
              <c:numCache>
                <c:formatCode>0.00%</c:formatCode>
                <c:ptCount val="7"/>
                <c:pt idx="0">
                  <c:v>0.20745143860914844</c:v>
                </c:pt>
                <c:pt idx="1">
                  <c:v>0.15165583167998495</c:v>
                </c:pt>
                <c:pt idx="2">
                  <c:v>0.10716050157231471</c:v>
                </c:pt>
                <c:pt idx="3">
                  <c:v>3.9758781044393387E-3</c:v>
                </c:pt>
                <c:pt idx="4">
                  <c:v>0.24107780017095493</c:v>
                </c:pt>
                <c:pt idx="5">
                  <c:v>0.28742383487950818</c:v>
                </c:pt>
                <c:pt idx="6">
                  <c:v>1.2547149836494953E-3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0FE-4D07-8A56-E3B2AC552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aseline="0"/>
              <a:t>Settori economici imprese straniere registrate </a:t>
            </a:r>
          </a:p>
          <a:p>
            <a:pPr algn="ctr">
              <a:defRPr/>
            </a:pPr>
            <a:r>
              <a:rPr lang="it-IT" baseline="0"/>
              <a:t>(media annua 2020-2023)</a:t>
            </a:r>
            <a:endParaRPr lang="it-IT"/>
          </a:p>
        </c:rich>
      </c:tx>
      <c:layout>
        <c:manualLayout>
          <c:xMode val="edge"/>
          <c:yMode val="edge"/>
          <c:x val="0.2750434270961038"/>
          <c:y val="3.8095238095238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'[tabelle e grafici IMPRESE E SETTORI ECONOMICI.xlsx]Slide 46'!$A$32:$A$42</c:f>
              <c:strCache>
                <c:ptCount val="11"/>
                <c:pt idx="0">
                  <c:v> Costruzioni</c:v>
                </c:pt>
                <c:pt idx="1">
                  <c:v>Commercio all'ingrosso e al dettaglio; riparazione di aut...</c:v>
                </c:pt>
                <c:pt idx="2">
                  <c:v>Attività dei servizi di alloggio e di ristorazione </c:v>
                </c:pt>
                <c:pt idx="3">
                  <c:v> Altre attività di servizi</c:v>
                </c:pt>
                <c:pt idx="4">
                  <c:v> Noleggio, agenzie di viaggio, servizi di supporto alle imp...</c:v>
                </c:pt>
                <c:pt idx="5">
                  <c:v>Imprese non classificate</c:v>
                </c:pt>
                <c:pt idx="6">
                  <c:v> Attività manifatturiere</c:v>
                </c:pt>
                <c:pt idx="7">
                  <c:v> Trasporto e magazzinaggio </c:v>
                </c:pt>
                <c:pt idx="8">
                  <c:v> Attività professionali, scientifiche e tecniche</c:v>
                </c:pt>
                <c:pt idx="9">
                  <c:v>Attività immobiliari</c:v>
                </c:pt>
                <c:pt idx="10">
                  <c:v>Altro</c:v>
                </c:pt>
              </c:strCache>
            </c:strRef>
          </c:cat>
          <c:val>
            <c:numRef>
              <c:f>'[tabelle e grafici IMPRESE E SETTORI ECONOMICI.xlsx]Slide 46'!$F$32:$F$42</c:f>
              <c:numCache>
                <c:formatCode>#,##0</c:formatCode>
                <c:ptCount val="11"/>
                <c:pt idx="0">
                  <c:v>1227.5</c:v>
                </c:pt>
                <c:pt idx="1">
                  <c:v>537</c:v>
                </c:pt>
                <c:pt idx="2">
                  <c:v>398</c:v>
                </c:pt>
                <c:pt idx="3">
                  <c:v>178</c:v>
                </c:pt>
                <c:pt idx="4">
                  <c:v>149</c:v>
                </c:pt>
                <c:pt idx="5">
                  <c:v>113.25</c:v>
                </c:pt>
                <c:pt idx="6">
                  <c:v>98.5</c:v>
                </c:pt>
                <c:pt idx="7">
                  <c:v>90</c:v>
                </c:pt>
                <c:pt idx="8">
                  <c:v>60</c:v>
                </c:pt>
                <c:pt idx="9">
                  <c:v>40.25</c:v>
                </c:pt>
                <c:pt idx="10">
                  <c:v>121.25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3-454E-AAD8-A64C3770E1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6735232"/>
        <c:axId val="226750464"/>
      </c:barChart>
      <c:catAx>
        <c:axId val="226735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6750464"/>
        <c:crosses val="autoZero"/>
        <c:auto val="1"/>
        <c:lblAlgn val="ctr"/>
        <c:lblOffset val="100"/>
        <c:noMultiLvlLbl val="0"/>
      </c:catAx>
      <c:valAx>
        <c:axId val="22675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673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cat>
            <c:strRef>
              <c:f>Foglio1!$A$3:$A$14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Foglio1!$B$3:$B$14</c:f>
              <c:numCache>
                <c:formatCode>General</c:formatCode>
                <c:ptCount val="12"/>
                <c:pt idx="0">
                  <c:v>129</c:v>
                </c:pt>
                <c:pt idx="1">
                  <c:v>107</c:v>
                </c:pt>
                <c:pt idx="2">
                  <c:v>348</c:v>
                </c:pt>
                <c:pt idx="3">
                  <c:v>384</c:v>
                </c:pt>
                <c:pt idx="4">
                  <c:v>644</c:v>
                </c:pt>
                <c:pt idx="5">
                  <c:v>749</c:v>
                </c:pt>
                <c:pt idx="6">
                  <c:v>1035</c:v>
                </c:pt>
                <c:pt idx="7">
                  <c:v>1009</c:v>
                </c:pt>
                <c:pt idx="8">
                  <c:v>892</c:v>
                </c:pt>
                <c:pt idx="9">
                  <c:v>525</c:v>
                </c:pt>
                <c:pt idx="10">
                  <c:v>470</c:v>
                </c:pt>
                <c:pt idx="11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03-49F1-B50B-49F4CFA2C551}"/>
            </c:ext>
          </c:extLst>
        </c:ser>
        <c:ser>
          <c:idx val="1"/>
          <c:order val="1"/>
          <c:tx>
            <c:strRef>
              <c:f>Foglio1!$C$2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strRef>
              <c:f>Foglio1!$A$3:$A$14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Foglio1!$C$3:$C$14</c:f>
              <c:numCache>
                <c:formatCode>General</c:formatCode>
                <c:ptCount val="12"/>
                <c:pt idx="0">
                  <c:v>176</c:v>
                </c:pt>
                <c:pt idx="1">
                  <c:v>234</c:v>
                </c:pt>
                <c:pt idx="2">
                  <c:v>168</c:v>
                </c:pt>
                <c:pt idx="3">
                  <c:v>224</c:v>
                </c:pt>
                <c:pt idx="4">
                  <c:v>789</c:v>
                </c:pt>
                <c:pt idx="5">
                  <c:v>885</c:v>
                </c:pt>
                <c:pt idx="6">
                  <c:v>1101</c:v>
                </c:pt>
                <c:pt idx="7">
                  <c:v>1699</c:v>
                </c:pt>
                <c:pt idx="8">
                  <c:v>1542</c:v>
                </c:pt>
                <c:pt idx="9">
                  <c:v>2104</c:v>
                </c:pt>
                <c:pt idx="10">
                  <c:v>2451</c:v>
                </c:pt>
                <c:pt idx="11">
                  <c:v>1470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03-49F1-B50B-49F4CFA2C551}"/>
            </c:ext>
          </c:extLst>
        </c:ser>
        <c:ser>
          <c:idx val="2"/>
          <c:order val="2"/>
          <c:tx>
            <c:strRef>
              <c:f>Foglio1!$D$2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strRef>
              <c:f>Foglio1!$A$3:$A$14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Foglio1!$D$3:$D$14</c:f>
              <c:numCache>
                <c:formatCode>General</c:formatCode>
                <c:ptCount val="12"/>
                <c:pt idx="0">
                  <c:v>1106</c:v>
                </c:pt>
                <c:pt idx="1">
                  <c:v>958</c:v>
                </c:pt>
                <c:pt idx="2">
                  <c:v>674</c:v>
                </c:pt>
                <c:pt idx="3">
                  <c:v>753</c:v>
                </c:pt>
                <c:pt idx="4">
                  <c:v>1089</c:v>
                </c:pt>
                <c:pt idx="5">
                  <c:v>857</c:v>
                </c:pt>
                <c:pt idx="6">
                  <c:v>1052</c:v>
                </c:pt>
                <c:pt idx="7">
                  <c:v>1252</c:v>
                </c:pt>
                <c:pt idx="8">
                  <c:v>1404</c:v>
                </c:pt>
                <c:pt idx="9">
                  <c:v>1215</c:v>
                </c:pt>
                <c:pt idx="10">
                  <c:v>717</c:v>
                </c:pt>
                <c:pt idx="11">
                  <c:v>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03-49F1-B50B-49F4CFA2C551}"/>
            </c:ext>
          </c:extLst>
        </c:ser>
        <c:ser>
          <c:idx val="3"/>
          <c:order val="3"/>
          <c:tx>
            <c:strRef>
              <c:f>Foglio1!$E$2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strRef>
              <c:f>Foglio1!$A$3:$A$14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Foglio1!$E$3:$E$14</c:f>
              <c:numCache>
                <c:formatCode>General</c:formatCode>
                <c:ptCount val="12"/>
                <c:pt idx="0">
                  <c:v>343</c:v>
                </c:pt>
                <c:pt idx="1">
                  <c:v>269</c:v>
                </c:pt>
                <c:pt idx="2">
                  <c:v>326</c:v>
                </c:pt>
                <c:pt idx="3">
                  <c:v>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03-49F1-B50B-49F4CFA2C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75392"/>
        <c:axId val="167676928"/>
      </c:lineChart>
      <c:catAx>
        <c:axId val="16767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676928"/>
        <c:crosses val="autoZero"/>
        <c:auto val="1"/>
        <c:lblAlgn val="ctr"/>
        <c:lblOffset val="100"/>
        <c:noMultiLvlLbl val="0"/>
      </c:catAx>
      <c:valAx>
        <c:axId val="167676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675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Ingressi</a:t>
            </a:r>
            <a:r>
              <a:rPr lang="en-US" baseline="0" dirty="0"/>
              <a:t> </a:t>
            </a:r>
            <a:r>
              <a:rPr lang="en-US" dirty="0" smtClean="0"/>
              <a:t>MSNA: </a:t>
            </a:r>
            <a:r>
              <a:rPr lang="en-US" dirty="0" err="1" smtClean="0"/>
              <a:t>raffronto</a:t>
            </a:r>
            <a:r>
              <a:rPr lang="en-US" dirty="0" smtClean="0"/>
              <a:t> </a:t>
            </a:r>
            <a:r>
              <a:rPr lang="en-US" dirty="0" err="1" smtClean="0"/>
              <a:t>annuale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Foglio1!$A$3</c:f>
              <c:strCache>
                <c:ptCount val="1"/>
                <c:pt idx="0">
                  <c:v>Totale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Foglio1!$B$2:$D$2</c:f>
              <c:strCache>
                <c:ptCount val="3"/>
                <c:pt idx="0">
                  <c:v>Ingressi 2021</c:v>
                </c:pt>
                <c:pt idx="1">
                  <c:v>Ingressi 2022</c:v>
                </c:pt>
                <c:pt idx="2">
                  <c:v>Ingressi 2023</c:v>
                </c:pt>
              </c:strCache>
            </c:strRef>
          </c:cat>
          <c:val>
            <c:numRef>
              <c:f>Foglio1!$B$3:$D$3</c:f>
              <c:numCache>
                <c:formatCode>General</c:formatCode>
                <c:ptCount val="3"/>
                <c:pt idx="0">
                  <c:v>1060</c:v>
                </c:pt>
                <c:pt idx="1">
                  <c:v>1186</c:v>
                </c:pt>
                <c:pt idx="2">
                  <c:v>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D-4292-BA82-3E8CDA42FA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50560"/>
        <c:axId val="18852096"/>
      </c:barChart>
      <c:catAx>
        <c:axId val="18850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52096"/>
        <c:crosses val="autoZero"/>
        <c:auto val="1"/>
        <c:lblAlgn val="ctr"/>
        <c:lblOffset val="100"/>
        <c:noMultiLvlLbl val="0"/>
      </c:catAx>
      <c:valAx>
        <c:axId val="18852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505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Presenze</a:t>
            </a:r>
            <a:r>
              <a:rPr lang="it-IT" baseline="0" dirty="0"/>
              <a:t> CAS + </a:t>
            </a:r>
            <a:r>
              <a:rPr lang="it-IT" baseline="0" dirty="0" smtClean="0"/>
              <a:t>SAI a Trieste</a:t>
            </a:r>
            <a:endParaRPr lang="it-IT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</c:f>
              <c:strCache>
                <c:ptCount val="1"/>
                <c:pt idx="0">
                  <c:v>mese</c:v>
                </c:pt>
              </c:strCache>
            </c:strRef>
          </c:tx>
          <c:cat>
            <c:strRef>
              <c:f>Foglio1!$B$2:$B$41</c:f>
              <c:strCache>
                <c:ptCount val="40"/>
                <c:pt idx="0">
                  <c:v>gen-2021</c:v>
                </c:pt>
                <c:pt idx="1">
                  <c:v>feb-2021</c:v>
                </c:pt>
                <c:pt idx="2">
                  <c:v>mar-2021</c:v>
                </c:pt>
                <c:pt idx="3">
                  <c:v>apr-2021</c:v>
                </c:pt>
                <c:pt idx="4">
                  <c:v>mag-2021</c:v>
                </c:pt>
                <c:pt idx="5">
                  <c:v>giu-2021</c:v>
                </c:pt>
                <c:pt idx="6">
                  <c:v>lug-2021</c:v>
                </c:pt>
                <c:pt idx="7">
                  <c:v>ago-2021</c:v>
                </c:pt>
                <c:pt idx="8">
                  <c:v>set-2021</c:v>
                </c:pt>
                <c:pt idx="9">
                  <c:v>ott-2021</c:v>
                </c:pt>
                <c:pt idx="10">
                  <c:v>nov-2021</c:v>
                </c:pt>
                <c:pt idx="11">
                  <c:v>dic-2021</c:v>
                </c:pt>
                <c:pt idx="12">
                  <c:v>gen-2022</c:v>
                </c:pt>
                <c:pt idx="13">
                  <c:v>feb-2022</c:v>
                </c:pt>
                <c:pt idx="14">
                  <c:v>mar-2022</c:v>
                </c:pt>
                <c:pt idx="15">
                  <c:v>apr-2022</c:v>
                </c:pt>
                <c:pt idx="16">
                  <c:v>mag-2022</c:v>
                </c:pt>
                <c:pt idx="17">
                  <c:v>giu-2022</c:v>
                </c:pt>
                <c:pt idx="18">
                  <c:v>lug-2022</c:v>
                </c:pt>
                <c:pt idx="19">
                  <c:v>ago-2022</c:v>
                </c:pt>
                <c:pt idx="20">
                  <c:v>set-2022</c:v>
                </c:pt>
                <c:pt idx="21">
                  <c:v>ott-2022</c:v>
                </c:pt>
                <c:pt idx="22">
                  <c:v>nov-2022</c:v>
                </c:pt>
                <c:pt idx="23">
                  <c:v>dic-2022</c:v>
                </c:pt>
                <c:pt idx="24">
                  <c:v>gen-2023</c:v>
                </c:pt>
                <c:pt idx="25">
                  <c:v>feb-2023</c:v>
                </c:pt>
                <c:pt idx="26">
                  <c:v>mar-2023</c:v>
                </c:pt>
                <c:pt idx="27">
                  <c:v>apr-2023</c:v>
                </c:pt>
                <c:pt idx="28">
                  <c:v>mag-2023</c:v>
                </c:pt>
                <c:pt idx="29">
                  <c:v>giu-2023</c:v>
                </c:pt>
                <c:pt idx="30">
                  <c:v>lug-2023</c:v>
                </c:pt>
                <c:pt idx="31">
                  <c:v>ago-2023</c:v>
                </c:pt>
                <c:pt idx="32">
                  <c:v>set-2023</c:v>
                </c:pt>
                <c:pt idx="33">
                  <c:v>ott-2023</c:v>
                </c:pt>
                <c:pt idx="34">
                  <c:v>nov-2023</c:v>
                </c:pt>
                <c:pt idx="35">
                  <c:v>dic-2023</c:v>
                </c:pt>
                <c:pt idx="36">
                  <c:v>gen-2024</c:v>
                </c:pt>
                <c:pt idx="37">
                  <c:v>feb-2024</c:v>
                </c:pt>
                <c:pt idx="38">
                  <c:v>mar-2024</c:v>
                </c:pt>
                <c:pt idx="39">
                  <c:v>apr-2024</c:v>
                </c:pt>
              </c:strCache>
            </c:strRef>
          </c:cat>
          <c:val>
            <c:numRef>
              <c:f>Foglio1!$C$2:$C$41</c:f>
            </c:numRef>
          </c:val>
          <c:smooth val="0"/>
          <c:extLst>
            <c:ext xmlns:c16="http://schemas.microsoft.com/office/drawing/2014/chart" uri="{C3380CC4-5D6E-409C-BE32-E72D297353CC}">
              <c16:uniqueId val="{00000000-2BA8-4AE8-AD8B-72D2C6F1344A}"/>
            </c:ext>
          </c:extLst>
        </c:ser>
        <c:ser>
          <c:idx val="1"/>
          <c:order val="1"/>
          <c:tx>
            <c:strRef>
              <c:f>Foglio1!$D$1</c:f>
              <c:strCache>
                <c:ptCount val="1"/>
                <c:pt idx="0">
                  <c:v>anno</c:v>
                </c:pt>
              </c:strCache>
            </c:strRef>
          </c:tx>
          <c:cat>
            <c:strRef>
              <c:f>Foglio1!$B$2:$B$41</c:f>
              <c:strCache>
                <c:ptCount val="40"/>
                <c:pt idx="0">
                  <c:v>gen-2021</c:v>
                </c:pt>
                <c:pt idx="1">
                  <c:v>feb-2021</c:v>
                </c:pt>
                <c:pt idx="2">
                  <c:v>mar-2021</c:v>
                </c:pt>
                <c:pt idx="3">
                  <c:v>apr-2021</c:v>
                </c:pt>
                <c:pt idx="4">
                  <c:v>mag-2021</c:v>
                </c:pt>
                <c:pt idx="5">
                  <c:v>giu-2021</c:v>
                </c:pt>
                <c:pt idx="6">
                  <c:v>lug-2021</c:v>
                </c:pt>
                <c:pt idx="7">
                  <c:v>ago-2021</c:v>
                </c:pt>
                <c:pt idx="8">
                  <c:v>set-2021</c:v>
                </c:pt>
                <c:pt idx="9">
                  <c:v>ott-2021</c:v>
                </c:pt>
                <c:pt idx="10">
                  <c:v>nov-2021</c:v>
                </c:pt>
                <c:pt idx="11">
                  <c:v>dic-2021</c:v>
                </c:pt>
                <c:pt idx="12">
                  <c:v>gen-2022</c:v>
                </c:pt>
                <c:pt idx="13">
                  <c:v>feb-2022</c:v>
                </c:pt>
                <c:pt idx="14">
                  <c:v>mar-2022</c:v>
                </c:pt>
                <c:pt idx="15">
                  <c:v>apr-2022</c:v>
                </c:pt>
                <c:pt idx="16">
                  <c:v>mag-2022</c:v>
                </c:pt>
                <c:pt idx="17">
                  <c:v>giu-2022</c:v>
                </c:pt>
                <c:pt idx="18">
                  <c:v>lug-2022</c:v>
                </c:pt>
                <c:pt idx="19">
                  <c:v>ago-2022</c:v>
                </c:pt>
                <c:pt idx="20">
                  <c:v>set-2022</c:v>
                </c:pt>
                <c:pt idx="21">
                  <c:v>ott-2022</c:v>
                </c:pt>
                <c:pt idx="22">
                  <c:v>nov-2022</c:v>
                </c:pt>
                <c:pt idx="23">
                  <c:v>dic-2022</c:v>
                </c:pt>
                <c:pt idx="24">
                  <c:v>gen-2023</c:v>
                </c:pt>
                <c:pt idx="25">
                  <c:v>feb-2023</c:v>
                </c:pt>
                <c:pt idx="26">
                  <c:v>mar-2023</c:v>
                </c:pt>
                <c:pt idx="27">
                  <c:v>apr-2023</c:v>
                </c:pt>
                <c:pt idx="28">
                  <c:v>mag-2023</c:v>
                </c:pt>
                <c:pt idx="29">
                  <c:v>giu-2023</c:v>
                </c:pt>
                <c:pt idx="30">
                  <c:v>lug-2023</c:v>
                </c:pt>
                <c:pt idx="31">
                  <c:v>ago-2023</c:v>
                </c:pt>
                <c:pt idx="32">
                  <c:v>set-2023</c:v>
                </c:pt>
                <c:pt idx="33">
                  <c:v>ott-2023</c:v>
                </c:pt>
                <c:pt idx="34">
                  <c:v>nov-2023</c:v>
                </c:pt>
                <c:pt idx="35">
                  <c:v>dic-2023</c:v>
                </c:pt>
                <c:pt idx="36">
                  <c:v>gen-2024</c:v>
                </c:pt>
                <c:pt idx="37">
                  <c:v>feb-2024</c:v>
                </c:pt>
                <c:pt idx="38">
                  <c:v>mar-2024</c:v>
                </c:pt>
                <c:pt idx="39">
                  <c:v>apr-2024</c:v>
                </c:pt>
              </c:strCache>
            </c:strRef>
          </c:cat>
          <c:val>
            <c:numRef>
              <c:f>Foglio1!$D$2:$D$41</c:f>
            </c:numRef>
          </c:val>
          <c:smooth val="0"/>
          <c:extLst>
            <c:ext xmlns:c16="http://schemas.microsoft.com/office/drawing/2014/chart" uri="{C3380CC4-5D6E-409C-BE32-E72D297353CC}">
              <c16:uniqueId val="{00000001-2BA8-4AE8-AD8B-72D2C6F1344A}"/>
            </c:ext>
          </c:extLst>
        </c:ser>
        <c:ser>
          <c:idx val="2"/>
          <c:order val="2"/>
          <c:tx>
            <c:strRef>
              <c:f>Foglio1!$E$1</c:f>
              <c:strCache>
                <c:ptCount val="1"/>
                <c:pt idx="0">
                  <c:v>CAS</c:v>
                </c:pt>
              </c:strCache>
            </c:strRef>
          </c:tx>
          <c:marker>
            <c:symbol val="none"/>
          </c:marker>
          <c:cat>
            <c:strRef>
              <c:f>Foglio1!$B$2:$B$41</c:f>
              <c:strCache>
                <c:ptCount val="40"/>
                <c:pt idx="0">
                  <c:v>gen-2021</c:v>
                </c:pt>
                <c:pt idx="1">
                  <c:v>feb-2021</c:v>
                </c:pt>
                <c:pt idx="2">
                  <c:v>mar-2021</c:v>
                </c:pt>
                <c:pt idx="3">
                  <c:v>apr-2021</c:v>
                </c:pt>
                <c:pt idx="4">
                  <c:v>mag-2021</c:v>
                </c:pt>
                <c:pt idx="5">
                  <c:v>giu-2021</c:v>
                </c:pt>
                <c:pt idx="6">
                  <c:v>lug-2021</c:v>
                </c:pt>
                <c:pt idx="7">
                  <c:v>ago-2021</c:v>
                </c:pt>
                <c:pt idx="8">
                  <c:v>set-2021</c:v>
                </c:pt>
                <c:pt idx="9">
                  <c:v>ott-2021</c:v>
                </c:pt>
                <c:pt idx="10">
                  <c:v>nov-2021</c:v>
                </c:pt>
                <c:pt idx="11">
                  <c:v>dic-2021</c:v>
                </c:pt>
                <c:pt idx="12">
                  <c:v>gen-2022</c:v>
                </c:pt>
                <c:pt idx="13">
                  <c:v>feb-2022</c:v>
                </c:pt>
                <c:pt idx="14">
                  <c:v>mar-2022</c:v>
                </c:pt>
                <c:pt idx="15">
                  <c:v>apr-2022</c:v>
                </c:pt>
                <c:pt idx="16">
                  <c:v>mag-2022</c:v>
                </c:pt>
                <c:pt idx="17">
                  <c:v>giu-2022</c:v>
                </c:pt>
                <c:pt idx="18">
                  <c:v>lug-2022</c:v>
                </c:pt>
                <c:pt idx="19">
                  <c:v>ago-2022</c:v>
                </c:pt>
                <c:pt idx="20">
                  <c:v>set-2022</c:v>
                </c:pt>
                <c:pt idx="21">
                  <c:v>ott-2022</c:v>
                </c:pt>
                <c:pt idx="22">
                  <c:v>nov-2022</c:v>
                </c:pt>
                <c:pt idx="23">
                  <c:v>dic-2022</c:v>
                </c:pt>
                <c:pt idx="24">
                  <c:v>gen-2023</c:v>
                </c:pt>
                <c:pt idx="25">
                  <c:v>feb-2023</c:v>
                </c:pt>
                <c:pt idx="26">
                  <c:v>mar-2023</c:v>
                </c:pt>
                <c:pt idx="27">
                  <c:v>apr-2023</c:v>
                </c:pt>
                <c:pt idx="28">
                  <c:v>mag-2023</c:v>
                </c:pt>
                <c:pt idx="29">
                  <c:v>giu-2023</c:v>
                </c:pt>
                <c:pt idx="30">
                  <c:v>lug-2023</c:v>
                </c:pt>
                <c:pt idx="31">
                  <c:v>ago-2023</c:v>
                </c:pt>
                <c:pt idx="32">
                  <c:v>set-2023</c:v>
                </c:pt>
                <c:pt idx="33">
                  <c:v>ott-2023</c:v>
                </c:pt>
                <c:pt idx="34">
                  <c:v>nov-2023</c:v>
                </c:pt>
                <c:pt idx="35">
                  <c:v>dic-2023</c:v>
                </c:pt>
                <c:pt idx="36">
                  <c:v>gen-2024</c:v>
                </c:pt>
                <c:pt idx="37">
                  <c:v>feb-2024</c:v>
                </c:pt>
                <c:pt idx="38">
                  <c:v>mar-2024</c:v>
                </c:pt>
                <c:pt idx="39">
                  <c:v>apr-2024</c:v>
                </c:pt>
              </c:strCache>
            </c:strRef>
          </c:cat>
          <c:val>
            <c:numRef>
              <c:f>Foglio1!$E$2:$E$41</c:f>
              <c:numCache>
                <c:formatCode>0</c:formatCode>
                <c:ptCount val="40"/>
                <c:pt idx="0">
                  <c:v>1042</c:v>
                </c:pt>
                <c:pt idx="1">
                  <c:v>1002</c:v>
                </c:pt>
                <c:pt idx="2">
                  <c:v>1074</c:v>
                </c:pt>
                <c:pt idx="3">
                  <c:v>1054</c:v>
                </c:pt>
                <c:pt idx="4">
                  <c:v>1097</c:v>
                </c:pt>
                <c:pt idx="5">
                  <c:v>1157</c:v>
                </c:pt>
                <c:pt idx="6">
                  <c:v>1123</c:v>
                </c:pt>
                <c:pt idx="7">
                  <c:v>1182</c:v>
                </c:pt>
                <c:pt idx="8">
                  <c:v>1168</c:v>
                </c:pt>
                <c:pt idx="9">
                  <c:v>1225</c:v>
                </c:pt>
                <c:pt idx="10">
                  <c:v>1179</c:v>
                </c:pt>
                <c:pt idx="11">
                  <c:v>1018</c:v>
                </c:pt>
                <c:pt idx="12">
                  <c:v>1023</c:v>
                </c:pt>
                <c:pt idx="13">
                  <c:v>989</c:v>
                </c:pt>
                <c:pt idx="14">
                  <c:v>1052</c:v>
                </c:pt>
                <c:pt idx="15">
                  <c:v>1133</c:v>
                </c:pt>
                <c:pt idx="16">
                  <c:v>1099</c:v>
                </c:pt>
                <c:pt idx="17">
                  <c:v>1182</c:v>
                </c:pt>
                <c:pt idx="18">
                  <c:v>1495</c:v>
                </c:pt>
                <c:pt idx="19">
                  <c:v>1472</c:v>
                </c:pt>
                <c:pt idx="20">
                  <c:v>1402</c:v>
                </c:pt>
                <c:pt idx="21">
                  <c:v>1504</c:v>
                </c:pt>
                <c:pt idx="22">
                  <c:v>1336</c:v>
                </c:pt>
                <c:pt idx="23">
                  <c:v>1350</c:v>
                </c:pt>
                <c:pt idx="24">
                  <c:v>1305</c:v>
                </c:pt>
                <c:pt idx="25">
                  <c:v>1187</c:v>
                </c:pt>
                <c:pt idx="26">
                  <c:v>1197</c:v>
                </c:pt>
                <c:pt idx="27">
                  <c:v>1191</c:v>
                </c:pt>
                <c:pt idx="28">
                  <c:v>1200</c:v>
                </c:pt>
                <c:pt idx="29">
                  <c:v>1242</c:v>
                </c:pt>
                <c:pt idx="30">
                  <c:v>1247</c:v>
                </c:pt>
                <c:pt idx="31">
                  <c:v>1229</c:v>
                </c:pt>
                <c:pt idx="32">
                  <c:v>1201</c:v>
                </c:pt>
                <c:pt idx="33">
                  <c:v>1266</c:v>
                </c:pt>
                <c:pt idx="34">
                  <c:v>1266</c:v>
                </c:pt>
                <c:pt idx="35">
                  <c:v>1244</c:v>
                </c:pt>
                <c:pt idx="36">
                  <c:v>1175</c:v>
                </c:pt>
                <c:pt idx="37">
                  <c:v>1180</c:v>
                </c:pt>
                <c:pt idx="38">
                  <c:v>1186</c:v>
                </c:pt>
                <c:pt idx="39">
                  <c:v>1179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A8-4AE8-AD8B-72D2C6F1344A}"/>
            </c:ext>
          </c:extLst>
        </c:ser>
        <c:ser>
          <c:idx val="3"/>
          <c:order val="3"/>
          <c:tx>
            <c:strRef>
              <c:f>Foglio1!$F$1</c:f>
              <c:strCache>
                <c:ptCount val="1"/>
                <c:pt idx="0">
                  <c:v>SAI</c:v>
                </c:pt>
              </c:strCache>
            </c:strRef>
          </c:tx>
          <c:marker>
            <c:symbol val="none"/>
          </c:marker>
          <c:cat>
            <c:strRef>
              <c:f>Foglio1!$B$2:$B$41</c:f>
              <c:strCache>
                <c:ptCount val="40"/>
                <c:pt idx="0">
                  <c:v>gen-2021</c:v>
                </c:pt>
                <c:pt idx="1">
                  <c:v>feb-2021</c:v>
                </c:pt>
                <c:pt idx="2">
                  <c:v>mar-2021</c:v>
                </c:pt>
                <c:pt idx="3">
                  <c:v>apr-2021</c:v>
                </c:pt>
                <c:pt idx="4">
                  <c:v>mag-2021</c:v>
                </c:pt>
                <c:pt idx="5">
                  <c:v>giu-2021</c:v>
                </c:pt>
                <c:pt idx="6">
                  <c:v>lug-2021</c:v>
                </c:pt>
                <c:pt idx="7">
                  <c:v>ago-2021</c:v>
                </c:pt>
                <c:pt idx="8">
                  <c:v>set-2021</c:v>
                </c:pt>
                <c:pt idx="9">
                  <c:v>ott-2021</c:v>
                </c:pt>
                <c:pt idx="10">
                  <c:v>nov-2021</c:v>
                </c:pt>
                <c:pt idx="11">
                  <c:v>dic-2021</c:v>
                </c:pt>
                <c:pt idx="12">
                  <c:v>gen-2022</c:v>
                </c:pt>
                <c:pt idx="13">
                  <c:v>feb-2022</c:v>
                </c:pt>
                <c:pt idx="14">
                  <c:v>mar-2022</c:v>
                </c:pt>
                <c:pt idx="15">
                  <c:v>apr-2022</c:v>
                </c:pt>
                <c:pt idx="16">
                  <c:v>mag-2022</c:v>
                </c:pt>
                <c:pt idx="17">
                  <c:v>giu-2022</c:v>
                </c:pt>
                <c:pt idx="18">
                  <c:v>lug-2022</c:v>
                </c:pt>
                <c:pt idx="19">
                  <c:v>ago-2022</c:v>
                </c:pt>
                <c:pt idx="20">
                  <c:v>set-2022</c:v>
                </c:pt>
                <c:pt idx="21">
                  <c:v>ott-2022</c:v>
                </c:pt>
                <c:pt idx="22">
                  <c:v>nov-2022</c:v>
                </c:pt>
                <c:pt idx="23">
                  <c:v>dic-2022</c:v>
                </c:pt>
                <c:pt idx="24">
                  <c:v>gen-2023</c:v>
                </c:pt>
                <c:pt idx="25">
                  <c:v>feb-2023</c:v>
                </c:pt>
                <c:pt idx="26">
                  <c:v>mar-2023</c:v>
                </c:pt>
                <c:pt idx="27">
                  <c:v>apr-2023</c:v>
                </c:pt>
                <c:pt idx="28">
                  <c:v>mag-2023</c:v>
                </c:pt>
                <c:pt idx="29">
                  <c:v>giu-2023</c:v>
                </c:pt>
                <c:pt idx="30">
                  <c:v>lug-2023</c:v>
                </c:pt>
                <c:pt idx="31">
                  <c:v>ago-2023</c:v>
                </c:pt>
                <c:pt idx="32">
                  <c:v>set-2023</c:v>
                </c:pt>
                <c:pt idx="33">
                  <c:v>ott-2023</c:v>
                </c:pt>
                <c:pt idx="34">
                  <c:v>nov-2023</c:v>
                </c:pt>
                <c:pt idx="35">
                  <c:v>dic-2023</c:v>
                </c:pt>
                <c:pt idx="36">
                  <c:v>gen-2024</c:v>
                </c:pt>
                <c:pt idx="37">
                  <c:v>feb-2024</c:v>
                </c:pt>
                <c:pt idx="38">
                  <c:v>mar-2024</c:v>
                </c:pt>
                <c:pt idx="39">
                  <c:v>apr-2024</c:v>
                </c:pt>
              </c:strCache>
            </c:strRef>
          </c:cat>
          <c:val>
            <c:numRef>
              <c:f>Foglio1!$F$2:$F$41</c:f>
              <c:numCache>
                <c:formatCode>0</c:formatCode>
                <c:ptCount val="40"/>
                <c:pt idx="0">
                  <c:v>86</c:v>
                </c:pt>
                <c:pt idx="1">
                  <c:v>83</c:v>
                </c:pt>
                <c:pt idx="2">
                  <c:v>83</c:v>
                </c:pt>
                <c:pt idx="3">
                  <c:v>87</c:v>
                </c:pt>
                <c:pt idx="4">
                  <c:v>87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  <c:pt idx="11">
                  <c:v>94</c:v>
                </c:pt>
                <c:pt idx="12">
                  <c:v>94</c:v>
                </c:pt>
                <c:pt idx="13">
                  <c:v>74</c:v>
                </c:pt>
                <c:pt idx="14">
                  <c:v>74</c:v>
                </c:pt>
                <c:pt idx="15">
                  <c:v>74</c:v>
                </c:pt>
                <c:pt idx="16">
                  <c:v>70</c:v>
                </c:pt>
                <c:pt idx="17">
                  <c:v>70</c:v>
                </c:pt>
                <c:pt idx="18">
                  <c:v>85</c:v>
                </c:pt>
                <c:pt idx="19">
                  <c:v>85</c:v>
                </c:pt>
                <c:pt idx="20">
                  <c:v>85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A8-4AE8-AD8B-72D2C6F13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956800"/>
        <c:axId val="204958336"/>
      </c:lineChart>
      <c:catAx>
        <c:axId val="204956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4958336"/>
        <c:crosses val="autoZero"/>
        <c:auto val="1"/>
        <c:lblAlgn val="ctr"/>
        <c:lblOffset val="100"/>
        <c:noMultiLvlLbl val="0"/>
      </c:catAx>
      <c:valAx>
        <c:axId val="204958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Migranti</a:t>
                </a:r>
                <a:r>
                  <a:rPr lang="it-IT" baseline="0"/>
                  <a:t> accolti</a:t>
                </a:r>
                <a:endParaRPr lang="it-IT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204956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Tipologia ospiti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Foglio2!$B$1</c:f>
              <c:strCache>
                <c:ptCount val="1"/>
                <c:pt idx="0">
                  <c:v>Numero ospiti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Foglio2!$A$2:$A$4</c:f>
              <c:strCache>
                <c:ptCount val="3"/>
                <c:pt idx="0">
                  <c:v>Uomini singoli</c:v>
                </c:pt>
                <c:pt idx="1">
                  <c:v>Donne singole</c:v>
                </c:pt>
                <c:pt idx="2">
                  <c:v>Membri nuclei familiari</c:v>
                </c:pt>
              </c:strCache>
            </c:strRef>
          </c:cat>
          <c:val>
            <c:numRef>
              <c:f>Foglio2!$B$2:$B$4</c:f>
              <c:numCache>
                <c:formatCode>General</c:formatCode>
                <c:ptCount val="3"/>
                <c:pt idx="0">
                  <c:v>617</c:v>
                </c:pt>
                <c:pt idx="1">
                  <c:v>106</c:v>
                </c:pt>
                <c:pt idx="2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E-4569-8384-62616D17A5C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NAZIONALITA’ ACCOLTI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Foglio2!$F$3</c:f>
              <c:strCache>
                <c:ptCount val="1"/>
                <c:pt idx="0">
                  <c:v>PRESENZE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Foglio2!$E$4:$E$8</c:f>
              <c:strCache>
                <c:ptCount val="5"/>
                <c:pt idx="0">
                  <c:v>PAKISTAN</c:v>
                </c:pt>
                <c:pt idx="1">
                  <c:v>UCRAINA</c:v>
                </c:pt>
                <c:pt idx="2">
                  <c:v>KOSOVO</c:v>
                </c:pt>
                <c:pt idx="3">
                  <c:v>BANGLADESH</c:v>
                </c:pt>
                <c:pt idx="4">
                  <c:v>COLOMBIA</c:v>
                </c:pt>
              </c:strCache>
            </c:strRef>
          </c:cat>
          <c:val>
            <c:numRef>
              <c:f>Foglio2!$F$4:$F$8</c:f>
              <c:numCache>
                <c:formatCode>General</c:formatCode>
                <c:ptCount val="5"/>
                <c:pt idx="0">
                  <c:v>439</c:v>
                </c:pt>
                <c:pt idx="1">
                  <c:v>264</c:v>
                </c:pt>
                <c:pt idx="2">
                  <c:v>53</c:v>
                </c:pt>
                <c:pt idx="3">
                  <c:v>50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B-48E2-9DD6-A2A63A2A90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Presenze</a:t>
            </a:r>
            <a:r>
              <a:rPr lang="en-US" baseline="0"/>
              <a:t> ucraini in accoglienza pubblica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ucraini!$B$1</c:f>
              <c:strCache>
                <c:ptCount val="1"/>
                <c:pt idx="0">
                  <c:v>CAS</c:v>
                </c:pt>
              </c:strCache>
            </c:strRef>
          </c:tx>
          <c:marker>
            <c:symbol val="none"/>
          </c:marker>
          <c:cat>
            <c:numRef>
              <c:f>ucraini!$A$2:$A$28</c:f>
              <c:numCache>
                <c:formatCode>mmm\-yy</c:formatCode>
                <c:ptCount val="27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  <c:pt idx="13">
                  <c:v>44986</c:v>
                </c:pt>
                <c:pt idx="14">
                  <c:v>45017</c:v>
                </c:pt>
                <c:pt idx="15">
                  <c:v>45047</c:v>
                </c:pt>
                <c:pt idx="16">
                  <c:v>45078</c:v>
                </c:pt>
                <c:pt idx="17">
                  <c:v>45108</c:v>
                </c:pt>
                <c:pt idx="18">
                  <c:v>45139</c:v>
                </c:pt>
                <c:pt idx="19">
                  <c:v>45170</c:v>
                </c:pt>
                <c:pt idx="20">
                  <c:v>45200</c:v>
                </c:pt>
                <c:pt idx="21">
                  <c:v>45231</c:v>
                </c:pt>
                <c:pt idx="22">
                  <c:v>45261</c:v>
                </c:pt>
                <c:pt idx="23">
                  <c:v>45292</c:v>
                </c:pt>
                <c:pt idx="24">
                  <c:v>45323</c:v>
                </c:pt>
                <c:pt idx="25">
                  <c:v>45352</c:v>
                </c:pt>
                <c:pt idx="26">
                  <c:v>45383</c:v>
                </c:pt>
              </c:numCache>
            </c:numRef>
          </c:cat>
          <c:val>
            <c:numRef>
              <c:f>ucraini!$B$2:$B$28</c:f>
              <c:numCache>
                <c:formatCode>General</c:formatCode>
                <c:ptCount val="27"/>
                <c:pt idx="0">
                  <c:v>18</c:v>
                </c:pt>
                <c:pt idx="1">
                  <c:v>220</c:v>
                </c:pt>
                <c:pt idx="2">
                  <c:v>282</c:v>
                </c:pt>
                <c:pt idx="3">
                  <c:v>279</c:v>
                </c:pt>
                <c:pt idx="4">
                  <c:v>300</c:v>
                </c:pt>
                <c:pt idx="5">
                  <c:v>289</c:v>
                </c:pt>
                <c:pt idx="6">
                  <c:v>256</c:v>
                </c:pt>
                <c:pt idx="7">
                  <c:v>253</c:v>
                </c:pt>
                <c:pt idx="8">
                  <c:v>259</c:v>
                </c:pt>
                <c:pt idx="9">
                  <c:v>267</c:v>
                </c:pt>
                <c:pt idx="10">
                  <c:v>259</c:v>
                </c:pt>
                <c:pt idx="11">
                  <c:v>270</c:v>
                </c:pt>
                <c:pt idx="12">
                  <c:v>267</c:v>
                </c:pt>
                <c:pt idx="13">
                  <c:v>278</c:v>
                </c:pt>
                <c:pt idx="14">
                  <c:v>279</c:v>
                </c:pt>
                <c:pt idx="15">
                  <c:v>274</c:v>
                </c:pt>
                <c:pt idx="16">
                  <c:v>279</c:v>
                </c:pt>
                <c:pt idx="17">
                  <c:v>286</c:v>
                </c:pt>
                <c:pt idx="18">
                  <c:v>281</c:v>
                </c:pt>
                <c:pt idx="19">
                  <c:v>275</c:v>
                </c:pt>
                <c:pt idx="20">
                  <c:v>281</c:v>
                </c:pt>
                <c:pt idx="21">
                  <c:v>268</c:v>
                </c:pt>
                <c:pt idx="22">
                  <c:v>263</c:v>
                </c:pt>
                <c:pt idx="23">
                  <c:v>266</c:v>
                </c:pt>
                <c:pt idx="24">
                  <c:v>263</c:v>
                </c:pt>
                <c:pt idx="25">
                  <c:v>266</c:v>
                </c:pt>
                <c:pt idx="26">
                  <c:v>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70-4991-991F-E445339275D2}"/>
            </c:ext>
          </c:extLst>
        </c:ser>
        <c:ser>
          <c:idx val="1"/>
          <c:order val="1"/>
          <c:tx>
            <c:strRef>
              <c:f>ucraini!$C$1</c:f>
              <c:strCache>
                <c:ptCount val="1"/>
                <c:pt idx="0">
                  <c:v>ALTRI ENTI</c:v>
                </c:pt>
              </c:strCache>
            </c:strRef>
          </c:tx>
          <c:marker>
            <c:symbol val="none"/>
          </c:marker>
          <c:cat>
            <c:numRef>
              <c:f>ucraini!$A$2:$A$28</c:f>
              <c:numCache>
                <c:formatCode>mmm\-yy</c:formatCode>
                <c:ptCount val="27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  <c:pt idx="13">
                  <c:v>44986</c:v>
                </c:pt>
                <c:pt idx="14">
                  <c:v>45017</c:v>
                </c:pt>
                <c:pt idx="15">
                  <c:v>45047</c:v>
                </c:pt>
                <c:pt idx="16">
                  <c:v>45078</c:v>
                </c:pt>
                <c:pt idx="17">
                  <c:v>45108</c:v>
                </c:pt>
                <c:pt idx="18">
                  <c:v>45139</c:v>
                </c:pt>
                <c:pt idx="19">
                  <c:v>45170</c:v>
                </c:pt>
                <c:pt idx="20">
                  <c:v>45200</c:v>
                </c:pt>
                <c:pt idx="21">
                  <c:v>45231</c:v>
                </c:pt>
                <c:pt idx="22">
                  <c:v>45261</c:v>
                </c:pt>
                <c:pt idx="23">
                  <c:v>45292</c:v>
                </c:pt>
                <c:pt idx="24">
                  <c:v>45323</c:v>
                </c:pt>
                <c:pt idx="25">
                  <c:v>45352</c:v>
                </c:pt>
                <c:pt idx="26">
                  <c:v>45383</c:v>
                </c:pt>
              </c:numCache>
            </c:numRef>
          </c:cat>
          <c:val>
            <c:numRef>
              <c:f>ucraini!$C$2:$C$28</c:f>
              <c:numCache>
                <c:formatCode>General</c:formatCode>
                <c:ptCount val="27"/>
                <c:pt idx="0">
                  <c:v>0</c:v>
                </c:pt>
                <c:pt idx="1">
                  <c:v>2</c:v>
                </c:pt>
                <c:pt idx="2">
                  <c:v>20</c:v>
                </c:pt>
                <c:pt idx="3">
                  <c:v>24</c:v>
                </c:pt>
                <c:pt idx="4">
                  <c:v>24</c:v>
                </c:pt>
                <c:pt idx="5">
                  <c:v>17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20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20</c:v>
                </c:pt>
                <c:pt idx="20">
                  <c:v>18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18</c:v>
                </c:pt>
                <c:pt idx="25">
                  <c:v>18</c:v>
                </c:pt>
                <c:pt idx="2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70-4991-991F-E44533927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359360"/>
        <c:axId val="205373440"/>
      </c:lineChart>
      <c:dateAx>
        <c:axId val="205359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205373440"/>
        <c:crosses val="autoZero"/>
        <c:auto val="1"/>
        <c:lblOffset val="100"/>
        <c:baseTimeUnit val="months"/>
      </c:dateAx>
      <c:valAx>
        <c:axId val="205373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5359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ucraini!$R$2:$S$2</c:f>
              <c:strCache>
                <c:ptCount val="2"/>
                <c:pt idx="0">
                  <c:v>sfollati rimasti in accoglienza</c:v>
                </c:pt>
                <c:pt idx="1">
                  <c:v>usciti dall'accoglienza</c:v>
                </c:pt>
              </c:strCache>
            </c:strRef>
          </c:cat>
          <c:val>
            <c:numRef>
              <c:f>ucraini!$R$3:$S$3</c:f>
              <c:numCache>
                <c:formatCode>General</c:formatCode>
                <c:ptCount val="2"/>
                <c:pt idx="0">
                  <c:v>264</c:v>
                </c:pt>
                <c:pt idx="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A-4E8D-8B25-7F8B47B7548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621E0-EAF6-484E-B516-5E4EBC5F950F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324FA-99E7-0C4A-83D3-FCB965B38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41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49E62-19EF-455C-85B3-87A43D0C1B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5989-B410-9E49-8018-3C03B3088654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611-BFFA-2E46-B7B4-ECC38CBF1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24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5989-B410-9E49-8018-3C03B3088654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611-BFFA-2E46-B7B4-ECC38CBF1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96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5989-B410-9E49-8018-3C03B3088654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611-BFFA-2E46-B7B4-ECC38CBF1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3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5989-B410-9E49-8018-3C03B3088654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611-BFFA-2E46-B7B4-ECC38CBF1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10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5989-B410-9E49-8018-3C03B3088654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611-BFFA-2E46-B7B4-ECC38CBF1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41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5989-B410-9E49-8018-3C03B3088654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611-BFFA-2E46-B7B4-ECC38CBF1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36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5989-B410-9E49-8018-3C03B3088654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611-BFFA-2E46-B7B4-ECC38CBF1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72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5989-B410-9E49-8018-3C03B3088654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611-BFFA-2E46-B7B4-ECC38CBF1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74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5989-B410-9E49-8018-3C03B3088654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611-BFFA-2E46-B7B4-ECC38CBF1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92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5989-B410-9E49-8018-3C03B3088654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611-BFFA-2E46-B7B4-ECC38CBF1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5989-B410-9E49-8018-3C03B3088654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611-BFFA-2E46-B7B4-ECC38CBF1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60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A5989-B410-9E49-8018-3C03B3088654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1F611-BFFA-2E46-B7B4-ECC38CBF1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00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demoistat.i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395270" y="2714624"/>
            <a:ext cx="11401425" cy="142875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-IT" sz="4000" spc="-151" dirty="0">
                <a:cs typeface="Amiri Quran" pitchFamily="2" charset="-78"/>
              </a:rPr>
              <a:t>CONSIGLIO TERRITORIALE PER L’IMMIGRAZIONE</a:t>
            </a:r>
            <a:br>
              <a:rPr lang="it-IT" sz="4000" spc="-151" dirty="0">
                <a:cs typeface="Amiri Quran" pitchFamily="2" charset="-78"/>
              </a:rPr>
            </a:br>
            <a:r>
              <a:rPr lang="it-IT" sz="4000" spc="-151" dirty="0">
                <a:cs typeface="Amiri Quran" pitchFamily="2" charset="-78"/>
              </a:rPr>
              <a:t>DI </a:t>
            </a:r>
            <a:r>
              <a:rPr lang="it-IT" sz="4000" spc="-151" dirty="0" smtClean="0">
                <a:cs typeface="Amiri Quran" pitchFamily="2" charset="-78"/>
              </a:rPr>
              <a:t>TRIESTE</a:t>
            </a:r>
            <a:endParaRPr lang="it-IT" sz="4000" spc="-151" dirty="0">
              <a:cs typeface="Amiri Quran" pitchFamily="2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80433" y="6007798"/>
            <a:ext cx="2031103" cy="375751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24 giugno 2024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25" y="269494"/>
            <a:ext cx="681355" cy="76644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916709" y="1053504"/>
            <a:ext cx="83585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059913" algn="ctr"/>
                <a:tab pos="6119826" algn="r"/>
              </a:tabLst>
            </a:pPr>
            <a:r>
              <a:rPr lang="it-IT" sz="3800" kern="100" dirty="0">
                <a:solidFill>
                  <a:prstClr val="black"/>
                </a:solidFill>
                <a:latin typeface="Kunstler Script" panose="030304020206070D0D06" pitchFamily="66" charset="0"/>
                <a:ea typeface="Calibri"/>
                <a:cs typeface="Times New Roman"/>
              </a:rPr>
              <a:t>Prefettura -Ufficio territoriale del Governo di </a:t>
            </a:r>
            <a:r>
              <a:rPr lang="it-IT" sz="3800" kern="100" dirty="0" smtClean="0">
                <a:solidFill>
                  <a:prstClr val="black"/>
                </a:solidFill>
                <a:latin typeface="Kunstler Script" panose="030304020206070D0D06" pitchFamily="66" charset="0"/>
                <a:ea typeface="Calibri"/>
                <a:cs typeface="Times New Roman"/>
              </a:rPr>
              <a:t>Trieste</a:t>
            </a:r>
            <a:endParaRPr lang="it-IT" sz="3800" kern="100" dirty="0">
              <a:solidFill>
                <a:prstClr val="black"/>
              </a:solidFill>
              <a:latin typeface="Kunstler Script" panose="030304020206070D0D06" pitchFamily="66" charset="0"/>
              <a:ea typeface="NSimSun"/>
              <a:cs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2D0359-0EAC-F1A1-4047-A815302653FE}"/>
              </a:ext>
            </a:extLst>
          </p:cNvPr>
          <p:cNvSpPr txBox="1"/>
          <p:nvPr/>
        </p:nvSpPr>
        <p:spPr>
          <a:xfrm>
            <a:off x="4953363" y="4875531"/>
            <a:ext cx="228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DOSSIER STATISTICO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272B846-E509-840A-6D8D-23CECD18F716}"/>
              </a:ext>
            </a:extLst>
          </p:cNvPr>
          <p:cNvSpPr txBox="1"/>
          <p:nvPr/>
        </p:nvSpPr>
        <p:spPr>
          <a:xfrm>
            <a:off x="2390908" y="142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56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DFD92A-6244-24E2-F159-BBC829E67310}"/>
              </a:ext>
            </a:extLst>
          </p:cNvPr>
          <p:cNvSpPr txBox="1"/>
          <p:nvPr/>
        </p:nvSpPr>
        <p:spPr>
          <a:xfrm>
            <a:off x="2595756" y="815159"/>
            <a:ext cx="187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Piramide delle età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ACBE68-E477-6528-CE1B-625F246EAA5F}"/>
              </a:ext>
            </a:extLst>
          </p:cNvPr>
          <p:cNvSpPr txBox="1"/>
          <p:nvPr/>
        </p:nvSpPr>
        <p:spPr>
          <a:xfrm>
            <a:off x="216693" y="213613"/>
            <a:ext cx="117586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DISTRIBUZIONE DELLA POPOLAZIONE STRANIERA PER ETÀ E SESSO 2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56" y="1184491"/>
            <a:ext cx="7311097" cy="50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B187B0-B3B7-C86C-FBA2-E750392F3412}"/>
              </a:ext>
            </a:extLst>
          </p:cNvPr>
          <p:cNvSpPr txBox="1"/>
          <p:nvPr/>
        </p:nvSpPr>
        <p:spPr>
          <a:xfrm>
            <a:off x="3435939" y="312771"/>
            <a:ext cx="48362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latin typeface="+mj-lt"/>
              </a:rPr>
              <a:t>DISTRIBUZIONE </a:t>
            </a:r>
            <a:r>
              <a:rPr lang="it-IT" sz="3000" dirty="0" smtClean="0">
                <a:latin typeface="+mj-lt"/>
              </a:rPr>
              <a:t>TERRITORIALE</a:t>
            </a:r>
            <a:endParaRPr lang="it-IT" sz="3000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47429C-92C4-B7F2-B796-4BB4E5F1D681}"/>
              </a:ext>
            </a:extLst>
          </p:cNvPr>
          <p:cNvSpPr txBox="1"/>
          <p:nvPr/>
        </p:nvSpPr>
        <p:spPr>
          <a:xfrm>
            <a:off x="550196" y="6067863"/>
            <a:ext cx="183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*Dati stimati - Fonte: </a:t>
            </a:r>
            <a:r>
              <a:rPr lang="it-IT" sz="900" dirty="0" smtClean="0"/>
              <a:t>ISTAT </a:t>
            </a:r>
          </a:p>
          <a:p>
            <a:r>
              <a:rPr lang="it-IT" sz="900" dirty="0" smtClean="0"/>
              <a:t>www.tuttitalia.it</a:t>
            </a:r>
            <a:endParaRPr lang="it-IT" sz="9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CED6B8-6D98-3594-53DF-AC24BB61FDE1}"/>
              </a:ext>
            </a:extLst>
          </p:cNvPr>
          <p:cNvSpPr txBox="1"/>
          <p:nvPr/>
        </p:nvSpPr>
        <p:spPr>
          <a:xfrm>
            <a:off x="3296939" y="1134151"/>
            <a:ext cx="51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Popolazione straniera e incidenza al 1° gennaio 2023</a:t>
            </a: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72419"/>
              </p:ext>
            </p:extLst>
          </p:nvPr>
        </p:nvGraphicFramePr>
        <p:xfrm>
          <a:off x="1180215" y="1972159"/>
          <a:ext cx="9578310" cy="3298840"/>
        </p:xfrm>
        <a:graphic>
          <a:graphicData uri="http://schemas.openxmlformats.org/drawingml/2006/table">
            <a:tbl>
              <a:tblPr/>
              <a:tblGrid>
                <a:gridCol w="129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3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Popolazione straniera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popolazione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Incidenza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TRIESTE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Muggia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3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Duino- Aurisina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Dorlingo della Valle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Sgonico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3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Monrupino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3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8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nna posizionata sopra riga della firma">
            <a:extLst>
              <a:ext uri="{FF2B5EF4-FFF2-40B4-BE49-F238E27FC236}">
                <a16:creationId xmlns:a16="http://schemas.microsoft.com/office/drawing/2014/main" id="{53388C3C-65AE-D43D-C049-FEF016F8C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FA0E8F-3822-5D9E-E8FB-96D146EFDB3F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PERMESSI DI SOGGIORNO</a:t>
            </a:r>
          </a:p>
        </p:txBody>
      </p:sp>
    </p:spTree>
    <p:extLst>
      <p:ext uri="{BB962C8B-B14F-4D97-AF65-F5344CB8AC3E}">
        <p14:creationId xmlns:p14="http://schemas.microsoft.com/office/powerpoint/2010/main" val="15312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4C6C09-A38C-B0FE-4EE7-8C995940A3CF}"/>
              </a:ext>
            </a:extLst>
          </p:cNvPr>
          <p:cNvSpPr txBox="1"/>
          <p:nvPr/>
        </p:nvSpPr>
        <p:spPr>
          <a:xfrm>
            <a:off x="3069534" y="161172"/>
            <a:ext cx="60529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TIPOLOGIA </a:t>
            </a:r>
            <a:r>
              <a:rPr lang="it-IT" sz="3000" dirty="0" smtClean="0">
                <a:latin typeface="+mj-lt"/>
              </a:rPr>
              <a:t>PERMESSI DI SOGGIORNO</a:t>
            </a:r>
            <a:endParaRPr lang="it-IT" sz="3000" dirty="0"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915349-7DF4-E6F6-7DA3-89E85D5F7CC6}"/>
              </a:ext>
            </a:extLst>
          </p:cNvPr>
          <p:cNvSpPr txBox="1"/>
          <p:nvPr/>
        </p:nvSpPr>
        <p:spPr>
          <a:xfrm>
            <a:off x="556442" y="816984"/>
            <a:ext cx="6049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Ingresso di cittadini extra UE per motivo del </a:t>
            </a:r>
            <a:r>
              <a:rPr lang="it-IT" sz="1500" dirty="0" smtClean="0"/>
              <a:t>permesso con scadenza</a:t>
            </a:r>
            <a:endParaRPr lang="it-IT" sz="1500" dirty="0"/>
          </a:p>
          <a:p>
            <a:r>
              <a:rPr lang="it-IT" sz="1500" dirty="0" smtClean="0"/>
              <a:t>Rilevazione al 31 dicembre 2023</a:t>
            </a:r>
            <a:endParaRPr lang="it-IT" sz="15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915349-7DF4-E6F6-7DA3-89E85D5F7CC6}"/>
              </a:ext>
            </a:extLst>
          </p:cNvPr>
          <p:cNvSpPr txBox="1"/>
          <p:nvPr/>
        </p:nvSpPr>
        <p:spPr>
          <a:xfrm>
            <a:off x="556442" y="4838723"/>
            <a:ext cx="6049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 Questura di Trieste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975" y="1607183"/>
            <a:ext cx="5972822" cy="359799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2" y="1607183"/>
            <a:ext cx="45339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6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2EFEE1-C43A-7989-ACCA-293CCC165EA8}"/>
              </a:ext>
            </a:extLst>
          </p:cNvPr>
          <p:cNvSpPr txBox="1"/>
          <p:nvPr/>
        </p:nvSpPr>
        <p:spPr>
          <a:xfrm>
            <a:off x="2733033" y="660287"/>
            <a:ext cx="6725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j-lt"/>
              </a:rPr>
              <a:t>EMERSIONE DI RAPPORTI DI LAVORO 2020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466C4F-0A2E-5E7A-6BFE-D1B0B88E1E7E}"/>
              </a:ext>
            </a:extLst>
          </p:cNvPr>
          <p:cNvSpPr txBox="1"/>
          <p:nvPr/>
        </p:nvSpPr>
        <p:spPr>
          <a:xfrm>
            <a:off x="649289" y="2093160"/>
            <a:ext cx="2717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u="sng" dirty="0"/>
              <a:t>SETTORI DI ATTIVITÀ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CE950B-A93C-0059-053E-00CD405FCEDD}"/>
              </a:ext>
            </a:extLst>
          </p:cNvPr>
          <p:cNvSpPr txBox="1"/>
          <p:nvPr/>
        </p:nvSpPr>
        <p:spPr>
          <a:xfrm>
            <a:off x="919360" y="2731191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1.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C5E1EB-863A-591F-82AF-4EEEC72CED11}"/>
              </a:ext>
            </a:extLst>
          </p:cNvPr>
          <p:cNvSpPr txBox="1"/>
          <p:nvPr/>
        </p:nvSpPr>
        <p:spPr>
          <a:xfrm>
            <a:off x="919360" y="3238778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2.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D13D65-523C-9655-F4EA-18178D2BA7DD}"/>
              </a:ext>
            </a:extLst>
          </p:cNvPr>
          <p:cNvSpPr txBox="1"/>
          <p:nvPr/>
        </p:nvSpPr>
        <p:spPr>
          <a:xfrm>
            <a:off x="1278755" y="2731191"/>
            <a:ext cx="1668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AGRICOLTURA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75AF4F-F9F4-314E-BE83-A15F23BBA4F2}"/>
              </a:ext>
            </a:extLst>
          </p:cNvPr>
          <p:cNvSpPr txBox="1"/>
          <p:nvPr/>
        </p:nvSpPr>
        <p:spPr>
          <a:xfrm>
            <a:off x="1297990" y="3238778"/>
            <a:ext cx="3060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ASSISTENZA ALLA PERSONA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9A83FF-DC55-2FE9-C179-518187950364}"/>
              </a:ext>
            </a:extLst>
          </p:cNvPr>
          <p:cNvSpPr txBox="1"/>
          <p:nvPr/>
        </p:nvSpPr>
        <p:spPr>
          <a:xfrm>
            <a:off x="919360" y="382081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3.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8FD68E-15FC-6C3E-03B3-C99F20BC0A09}"/>
              </a:ext>
            </a:extLst>
          </p:cNvPr>
          <p:cNvSpPr txBox="1"/>
          <p:nvPr/>
        </p:nvSpPr>
        <p:spPr>
          <a:xfrm>
            <a:off x="1278755" y="3835355"/>
            <a:ext cx="238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LAVORO DOMESTICO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A5FDDA-34B3-429C-B28A-0E4BFFEE8003}"/>
              </a:ext>
            </a:extLst>
          </p:cNvPr>
          <p:cNvSpPr txBox="1"/>
          <p:nvPr/>
        </p:nvSpPr>
        <p:spPr>
          <a:xfrm>
            <a:off x="4825858" y="2086057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u="sng" dirty="0"/>
              <a:t>REQUISITI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2F4AC1-8519-CB47-E4E7-990D83BFFBCA}"/>
              </a:ext>
            </a:extLst>
          </p:cNvPr>
          <p:cNvSpPr txBox="1"/>
          <p:nvPr/>
        </p:nvSpPr>
        <p:spPr>
          <a:xfrm>
            <a:off x="5102341" y="2656267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324BE70-44E1-2B1E-A122-B02C27D789C5}"/>
              </a:ext>
            </a:extLst>
          </p:cNvPr>
          <p:cNvSpPr txBox="1"/>
          <p:nvPr/>
        </p:nvSpPr>
        <p:spPr>
          <a:xfrm>
            <a:off x="5459958" y="2656267"/>
            <a:ext cx="6529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PRESENZA SUL TERRITORIO NAZIONALE </a:t>
            </a:r>
            <a:r>
              <a:rPr lang="it-IT" sz="2000" i="1" dirty="0"/>
              <a:t>ANTE </a:t>
            </a:r>
            <a:r>
              <a:rPr lang="it-IT" sz="2000" dirty="0"/>
              <a:t>8 MARZO 2020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177B2D-2C8E-3AC7-C5A5-8B9643E14B8A}"/>
              </a:ext>
            </a:extLst>
          </p:cNvPr>
          <p:cNvSpPr txBox="1"/>
          <p:nvPr/>
        </p:nvSpPr>
        <p:spPr>
          <a:xfrm>
            <a:off x="5122445" y="317012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b.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1BB9B0E-4988-6178-D683-47D7BA6B5C09}"/>
              </a:ext>
            </a:extLst>
          </p:cNvPr>
          <p:cNvSpPr txBox="1"/>
          <p:nvPr/>
        </p:nvSpPr>
        <p:spPr>
          <a:xfrm>
            <a:off x="5455324" y="3166987"/>
            <a:ext cx="4592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REDDITO SUFFICIENTE DATORE DI LAVORO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34207B5-C247-B649-238A-11B3ADE00901}"/>
              </a:ext>
            </a:extLst>
          </p:cNvPr>
          <p:cNvSpPr txBox="1"/>
          <p:nvPr/>
        </p:nvSpPr>
        <p:spPr>
          <a:xfrm>
            <a:off x="5134467" y="3740333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C8FCCB-EE55-539B-AC35-C108B62BE88C}"/>
              </a:ext>
            </a:extLst>
          </p:cNvPr>
          <p:cNvSpPr txBox="1"/>
          <p:nvPr/>
        </p:nvSpPr>
        <p:spPr>
          <a:xfrm>
            <a:off x="5486650" y="3740333"/>
            <a:ext cx="549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ASSENZA DI MOTIVI OSTATIVI DI ORDINE PUBBLICO</a:t>
            </a:r>
          </a:p>
        </p:txBody>
      </p:sp>
    </p:spTree>
    <p:extLst>
      <p:ext uri="{BB962C8B-B14F-4D97-AF65-F5344CB8AC3E}">
        <p14:creationId xmlns:p14="http://schemas.microsoft.com/office/powerpoint/2010/main" val="4058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C54294-D0DC-ADAE-CA5D-2E0CED160806}"/>
              </a:ext>
            </a:extLst>
          </p:cNvPr>
          <p:cNvSpPr txBox="1"/>
          <p:nvPr/>
        </p:nvSpPr>
        <p:spPr>
          <a:xfrm>
            <a:off x="3699351" y="299307"/>
            <a:ext cx="4665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latin typeface="+mj-lt"/>
              </a:rPr>
              <a:t>ANALISI ISTANZE EMERSIONE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7E5BD49-4D22-7836-4DEA-FE4AB1BDA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059913"/>
              </p:ext>
            </p:extLst>
          </p:nvPr>
        </p:nvGraphicFramePr>
        <p:xfrm>
          <a:off x="6448639" y="1021708"/>
          <a:ext cx="4311606" cy="2612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AB0C232-513E-3660-64D5-8A6B57DA8E1F}"/>
              </a:ext>
            </a:extLst>
          </p:cNvPr>
          <p:cNvSpPr txBox="1"/>
          <p:nvPr/>
        </p:nvSpPr>
        <p:spPr>
          <a:xfrm>
            <a:off x="1900652" y="6416878"/>
            <a:ext cx="2615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Fonte: Sportello unico per l’immigrazione di </a:t>
            </a:r>
            <a:r>
              <a:rPr lang="it-IT" sz="900" dirty="0" smtClean="0"/>
              <a:t>Trieste</a:t>
            </a:r>
            <a:endParaRPr lang="it-IT" sz="9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639" y="3581989"/>
            <a:ext cx="4825407" cy="290037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80" y="3634319"/>
            <a:ext cx="4584589" cy="275563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115" y="1077571"/>
            <a:ext cx="7070428" cy="21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5A8BA7-FF7F-7A39-BEAC-24A302FC4408}"/>
              </a:ext>
            </a:extLst>
          </p:cNvPr>
          <p:cNvSpPr txBox="1"/>
          <p:nvPr/>
        </p:nvSpPr>
        <p:spPr>
          <a:xfrm>
            <a:off x="3310269" y="366490"/>
            <a:ext cx="5571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j-lt"/>
              </a:rPr>
              <a:t>NAZIONALITÀ STRANIERI «EMERSI»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AFCA61E-4367-3A74-D5A0-277367776602}"/>
              </a:ext>
            </a:extLst>
          </p:cNvPr>
          <p:cNvSpPr txBox="1"/>
          <p:nvPr/>
        </p:nvSpPr>
        <p:spPr>
          <a:xfrm>
            <a:off x="8313556" y="6246645"/>
            <a:ext cx="2615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Fonte: Sportello unico per l’immigrazione di </a:t>
            </a:r>
            <a:r>
              <a:rPr lang="it-IT" sz="900" dirty="0" smtClean="0"/>
              <a:t>Trieste</a:t>
            </a:r>
            <a:endParaRPr lang="it-IT" sz="9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094" y="1415277"/>
            <a:ext cx="7289864" cy="43816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84" y="1415277"/>
            <a:ext cx="38671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tite colorate su uno sfondo di legno">
            <a:extLst>
              <a:ext uri="{FF2B5EF4-FFF2-40B4-BE49-F238E27FC236}">
                <a16:creationId xmlns:a16="http://schemas.microsoft.com/office/drawing/2014/main" id="{CB8AF334-8BEC-1335-B5A2-11DEDC1A4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F47410-65AD-3768-EBB8-0AA8F654DD86}"/>
              </a:ext>
            </a:extLst>
          </p:cNvPr>
          <p:cNvSpPr txBox="1"/>
          <p:nvPr/>
        </p:nvSpPr>
        <p:spPr>
          <a:xfrm>
            <a:off x="643466" y="643467"/>
            <a:ext cx="5452529" cy="3569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ACCOGLIENZA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RICHIEDENTI ASILO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DC5FFA-7645-BB56-159A-D2768F749F68}"/>
              </a:ext>
            </a:extLst>
          </p:cNvPr>
          <p:cNvSpPr txBox="1"/>
          <p:nvPr/>
        </p:nvSpPr>
        <p:spPr>
          <a:xfrm>
            <a:off x="657226" y="425301"/>
            <a:ext cx="11187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latin typeface="+mj-lt"/>
              </a:rPr>
              <a:t>INGRESSI RICHIEDENTI ASILO DALLA ROTTA BALCANICA </a:t>
            </a:r>
            <a:endParaRPr lang="it-IT" sz="3000" dirty="0"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B112F1-0EC8-7D47-5D46-7288EA999852}"/>
              </a:ext>
            </a:extLst>
          </p:cNvPr>
          <p:cNvSpPr txBox="1"/>
          <p:nvPr/>
        </p:nvSpPr>
        <p:spPr>
          <a:xfrm>
            <a:off x="655775" y="4455014"/>
            <a:ext cx="3868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Dati aggiornati al </a:t>
            </a:r>
            <a:r>
              <a:rPr lang="it-IT" sz="900" dirty="0" smtClean="0"/>
              <a:t>30 aprile 2024. Fonte</a:t>
            </a:r>
            <a:r>
              <a:rPr lang="it-IT" sz="900" dirty="0"/>
              <a:t>: Prefettura-UTG di </a:t>
            </a:r>
            <a:r>
              <a:rPr lang="it-IT" sz="900" dirty="0" smtClean="0"/>
              <a:t>Trieste</a:t>
            </a:r>
            <a:endParaRPr lang="it-IT" sz="900" dirty="0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05296"/>
              </p:ext>
            </p:extLst>
          </p:nvPr>
        </p:nvGraphicFramePr>
        <p:xfrm>
          <a:off x="5452820" y="1334926"/>
          <a:ext cx="5891939" cy="434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25962"/>
              </p:ext>
            </p:extLst>
          </p:nvPr>
        </p:nvGraphicFramePr>
        <p:xfrm>
          <a:off x="657227" y="1334926"/>
          <a:ext cx="4139497" cy="2972032"/>
        </p:xfrm>
        <a:graphic>
          <a:graphicData uri="http://schemas.openxmlformats.org/drawingml/2006/table">
            <a:tbl>
              <a:tblPr/>
              <a:tblGrid>
                <a:gridCol w="137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28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complessivo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DC5FFA-7645-BB56-159A-D2768F749F68}"/>
              </a:ext>
            </a:extLst>
          </p:cNvPr>
          <p:cNvSpPr txBox="1"/>
          <p:nvPr/>
        </p:nvSpPr>
        <p:spPr>
          <a:xfrm>
            <a:off x="657226" y="425301"/>
            <a:ext cx="11187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latin typeface="+mj-lt"/>
              </a:rPr>
              <a:t>INGRESSI MSNA DALLA ROTTA BALCANICA </a:t>
            </a:r>
            <a:endParaRPr lang="it-IT" sz="3000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B112F1-0EC8-7D47-5D46-7288EA999852}"/>
              </a:ext>
            </a:extLst>
          </p:cNvPr>
          <p:cNvSpPr txBox="1"/>
          <p:nvPr/>
        </p:nvSpPr>
        <p:spPr>
          <a:xfrm>
            <a:off x="3272323" y="5295463"/>
            <a:ext cx="5956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Dati aggiornati al 31 dicembre 2023. Fonte: Sistema Informativo Minori (SIM),  Ministero del Lavoro e delle Politiche  Sociali</a:t>
            </a:r>
            <a:endParaRPr lang="it-IT" sz="9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948360"/>
              </p:ext>
            </p:extLst>
          </p:nvPr>
        </p:nvGraphicFramePr>
        <p:xfrm>
          <a:off x="3373262" y="1359976"/>
          <a:ext cx="5755037" cy="364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11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u="sng" dirty="0"/>
              <a:t>AMBITI DI ANALISI</a:t>
            </a:r>
            <a:r>
              <a:rPr lang="en-US" sz="2200" u="sng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178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ANALISI </a:t>
            </a:r>
            <a:r>
              <a:rPr lang="en-US" sz="2200" b="1" dirty="0" smtClean="0"/>
              <a:t>DEMOGRAFICA</a:t>
            </a:r>
            <a:endParaRPr lang="en-US" sz="2200" b="1" dirty="0"/>
          </a:p>
          <a:p>
            <a:pPr marL="228584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457178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PERMESSI DI SOGGIORNO </a:t>
            </a:r>
          </a:p>
          <a:p>
            <a:pPr marL="228584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457178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ACCOGLIENZA RICHIEDENTI ASILO</a:t>
            </a:r>
          </a:p>
          <a:p>
            <a:pPr marL="457178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178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CITTADINANZA</a:t>
            </a:r>
          </a:p>
          <a:p>
            <a:pPr marL="457178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178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7A41E1B-4F70-4964-A407-84C68BE8251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DC5FFA-7645-BB56-159A-D2768F749F68}"/>
              </a:ext>
            </a:extLst>
          </p:cNvPr>
          <p:cNvSpPr txBox="1"/>
          <p:nvPr/>
        </p:nvSpPr>
        <p:spPr>
          <a:xfrm>
            <a:off x="657226" y="425301"/>
            <a:ext cx="11187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latin typeface="+mj-lt"/>
              </a:rPr>
              <a:t>INGRESSI MSNA DALLA ROTTA BALCANICA </a:t>
            </a:r>
            <a:endParaRPr lang="it-IT" sz="3000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B112F1-0EC8-7D47-5D46-7288EA999852}"/>
              </a:ext>
            </a:extLst>
          </p:cNvPr>
          <p:cNvSpPr txBox="1"/>
          <p:nvPr/>
        </p:nvSpPr>
        <p:spPr>
          <a:xfrm>
            <a:off x="3295571" y="6287191"/>
            <a:ext cx="5835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Dati aggiornati al 30 aprile 2024. Fonte: Sistema Informativo Minori (SIM),  Ministero del Lavoro e delle Politiche  Sociali</a:t>
            </a:r>
            <a:endParaRPr lang="it-IT" sz="9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32392"/>
              </p:ext>
            </p:extLst>
          </p:nvPr>
        </p:nvGraphicFramePr>
        <p:xfrm>
          <a:off x="4068306" y="1098440"/>
          <a:ext cx="3913323" cy="4979803"/>
        </p:xfrm>
        <a:graphic>
          <a:graphicData uri="http://schemas.openxmlformats.org/drawingml/2006/table">
            <a:tbl>
              <a:tblPr/>
              <a:tblGrid>
                <a:gridCol w="1586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7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 dirty="0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Cittadinanza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Ingressi 2022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Ingressi 2023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Ingressi 2024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AFGHANISTAN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16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350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78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ALBANIA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CROAZIA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BANGLADESH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6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6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EGITTO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INDIA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IRAN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IRAQ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KOSOVO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51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SENEGAL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MAROCCO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NEPAL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62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62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PAKISTAN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8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GAMBIA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SOMALIA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22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SIRIA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28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TUNISIA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TURCHIA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5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CONGO + CONGO DEM.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CAMERUN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7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YEMEN</a:t>
                      </a:r>
                    </a:p>
                  </a:txBody>
                  <a:tcPr marL="60641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6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1C2024"/>
                          </a:solidFill>
                          <a:effectLst/>
                          <a:latin typeface="Arial Rounded MT Bold"/>
                        </a:rPr>
                        <a:t>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42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 dirty="0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Totale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b="1" i="0" u="none" strike="noStrike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463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b="1" i="0" u="none" strike="noStrike" dirty="0">
                          <a:solidFill>
                            <a:srgbClr val="1C2024"/>
                          </a:solidFill>
                          <a:effectLst/>
                          <a:latin typeface="Times New Roman"/>
                        </a:rPr>
                        <a:t>187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DC5FFA-7645-BB56-159A-D2768F749F68}"/>
              </a:ext>
            </a:extLst>
          </p:cNvPr>
          <p:cNvSpPr txBox="1"/>
          <p:nvPr/>
        </p:nvSpPr>
        <p:spPr>
          <a:xfrm>
            <a:off x="657226" y="425301"/>
            <a:ext cx="11187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ANDAMENTO PRESENZE IN CENTRI DI ACCOGLIENZA </a:t>
            </a:r>
            <a:r>
              <a:rPr lang="it-IT" sz="3000" dirty="0" smtClean="0">
                <a:latin typeface="+mj-lt"/>
              </a:rPr>
              <a:t>STRAORDINARIA (CAS) E NEL SISTEMA ACCOGLIENZA INTEGRAZIONE (SAI)</a:t>
            </a:r>
            <a:endParaRPr lang="it-IT" sz="3000" dirty="0"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B112F1-0EC8-7D47-5D46-7288EA999852}"/>
              </a:ext>
            </a:extLst>
          </p:cNvPr>
          <p:cNvSpPr txBox="1"/>
          <p:nvPr/>
        </p:nvSpPr>
        <p:spPr>
          <a:xfrm>
            <a:off x="2059822" y="6114154"/>
            <a:ext cx="386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Dati aggiornati al </a:t>
            </a:r>
            <a:r>
              <a:rPr lang="it-IT" sz="900" dirty="0" smtClean="0"/>
              <a:t>30 aprile 2024. Fonte</a:t>
            </a:r>
            <a:r>
              <a:rPr lang="it-IT" sz="900" dirty="0"/>
              <a:t>: Prefettura-UTG di Trieste</a:t>
            </a:r>
          </a:p>
          <a:p>
            <a:endParaRPr lang="it-IT" sz="900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865004"/>
              </p:ext>
            </p:extLst>
          </p:nvPr>
        </p:nvGraphicFramePr>
        <p:xfrm>
          <a:off x="2115518" y="1510706"/>
          <a:ext cx="7725905" cy="449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E4665D-19FF-E25B-2AB6-036F2291D7C1}"/>
              </a:ext>
            </a:extLst>
          </p:cNvPr>
          <p:cNvSpPr txBox="1"/>
          <p:nvPr/>
        </p:nvSpPr>
        <p:spPr>
          <a:xfrm>
            <a:off x="1014212" y="520581"/>
            <a:ext cx="103934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latin typeface="+mj-lt"/>
              </a:rPr>
              <a:t>QUADRO ATTUALE PRIMA ACCOGLIENZA RICHIEDENTI </a:t>
            </a:r>
            <a:r>
              <a:rPr lang="it-IT" sz="3000" dirty="0" smtClean="0">
                <a:latin typeface="+mj-lt"/>
              </a:rPr>
              <a:t>ASILO (CAS)</a:t>
            </a:r>
            <a:endParaRPr lang="it-IT" sz="3000" dirty="0">
              <a:latin typeface="+mj-lt"/>
            </a:endParaRPr>
          </a:p>
        </p:txBody>
      </p:sp>
      <p:pic>
        <p:nvPicPr>
          <p:cNvPr id="2054" name="Picture 6" descr="Building, corporate, office icon - Download on Iconf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34" y="1230906"/>
            <a:ext cx="1092039" cy="10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88954" y="1592259"/>
            <a:ext cx="488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 enti gestori di accoglienza</a:t>
            </a:r>
            <a:endParaRPr lang="it-IT" dirty="0"/>
          </a:p>
        </p:txBody>
      </p:sp>
      <p:pic>
        <p:nvPicPr>
          <p:cNvPr id="2056" name="Picture 8" descr="House Icon Vector Illustration 425085 Vector Art at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23" y="2507611"/>
            <a:ext cx="1092039" cy="10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688954" y="2730464"/>
            <a:ext cx="887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171 centri di accoglienza convenzionati, di cui 6 centri collettivi (266 presenti) e 165 singole unità abitative (907 presenti)</a:t>
            </a:r>
            <a:endParaRPr lang="it-IT" dirty="0"/>
          </a:p>
        </p:txBody>
      </p:sp>
      <p:pic>
        <p:nvPicPr>
          <p:cNvPr id="2058" name="Picture 10" descr="Sign of people icon 576306 Vector Art at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31" y="3666504"/>
            <a:ext cx="1020825" cy="10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688953" y="3992250"/>
            <a:ext cx="368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1173 richiedenti asilo accolti</a:t>
            </a:r>
            <a:endParaRPr lang="it-IT" dirty="0"/>
          </a:p>
        </p:txBody>
      </p:sp>
      <p:pic>
        <p:nvPicPr>
          <p:cNvPr id="2060" name="Picture 12" descr="Vector Location Icon 437977 Vector Art at Vecteez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07" y="4997294"/>
            <a:ext cx="799070" cy="7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688954" y="5184183"/>
            <a:ext cx="327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 comuni (Trieste, Monrupino)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7B112F1-0EC8-7D47-5D46-7288EA999852}"/>
              </a:ext>
            </a:extLst>
          </p:cNvPr>
          <p:cNvSpPr txBox="1"/>
          <p:nvPr/>
        </p:nvSpPr>
        <p:spPr>
          <a:xfrm>
            <a:off x="1014212" y="5998738"/>
            <a:ext cx="3868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Dati aggiornati al </a:t>
            </a:r>
            <a:r>
              <a:rPr lang="it-IT" sz="900" dirty="0" smtClean="0"/>
              <a:t>30 aprile 2024. Fonte</a:t>
            </a:r>
            <a:r>
              <a:rPr lang="it-IT" sz="900" dirty="0"/>
              <a:t>: Prefettura-UTG di </a:t>
            </a:r>
            <a:r>
              <a:rPr lang="it-IT" sz="900" dirty="0" smtClean="0"/>
              <a:t>Trieste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5563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E4665D-19FF-E25B-2AB6-036F2291D7C1}"/>
              </a:ext>
            </a:extLst>
          </p:cNvPr>
          <p:cNvSpPr txBox="1"/>
          <p:nvPr/>
        </p:nvSpPr>
        <p:spPr>
          <a:xfrm>
            <a:off x="926802" y="383067"/>
            <a:ext cx="103934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QUADRO ATTUALE PRIMA ACCOGLIENZA RICHIEDENTI </a:t>
            </a:r>
            <a:r>
              <a:rPr lang="it-IT" sz="3000" dirty="0" smtClean="0">
                <a:latin typeface="+mj-lt"/>
              </a:rPr>
              <a:t>ASILO (CAS)</a:t>
            </a:r>
            <a:endParaRPr lang="it-IT" sz="3000" dirty="0"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A43F5A-5A31-0E50-B555-7E115FDB71CF}"/>
              </a:ext>
            </a:extLst>
          </p:cNvPr>
          <p:cNvSpPr txBox="1"/>
          <p:nvPr/>
        </p:nvSpPr>
        <p:spPr>
          <a:xfrm>
            <a:off x="888029" y="4247766"/>
            <a:ext cx="29979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Presenze al </a:t>
            </a:r>
            <a:r>
              <a:rPr lang="it-IT" sz="900" dirty="0" smtClean="0"/>
              <a:t>30 aprile 2024. </a:t>
            </a:r>
            <a:r>
              <a:rPr lang="it-IT" sz="900" dirty="0"/>
              <a:t>Fonte: </a:t>
            </a:r>
            <a:r>
              <a:rPr lang="it-IT" sz="900" dirty="0" smtClean="0"/>
              <a:t>Prefettura-UTG </a:t>
            </a:r>
            <a:r>
              <a:rPr lang="it-IT" sz="900" dirty="0"/>
              <a:t>di </a:t>
            </a:r>
            <a:r>
              <a:rPr lang="it-IT" sz="900" dirty="0" smtClean="0"/>
              <a:t>Trieste.</a:t>
            </a:r>
            <a:endParaRPr lang="it-IT" sz="9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03204"/>
              </p:ext>
            </p:extLst>
          </p:nvPr>
        </p:nvGraphicFramePr>
        <p:xfrm>
          <a:off x="888030" y="2308427"/>
          <a:ext cx="3947441" cy="1806375"/>
        </p:xfrm>
        <a:graphic>
          <a:graphicData uri="http://schemas.openxmlformats.org/drawingml/2006/table">
            <a:tbl>
              <a:tblPr/>
              <a:tblGrid>
                <a:gridCol w="23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27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Tipologia ospiti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Numero ospiti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Uomini singoli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Donne singole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Membri nuclei familiari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431089"/>
              </p:ext>
            </p:extLst>
          </p:nvPr>
        </p:nvGraphicFramePr>
        <p:xfrm>
          <a:off x="5370163" y="1502515"/>
          <a:ext cx="6369803" cy="360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49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217C9D-62C3-BFD4-FEDB-71D7BBCE8C97}"/>
              </a:ext>
            </a:extLst>
          </p:cNvPr>
          <p:cNvSpPr txBox="1"/>
          <p:nvPr/>
        </p:nvSpPr>
        <p:spPr>
          <a:xfrm>
            <a:off x="2804179" y="136139"/>
            <a:ext cx="6594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latin typeface="+mj-lt"/>
              </a:rPr>
              <a:t>NAZIONALITÀ RICHIEDENTI </a:t>
            </a:r>
            <a:r>
              <a:rPr lang="it-IT" sz="3000" dirty="0" smtClean="0">
                <a:latin typeface="+mj-lt"/>
              </a:rPr>
              <a:t>ASILO NEI CAS</a:t>
            </a:r>
            <a:endParaRPr lang="it-IT" sz="3000" dirty="0">
              <a:latin typeface="+mj-lt"/>
            </a:endParaRP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709406"/>
              </p:ext>
            </p:extLst>
          </p:nvPr>
        </p:nvGraphicFramePr>
        <p:xfrm>
          <a:off x="7697107" y="3653296"/>
          <a:ext cx="4494893" cy="320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62186"/>
              </p:ext>
            </p:extLst>
          </p:nvPr>
        </p:nvGraphicFramePr>
        <p:xfrm>
          <a:off x="1762931" y="1418740"/>
          <a:ext cx="2247900" cy="3238500"/>
        </p:xfrm>
        <a:graphic>
          <a:graphicData uri="http://schemas.openxmlformats.org/drawingml/2006/table">
            <a:tbl>
              <a:tblPr/>
              <a:tblGrid>
                <a:gridCol w="145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NAZIONALITA'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UCRAINA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BANGLADESH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COLOMBIA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AFGHANISTAN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GEORGIA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TURCHIA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NEPAL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CUBA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MACEDONIA DEL NORD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ALTRE NAZIONALITA'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880160"/>
              </p:ext>
            </p:extLst>
          </p:nvPr>
        </p:nvGraphicFramePr>
        <p:xfrm>
          <a:off x="4579749" y="1134430"/>
          <a:ext cx="6439545" cy="381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A43F5A-5A31-0E50-B555-7E115FDB71CF}"/>
              </a:ext>
            </a:extLst>
          </p:cNvPr>
          <p:cNvSpPr txBox="1"/>
          <p:nvPr/>
        </p:nvSpPr>
        <p:spPr>
          <a:xfrm>
            <a:off x="1666817" y="4797542"/>
            <a:ext cx="29979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Presenze al </a:t>
            </a:r>
            <a:r>
              <a:rPr lang="it-IT" sz="900" dirty="0" smtClean="0"/>
              <a:t>30 aprile 2024. </a:t>
            </a:r>
            <a:r>
              <a:rPr lang="it-IT" sz="900" dirty="0"/>
              <a:t>Fonte: </a:t>
            </a:r>
            <a:r>
              <a:rPr lang="it-IT" sz="900" dirty="0" smtClean="0"/>
              <a:t>Prefettura-UTG </a:t>
            </a:r>
            <a:r>
              <a:rPr lang="it-IT" sz="900" dirty="0"/>
              <a:t>di </a:t>
            </a:r>
            <a:r>
              <a:rPr lang="it-IT" sz="900" dirty="0" smtClean="0"/>
              <a:t>Trieste.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6868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08A41E-A7C4-B943-2B68-7D3AA2051782}"/>
              </a:ext>
            </a:extLst>
          </p:cNvPr>
          <p:cNvSpPr txBox="1"/>
          <p:nvPr/>
        </p:nvSpPr>
        <p:spPr>
          <a:xfrm>
            <a:off x="2639668" y="259461"/>
            <a:ext cx="69126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latin typeface="+mj-lt"/>
              </a:rPr>
              <a:t>ANDAMENTO PRESENZE SFOLLATI UCRAINA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1D44EE-F41C-98DE-D4B9-86E603636682}"/>
              </a:ext>
            </a:extLst>
          </p:cNvPr>
          <p:cNvSpPr txBox="1"/>
          <p:nvPr/>
        </p:nvSpPr>
        <p:spPr>
          <a:xfrm>
            <a:off x="4337344" y="6483123"/>
            <a:ext cx="3289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Dati aggiornati al  </a:t>
            </a:r>
            <a:r>
              <a:rPr lang="it-IT" sz="900" dirty="0" smtClean="0"/>
              <a:t>30 aprile 2024. </a:t>
            </a:r>
            <a:r>
              <a:rPr lang="it-IT" sz="900" dirty="0"/>
              <a:t>Fonte: Prefettura-UTG di </a:t>
            </a:r>
            <a:r>
              <a:rPr lang="it-IT" sz="900" dirty="0" smtClean="0"/>
              <a:t>Trieste.</a:t>
            </a:r>
            <a:endParaRPr lang="it-IT" sz="9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093082"/>
              </p:ext>
            </p:extLst>
          </p:nvPr>
        </p:nvGraphicFramePr>
        <p:xfrm>
          <a:off x="1703278" y="950965"/>
          <a:ext cx="8851067" cy="534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81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5A62F24-820C-8210-EB4A-FCA389A18285}"/>
              </a:ext>
            </a:extLst>
          </p:cNvPr>
          <p:cNvSpPr txBox="1"/>
          <p:nvPr/>
        </p:nvSpPr>
        <p:spPr>
          <a:xfrm>
            <a:off x="2104393" y="200724"/>
            <a:ext cx="8395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ACCOGLIENZA SFOLLATI PROVENIENTI DALL’UCRAINA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783862-E157-0ABF-DD81-10C1D538BC3A}"/>
              </a:ext>
            </a:extLst>
          </p:cNvPr>
          <p:cNvSpPr txBox="1"/>
          <p:nvPr/>
        </p:nvSpPr>
        <p:spPr>
          <a:xfrm>
            <a:off x="779303" y="2967335"/>
            <a:ext cx="2233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INGRESSI: </a:t>
            </a:r>
            <a:r>
              <a:rPr lang="it-IT" sz="2400" dirty="0" smtClean="0"/>
              <a:t>554</a:t>
            </a:r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021BEB-02D3-5332-A39F-99C89D6C1FEB}"/>
              </a:ext>
            </a:extLst>
          </p:cNvPr>
          <p:cNvSpPr txBox="1"/>
          <p:nvPr/>
        </p:nvSpPr>
        <p:spPr>
          <a:xfrm>
            <a:off x="2946903" y="877551"/>
            <a:ext cx="62981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u="sng" dirty="0"/>
              <a:t>ANALISI </a:t>
            </a:r>
            <a:r>
              <a:rPr lang="it-IT" sz="2500" u="sng" dirty="0" smtClean="0"/>
              <a:t>FLUSSO DAL 22.02.2022 AL 30.04.2024</a:t>
            </a:r>
            <a:endParaRPr lang="it-IT" sz="2500" u="sng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0CFB2D-3CCD-5BA2-BE7C-A01D1880AA32}"/>
              </a:ext>
            </a:extLst>
          </p:cNvPr>
          <p:cNvSpPr txBox="1"/>
          <p:nvPr/>
        </p:nvSpPr>
        <p:spPr>
          <a:xfrm>
            <a:off x="781087" y="3464778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USCITE</a:t>
            </a:r>
            <a:r>
              <a:rPr lang="it-IT" sz="2400" dirty="0" smtClean="0"/>
              <a:t>: 300 </a:t>
            </a:r>
            <a:endParaRPr lang="it-IT" sz="2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EFA0EF5-22D9-2CC2-884C-AF6E637E8E2D}"/>
              </a:ext>
            </a:extLst>
          </p:cNvPr>
          <p:cNvSpPr txBox="1"/>
          <p:nvPr/>
        </p:nvSpPr>
        <p:spPr>
          <a:xfrm>
            <a:off x="779302" y="3961076"/>
            <a:ext cx="3278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IN ACCOGLIENZA: </a:t>
            </a:r>
            <a:r>
              <a:rPr lang="it-IT" sz="2400" dirty="0" smtClean="0"/>
              <a:t>264 </a:t>
            </a:r>
            <a:endParaRPr lang="it-IT"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3FFB8E6-68DC-068B-6DD0-E9D730DBA449}"/>
              </a:ext>
            </a:extLst>
          </p:cNvPr>
          <p:cNvSpPr txBox="1"/>
          <p:nvPr/>
        </p:nvSpPr>
        <p:spPr>
          <a:xfrm>
            <a:off x="5218814" y="6426444"/>
            <a:ext cx="1754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Fonte: Prefettura-UTG di </a:t>
            </a:r>
            <a:r>
              <a:rPr lang="it-IT" sz="900" dirty="0" smtClean="0"/>
              <a:t>Trieste</a:t>
            </a:r>
            <a:endParaRPr lang="it-IT" sz="900" dirty="0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180370"/>
              </p:ext>
            </p:extLst>
          </p:nvPr>
        </p:nvGraphicFramePr>
        <p:xfrm>
          <a:off x="4057572" y="1876424"/>
          <a:ext cx="6975583" cy="419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9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5A62F24-820C-8210-EB4A-FCA389A18285}"/>
              </a:ext>
            </a:extLst>
          </p:cNvPr>
          <p:cNvSpPr txBox="1"/>
          <p:nvPr/>
        </p:nvSpPr>
        <p:spPr>
          <a:xfrm>
            <a:off x="2181164" y="188423"/>
            <a:ext cx="8395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latin typeface="+mj-lt"/>
              </a:rPr>
              <a:t>ACCOGLIENZA SFOLLATI PROVENIENTI DALL’UCRAINA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DCF1DF-1119-D65F-6250-787C015BF735}"/>
              </a:ext>
            </a:extLst>
          </p:cNvPr>
          <p:cNvSpPr txBox="1"/>
          <p:nvPr/>
        </p:nvSpPr>
        <p:spPr>
          <a:xfrm>
            <a:off x="5132100" y="1000669"/>
            <a:ext cx="249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QUADRO ATTUALE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31414"/>
              </p:ext>
            </p:extLst>
          </p:nvPr>
        </p:nvGraphicFramePr>
        <p:xfrm>
          <a:off x="1187664" y="2013944"/>
          <a:ext cx="3497989" cy="1690150"/>
        </p:xfrm>
        <a:graphic>
          <a:graphicData uri="http://schemas.openxmlformats.org/drawingml/2006/table">
            <a:tbl>
              <a:tblPr/>
              <a:tblGrid>
                <a:gridCol w="2038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03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Tipologia ospiti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Numero ospiti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3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Uomini singoli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3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Donne singole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3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Membri nuclei familiari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3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758411"/>
              </p:ext>
            </p:extLst>
          </p:nvPr>
        </p:nvGraphicFramePr>
        <p:xfrm>
          <a:off x="4685653" y="2013944"/>
          <a:ext cx="6604861" cy="373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3FFB8E6-68DC-068B-6DD0-E9D730DBA449}"/>
              </a:ext>
            </a:extLst>
          </p:cNvPr>
          <p:cNvSpPr txBox="1"/>
          <p:nvPr/>
        </p:nvSpPr>
        <p:spPr>
          <a:xfrm>
            <a:off x="5218814" y="6426444"/>
            <a:ext cx="1754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Fonte: Prefettura-UTG di </a:t>
            </a:r>
            <a:r>
              <a:rPr lang="it-IT" sz="900" dirty="0" smtClean="0"/>
              <a:t>Trieste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40976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pa del mondo formata da persone unite l’una all’altra">
            <a:extLst>
              <a:ext uri="{FF2B5EF4-FFF2-40B4-BE49-F238E27FC236}">
                <a16:creationId xmlns:a16="http://schemas.microsoft.com/office/drawing/2014/main" id="{2DDA167E-E622-4C09-E1E9-071E63E2C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7" t="9091" r="14058" b="-1"/>
          <a:stretch/>
        </p:blipFill>
        <p:spPr>
          <a:xfrm>
            <a:off x="0" y="0"/>
            <a:ext cx="12573000" cy="685799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8E5728-3462-702D-D4C0-F37F6AC48036}"/>
              </a:ext>
            </a:extLst>
          </p:cNvPr>
          <p:cNvSpPr txBox="1"/>
          <p:nvPr/>
        </p:nvSpPr>
        <p:spPr>
          <a:xfrm>
            <a:off x="4139278" y="5524610"/>
            <a:ext cx="4507360" cy="6204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</a:t>
            </a:r>
          </a:p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1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18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CITTADINANZA</a:t>
            </a:r>
          </a:p>
        </p:txBody>
      </p:sp>
    </p:spTree>
    <p:extLst>
      <p:ext uri="{BB962C8B-B14F-4D97-AF65-F5344CB8AC3E}">
        <p14:creationId xmlns:p14="http://schemas.microsoft.com/office/powerpoint/2010/main" val="315963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EC7607-5C8E-4B9B-6599-3F8B02730EF9}"/>
              </a:ext>
            </a:extLst>
          </p:cNvPr>
          <p:cNvSpPr txBox="1"/>
          <p:nvPr/>
        </p:nvSpPr>
        <p:spPr>
          <a:xfrm>
            <a:off x="2246773" y="137873"/>
            <a:ext cx="76984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PROCEDIMENTI AMMINISTRATIVI CITTADINANZA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2FC646E-E3F1-BCB7-55BB-24805FE04F7D}"/>
              </a:ext>
            </a:extLst>
          </p:cNvPr>
          <p:cNvSpPr txBox="1"/>
          <p:nvPr/>
        </p:nvSpPr>
        <p:spPr>
          <a:xfrm>
            <a:off x="5218813" y="6410267"/>
            <a:ext cx="1754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Fonte: Prefettura-UTG di </a:t>
            </a:r>
            <a:r>
              <a:rPr lang="it-IT" sz="900" dirty="0" smtClean="0"/>
              <a:t>Trieste</a:t>
            </a:r>
            <a:endParaRPr lang="it-IT" sz="9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80942"/>
              </p:ext>
            </p:extLst>
          </p:nvPr>
        </p:nvGraphicFramePr>
        <p:xfrm>
          <a:off x="2755814" y="1316572"/>
          <a:ext cx="6060440" cy="2595245"/>
        </p:xfrm>
        <a:graphic>
          <a:graphicData uri="http://schemas.openxmlformats.org/drawingml/2006/table">
            <a:tbl>
              <a:tblPr firstRow="1" firstCol="1" bandRow="1"/>
              <a:tblGrid>
                <a:gridCol w="114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TIPOLOGIA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ANNO 2021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ANNO 2022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ANNO 2023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TRIMESTRE 2024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MEDIA ANNUA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RESIDENZA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168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208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209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Maschi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114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Femmine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MATRIMONIO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Maschi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Femmine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288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874575" y="805912"/>
            <a:ext cx="370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CITTADINANZE RICHIESTE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74575" y="3995980"/>
            <a:ext cx="370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CITTADINANZE CONCESSE</a:t>
            </a:r>
            <a:endParaRPr lang="it-IT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14518"/>
              </p:ext>
            </p:extLst>
          </p:nvPr>
        </p:nvGraphicFramePr>
        <p:xfrm>
          <a:off x="2765006" y="4656612"/>
          <a:ext cx="6355746" cy="1441970"/>
        </p:xfrm>
        <a:graphic>
          <a:graphicData uri="http://schemas.openxmlformats.org/drawingml/2006/table">
            <a:tbl>
              <a:tblPr firstRow="1" firstCol="1" bandRow="1"/>
              <a:tblGrid>
                <a:gridCol w="1190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8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9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TIPOLOGIA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ANNO 2021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ANNO 2022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ANNO 2023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TRIMESTRE 2024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MEDIA ANNUA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RESIDENZA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3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MATRIMONIO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3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413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168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103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262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0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536E0A-9B11-FB6E-446E-FB0C5F3D49D9}"/>
              </a:ext>
            </a:extLst>
          </p:cNvPr>
          <p:cNvSpPr txBox="1"/>
          <p:nvPr/>
        </p:nvSpPr>
        <p:spPr>
          <a:xfrm>
            <a:off x="4162567" y="818984"/>
            <a:ext cx="6714699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ANALISI </a:t>
            </a:r>
            <a:r>
              <a:rPr lang="en-US" sz="5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DEMOGRAFICA</a:t>
            </a:r>
            <a:endParaRPr lang="en-US" sz="5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EA882C-8772-1DBF-16CA-48C11B37807A}"/>
              </a:ext>
            </a:extLst>
          </p:cNvPr>
          <p:cNvSpPr txBox="1"/>
          <p:nvPr/>
        </p:nvSpPr>
        <p:spPr>
          <a:xfrm>
            <a:off x="2246781" y="301225"/>
            <a:ext cx="76984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PROCEDIMENTI AMMINISTRATIVI CITTADINANZA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E2471D-B12B-8BDE-C352-7837C23AF643}"/>
              </a:ext>
            </a:extLst>
          </p:cNvPr>
          <p:cNvSpPr txBox="1"/>
          <p:nvPr/>
        </p:nvSpPr>
        <p:spPr>
          <a:xfrm>
            <a:off x="711274" y="1540949"/>
            <a:ext cx="478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Tipologia normativa richieste medie </a:t>
            </a:r>
            <a:r>
              <a:rPr lang="it-IT" sz="2000" dirty="0" smtClean="0"/>
              <a:t>annue 2021-2023</a:t>
            </a:r>
            <a:endParaRPr lang="it-IT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08FF0C-55C9-7BFC-FBEB-0F6F60353D16}"/>
              </a:ext>
            </a:extLst>
          </p:cNvPr>
          <p:cNvSpPr txBox="1"/>
          <p:nvPr/>
        </p:nvSpPr>
        <p:spPr>
          <a:xfrm>
            <a:off x="6155238" y="855223"/>
            <a:ext cx="5325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Ripartizione per genere richieste medie </a:t>
            </a:r>
            <a:r>
              <a:rPr lang="it-IT" sz="2000" dirty="0" smtClean="0"/>
              <a:t>annue 2021-2023</a:t>
            </a:r>
            <a:endParaRPr lang="it-IT" sz="2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AF5BFE-6FEB-A436-6DFB-9A451268860B}"/>
              </a:ext>
            </a:extLst>
          </p:cNvPr>
          <p:cNvSpPr txBox="1"/>
          <p:nvPr/>
        </p:nvSpPr>
        <p:spPr>
          <a:xfrm>
            <a:off x="5218822" y="6441359"/>
            <a:ext cx="1754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Fonte: Prefettura-UTG di </a:t>
            </a:r>
            <a:r>
              <a:rPr lang="it-IT" sz="900" dirty="0" smtClean="0"/>
              <a:t>Trieste</a:t>
            </a:r>
            <a:endParaRPr lang="it-IT" sz="900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872228"/>
              </p:ext>
            </p:extLst>
          </p:nvPr>
        </p:nvGraphicFramePr>
        <p:xfrm>
          <a:off x="711274" y="2220131"/>
          <a:ext cx="5162786" cy="343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691273"/>
              </p:ext>
            </p:extLst>
          </p:nvPr>
        </p:nvGraphicFramePr>
        <p:xfrm>
          <a:off x="6973194" y="1540949"/>
          <a:ext cx="4024854" cy="228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175035"/>
              </p:ext>
            </p:extLst>
          </p:nvPr>
        </p:nvGraphicFramePr>
        <p:xfrm>
          <a:off x="6973194" y="3953711"/>
          <a:ext cx="4142279" cy="232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01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588F9A-9ACE-1633-9DB9-3A62CC2AC118}"/>
              </a:ext>
            </a:extLst>
          </p:cNvPr>
          <p:cNvSpPr txBox="1"/>
          <p:nvPr/>
        </p:nvSpPr>
        <p:spPr>
          <a:xfrm>
            <a:off x="2948718" y="199525"/>
            <a:ext cx="65065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latin typeface="+mj-lt"/>
              </a:rPr>
              <a:t>NAZIONALITA’ DI ORIGINE DEGLI </a:t>
            </a:r>
            <a:r>
              <a:rPr lang="it-IT" sz="3000" dirty="0" smtClean="0">
                <a:latin typeface="+mj-lt"/>
              </a:rPr>
              <a:t>ISTANTI</a:t>
            </a:r>
            <a:endParaRPr lang="it-IT" sz="3000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4D1426-05B7-2A4B-1C17-C73D6AA296D2}"/>
              </a:ext>
            </a:extLst>
          </p:cNvPr>
          <p:cNvSpPr txBox="1"/>
          <p:nvPr/>
        </p:nvSpPr>
        <p:spPr>
          <a:xfrm>
            <a:off x="5281513" y="6215355"/>
            <a:ext cx="1754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Fonte: Prefettura-UTG di </a:t>
            </a:r>
            <a:r>
              <a:rPr lang="it-IT" sz="900" dirty="0" smtClean="0"/>
              <a:t>Trieste</a:t>
            </a:r>
            <a:endParaRPr lang="it-IT" sz="9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23136"/>
              </p:ext>
            </p:extLst>
          </p:nvPr>
        </p:nvGraphicFramePr>
        <p:xfrm>
          <a:off x="271220" y="1962939"/>
          <a:ext cx="5067945" cy="353854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6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4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NAZIONALITA’ DI ORIGINE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2021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2022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2023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 TRIMESTRE 2024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serba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70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kosovara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35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7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ucraina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albanese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bosniaca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moldava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rumena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senegalese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bengalese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croata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colombiana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libanese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marocchina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macedone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14861"/>
              </p:ext>
            </p:extLst>
          </p:nvPr>
        </p:nvGraphicFramePr>
        <p:xfrm>
          <a:off x="5505406" y="1893197"/>
          <a:ext cx="6459285" cy="360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6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B36E5A-2D75-030A-3E94-23D07182D28E}"/>
              </a:ext>
            </a:extLst>
          </p:cNvPr>
          <p:cNvSpPr txBox="1"/>
          <p:nvPr/>
        </p:nvSpPr>
        <p:spPr>
          <a:xfrm>
            <a:off x="1386865" y="818984"/>
            <a:ext cx="6596245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LAVORO E IMPRESA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4A16BE-F4D2-1D63-0C4C-117DA5397F19}"/>
              </a:ext>
            </a:extLst>
          </p:cNvPr>
          <p:cNvSpPr txBox="1"/>
          <p:nvPr/>
        </p:nvSpPr>
        <p:spPr>
          <a:xfrm>
            <a:off x="4222146" y="239370"/>
            <a:ext cx="3747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LAVORO DIPENDENTE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C39649-AEED-2B3B-1A86-75C458AA8276}"/>
              </a:ext>
            </a:extLst>
          </p:cNvPr>
          <p:cNvSpPr txBox="1"/>
          <p:nvPr/>
        </p:nvSpPr>
        <p:spPr>
          <a:xfrm>
            <a:off x="2964981" y="793368"/>
            <a:ext cx="626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Grafico assunzioni medie </a:t>
            </a:r>
            <a:r>
              <a:rPr lang="it-IT" dirty="0" smtClean="0"/>
              <a:t>annue 2020-2023: prime 15 nazionalità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394081"/>
              </p:ext>
            </p:extLst>
          </p:nvPr>
        </p:nvGraphicFramePr>
        <p:xfrm>
          <a:off x="2326821" y="1445079"/>
          <a:ext cx="7837715" cy="489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833007" y="6417129"/>
            <a:ext cx="3887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Fonte: Elaborazione Prefettura di Trieste su dati Camera di Commercio Venezia</a:t>
            </a:r>
          </a:p>
        </p:txBody>
      </p:sp>
    </p:spTree>
    <p:extLst>
      <p:ext uri="{BB962C8B-B14F-4D97-AF65-F5344CB8AC3E}">
        <p14:creationId xmlns:p14="http://schemas.microsoft.com/office/powerpoint/2010/main" val="42343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3CD97E-D3E1-1BCE-A499-D12E866B7E06}"/>
              </a:ext>
            </a:extLst>
          </p:cNvPr>
          <p:cNvSpPr txBox="1"/>
          <p:nvPr/>
        </p:nvSpPr>
        <p:spPr>
          <a:xfrm>
            <a:off x="2138362" y="358331"/>
            <a:ext cx="79152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j-lt"/>
              </a:rPr>
              <a:t>LAVORO DIPENDENTE – ASSUNZIONI PER GENERE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748660"/>
              </p:ext>
            </p:extLst>
          </p:nvPr>
        </p:nvGraphicFramePr>
        <p:xfrm>
          <a:off x="2555421" y="1453243"/>
          <a:ext cx="7021286" cy="456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380014" y="991960"/>
            <a:ext cx="5110843" cy="3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Grafico assunzioni medie annue </a:t>
            </a:r>
            <a:r>
              <a:rPr lang="it-IT" dirty="0" smtClean="0"/>
              <a:t>2020-2023 per sesso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33007" y="6417129"/>
            <a:ext cx="3887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Fonte: Elaborazione Prefettura di Trieste su dati Camera di Commercio Venezia</a:t>
            </a:r>
          </a:p>
        </p:txBody>
      </p:sp>
    </p:spTree>
    <p:extLst>
      <p:ext uri="{BB962C8B-B14F-4D97-AF65-F5344CB8AC3E}">
        <p14:creationId xmlns:p14="http://schemas.microsoft.com/office/powerpoint/2010/main" val="21503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C7159F-AA8E-5B3E-1305-8753B3E91771}"/>
              </a:ext>
            </a:extLst>
          </p:cNvPr>
          <p:cNvSpPr txBox="1"/>
          <p:nvPr/>
        </p:nvSpPr>
        <p:spPr>
          <a:xfrm>
            <a:off x="3155495" y="158172"/>
            <a:ext cx="5881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LAVORO DIPENDENTE - SETTORI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C7159F-AA8E-5B3E-1305-8753B3E91771}"/>
              </a:ext>
            </a:extLst>
          </p:cNvPr>
          <p:cNvSpPr txBox="1"/>
          <p:nvPr/>
        </p:nvSpPr>
        <p:spPr>
          <a:xfrm>
            <a:off x="804377" y="4026951"/>
            <a:ext cx="4925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+mj-lt"/>
              </a:rPr>
              <a:t>Fonte: Camera di Commercio di Trieste</a:t>
            </a:r>
            <a:endParaRPr lang="it-IT" sz="1100" dirty="0">
              <a:latin typeface="+mj-lt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534399"/>
              </p:ext>
            </p:extLst>
          </p:nvPr>
        </p:nvGraphicFramePr>
        <p:xfrm>
          <a:off x="6237316" y="2704583"/>
          <a:ext cx="5101244" cy="316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77" y="1465377"/>
            <a:ext cx="4880694" cy="25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3B21A2-F641-3D33-E295-F290C5B3D033}"/>
              </a:ext>
            </a:extLst>
          </p:cNvPr>
          <p:cNvSpPr txBox="1"/>
          <p:nvPr/>
        </p:nvSpPr>
        <p:spPr>
          <a:xfrm>
            <a:off x="381000" y="222003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+mj-lt"/>
              </a:rPr>
              <a:t>LAVORO DIPENDENTE - SETTORI DI MAGGIORE </a:t>
            </a:r>
            <a:r>
              <a:rPr lang="it-IT" sz="2800" dirty="0" smtClean="0">
                <a:latin typeface="+mj-lt"/>
              </a:rPr>
              <a:t>IMPIEGO (media 2020-2023)</a:t>
            </a:r>
            <a:endParaRPr lang="it-IT" sz="2800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21" y="924859"/>
            <a:ext cx="7030212" cy="48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555CEA-5057-8253-6C8D-E16C5E11220D}"/>
              </a:ext>
            </a:extLst>
          </p:cNvPr>
          <p:cNvSpPr txBox="1"/>
          <p:nvPr/>
        </p:nvSpPr>
        <p:spPr>
          <a:xfrm>
            <a:off x="1618446" y="161143"/>
            <a:ext cx="8955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IMPRESE «STRANIERE» </a:t>
            </a:r>
            <a:r>
              <a:rPr lang="it-IT" sz="3000" dirty="0" smtClean="0">
                <a:latin typeface="+mj-lt"/>
              </a:rPr>
              <a:t>2023 </a:t>
            </a:r>
            <a:r>
              <a:rPr lang="it-IT" sz="3000" dirty="0">
                <a:latin typeface="+mj-lt"/>
              </a:rPr>
              <a:t>– </a:t>
            </a:r>
            <a:r>
              <a:rPr lang="it-IT" sz="3000" dirty="0" smtClean="0">
                <a:latin typeface="+mj-lt"/>
              </a:rPr>
              <a:t>INCIDENZA PERCENTUALE</a:t>
            </a:r>
            <a:endParaRPr lang="it-IT" sz="3000" dirty="0"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715141"/>
            <a:ext cx="9791700" cy="24955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14" y="3295754"/>
            <a:ext cx="4054502" cy="35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555CEA-5057-8253-6C8D-E16C5E11220D}"/>
              </a:ext>
            </a:extLst>
          </p:cNvPr>
          <p:cNvSpPr txBox="1"/>
          <p:nvPr/>
        </p:nvSpPr>
        <p:spPr>
          <a:xfrm>
            <a:off x="718557" y="161143"/>
            <a:ext cx="107549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IMPRESE «STRANIERE» ATTIVE </a:t>
            </a:r>
            <a:r>
              <a:rPr lang="it-IT" sz="3000" dirty="0" smtClean="0">
                <a:latin typeface="+mj-lt"/>
              </a:rPr>
              <a:t>2023 </a:t>
            </a:r>
            <a:r>
              <a:rPr lang="it-IT" sz="3000" dirty="0">
                <a:latin typeface="+mj-lt"/>
              </a:rPr>
              <a:t>– </a:t>
            </a:r>
            <a:r>
              <a:rPr lang="it-IT" sz="3000" dirty="0" smtClean="0">
                <a:latin typeface="+mj-lt"/>
              </a:rPr>
              <a:t>DISTRIBUZIONE TERRITORIALE</a:t>
            </a:r>
            <a:endParaRPr lang="it-IT" sz="3000" dirty="0"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374" y="3230160"/>
            <a:ext cx="7444430" cy="35217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715141"/>
            <a:ext cx="64198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9811BF-EBA8-5926-2176-DD77340C5056}"/>
              </a:ext>
            </a:extLst>
          </p:cNvPr>
          <p:cNvSpPr txBox="1"/>
          <p:nvPr/>
        </p:nvSpPr>
        <p:spPr>
          <a:xfrm>
            <a:off x="2441601" y="286409"/>
            <a:ext cx="73087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latin typeface="+mj-lt"/>
              </a:rPr>
              <a:t>IMPRESE «STRANIERE» – SETTORI ECONOMICI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17" y="1419223"/>
            <a:ext cx="10877963" cy="42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DC1AFA-F8DE-4322-118B-134DB4DF43F5}"/>
              </a:ext>
            </a:extLst>
          </p:cNvPr>
          <p:cNvSpPr txBox="1"/>
          <p:nvPr/>
        </p:nvSpPr>
        <p:spPr>
          <a:xfrm>
            <a:off x="2140046" y="355140"/>
            <a:ext cx="8149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STRANIERI RESIDENTI</a:t>
            </a:r>
            <a:r>
              <a:rPr lang="it-IT" sz="3000" dirty="0">
                <a:latin typeface="+mj-lt"/>
              </a:rPr>
              <a:t> NELL’AMBITO PROVINCIALE</a:t>
            </a:r>
            <a:endParaRPr lang="en-US" sz="3000" dirty="0"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CA66BAE-A22E-B1AA-C45B-7AA68C6678C1}"/>
              </a:ext>
            </a:extLst>
          </p:cNvPr>
          <p:cNvSpPr txBox="1"/>
          <p:nvPr/>
        </p:nvSpPr>
        <p:spPr>
          <a:xfrm>
            <a:off x="1295860" y="1139432"/>
            <a:ext cx="2427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Tavola statistica </a:t>
            </a:r>
            <a:r>
              <a:rPr lang="it-IT" sz="1600" dirty="0" smtClean="0"/>
              <a:t>2021-2023</a:t>
            </a:r>
            <a:endParaRPr lang="it-IT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8544BDD-A189-7FAA-DABE-CE2A0310830E}"/>
              </a:ext>
            </a:extLst>
          </p:cNvPr>
          <p:cNvSpPr txBox="1"/>
          <p:nvPr/>
        </p:nvSpPr>
        <p:spPr>
          <a:xfrm>
            <a:off x="926444" y="3310849"/>
            <a:ext cx="24272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*Dati stimati</a:t>
            </a:r>
          </a:p>
          <a:p>
            <a:r>
              <a:rPr lang="it-IT" sz="900" dirty="0"/>
              <a:t>Fonte</a:t>
            </a:r>
            <a:r>
              <a:rPr lang="it-IT" sz="900" dirty="0" smtClean="0"/>
              <a:t>: www.demoistat.it</a:t>
            </a:r>
          </a:p>
          <a:p>
            <a:r>
              <a:rPr lang="it-IT" sz="900" dirty="0" smtClean="0"/>
              <a:t>Dati rilevati al 1° gennaio di ciascun anno</a:t>
            </a:r>
            <a:endParaRPr lang="it-IT" sz="900" dirty="0"/>
          </a:p>
        </p:txBody>
      </p:sp>
      <p:pic>
        <p:nvPicPr>
          <p:cNvPr id="7" name="Immagine 6" descr="Grafico andamento popolazione stranieri Provincia di Trie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85" y="3861577"/>
            <a:ext cx="8402128" cy="24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52" y="1447591"/>
            <a:ext cx="104679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ABCCF7-E5EC-ED8E-295F-90CBFA0CC844}"/>
              </a:ext>
            </a:extLst>
          </p:cNvPr>
          <p:cNvSpPr txBox="1"/>
          <p:nvPr/>
        </p:nvSpPr>
        <p:spPr>
          <a:xfrm>
            <a:off x="2441602" y="337364"/>
            <a:ext cx="73087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latin typeface="+mj-lt"/>
              </a:rPr>
              <a:t>IMPRESE «STRANIERE» – SETTORI ECONOMICI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969712"/>
              </p:ext>
            </p:extLst>
          </p:nvPr>
        </p:nvGraphicFramePr>
        <p:xfrm>
          <a:off x="1696186" y="1280851"/>
          <a:ext cx="9110359" cy="426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1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049B33-3B3B-E7FB-FCDE-F2F1D532DE8D}"/>
              </a:ext>
            </a:extLst>
          </p:cNvPr>
          <p:cNvSpPr txBox="1"/>
          <p:nvPr/>
        </p:nvSpPr>
        <p:spPr>
          <a:xfrm>
            <a:off x="2226433" y="222520"/>
            <a:ext cx="8665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latin typeface="+mj-lt"/>
              </a:rPr>
              <a:t>IMPRENDITORI STRANIERI – CLASSE DI CARICA</a:t>
            </a:r>
            <a:endParaRPr lang="it-IT" sz="3000" dirty="0">
              <a:latin typeface="+mj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041549"/>
            <a:ext cx="9591675" cy="18764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48" y="3183005"/>
            <a:ext cx="4584589" cy="275563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162" y="318300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928687"/>
            <a:ext cx="9915525" cy="500062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049B33-3B3B-E7FB-FCDE-F2F1D532DE8D}"/>
              </a:ext>
            </a:extLst>
          </p:cNvPr>
          <p:cNvSpPr txBox="1"/>
          <p:nvPr/>
        </p:nvSpPr>
        <p:spPr>
          <a:xfrm>
            <a:off x="1266106" y="222520"/>
            <a:ext cx="9787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latin typeface="+mj-lt"/>
              </a:rPr>
              <a:t>IMPRENDITORI STRANIERI –PER STATO DI NASCITA E SESSO</a:t>
            </a:r>
            <a:endParaRPr lang="it-IT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93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395270" y="2714624"/>
            <a:ext cx="11401425" cy="142875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-IT" sz="4000" spc="-151" dirty="0">
                <a:cs typeface="Amiri Quran" pitchFamily="2" charset="-78"/>
              </a:rPr>
              <a:t>CONSIGLIO TERRITORIALE PER L’IMMIGRAZIONE</a:t>
            </a:r>
            <a:br>
              <a:rPr lang="it-IT" sz="4000" spc="-151" dirty="0">
                <a:cs typeface="Amiri Quran" pitchFamily="2" charset="-78"/>
              </a:rPr>
            </a:br>
            <a:r>
              <a:rPr lang="it-IT" sz="4000" spc="-151" dirty="0">
                <a:cs typeface="Amiri Quran" pitchFamily="2" charset="-78"/>
              </a:rPr>
              <a:t>DI </a:t>
            </a:r>
            <a:r>
              <a:rPr lang="it-IT" sz="4000" spc="-151" dirty="0" smtClean="0">
                <a:cs typeface="Amiri Quran" pitchFamily="2" charset="-78"/>
              </a:rPr>
              <a:t>TRIESTE</a:t>
            </a:r>
            <a:endParaRPr lang="it-IT" sz="4000" spc="-151" dirty="0">
              <a:cs typeface="Amiri Quran" pitchFamily="2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80433" y="6007798"/>
            <a:ext cx="2031103" cy="375751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24 giugno2024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25" y="269494"/>
            <a:ext cx="681355" cy="76644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916709" y="1053504"/>
            <a:ext cx="83585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059913" algn="ctr"/>
                <a:tab pos="6119826" algn="r"/>
              </a:tabLst>
            </a:pPr>
            <a:r>
              <a:rPr lang="it-IT" sz="3800" kern="100" dirty="0">
                <a:solidFill>
                  <a:prstClr val="black"/>
                </a:solidFill>
                <a:latin typeface="Kunstler Script" panose="030304020206070D0D06" pitchFamily="66" charset="0"/>
                <a:ea typeface="Calibri"/>
                <a:cs typeface="Times New Roman"/>
              </a:rPr>
              <a:t>Prefettura -Ufficio territoriale del Governo di </a:t>
            </a:r>
            <a:r>
              <a:rPr lang="it-IT" sz="3800" kern="100" dirty="0" smtClean="0">
                <a:solidFill>
                  <a:prstClr val="black"/>
                </a:solidFill>
                <a:latin typeface="Kunstler Script" panose="030304020206070D0D06" pitchFamily="66" charset="0"/>
                <a:ea typeface="Calibri"/>
                <a:cs typeface="Times New Roman"/>
              </a:rPr>
              <a:t>Trieste</a:t>
            </a:r>
            <a:endParaRPr lang="it-IT" sz="3800" kern="100" dirty="0">
              <a:solidFill>
                <a:prstClr val="black"/>
              </a:solidFill>
              <a:latin typeface="Kunstler Script" panose="030304020206070D0D06" pitchFamily="66" charset="0"/>
              <a:ea typeface="NSimSun"/>
              <a:cs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2D0359-0EAC-F1A1-4047-A815302653FE}"/>
              </a:ext>
            </a:extLst>
          </p:cNvPr>
          <p:cNvSpPr txBox="1"/>
          <p:nvPr/>
        </p:nvSpPr>
        <p:spPr>
          <a:xfrm>
            <a:off x="4953363" y="4875531"/>
            <a:ext cx="228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DOSSIER STATISTICO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272B846-E509-840A-6D8D-23CECD18F716}"/>
              </a:ext>
            </a:extLst>
          </p:cNvPr>
          <p:cNvSpPr txBox="1"/>
          <p:nvPr/>
        </p:nvSpPr>
        <p:spPr>
          <a:xfrm>
            <a:off x="2390908" y="142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46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57D254-82EE-A041-2148-CC8B2ED2DB13}"/>
              </a:ext>
            </a:extLst>
          </p:cNvPr>
          <p:cNvSpPr txBox="1"/>
          <p:nvPr/>
        </p:nvSpPr>
        <p:spPr>
          <a:xfrm>
            <a:off x="1789535" y="374616"/>
            <a:ext cx="8612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INCIDENZA PERCENTUALE  SU TOTALE POPOLAZIONE</a:t>
            </a:r>
            <a:endParaRPr lang="en-US" sz="30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86C2AD-20D0-6169-7526-524BD803F425}"/>
              </a:ext>
            </a:extLst>
          </p:cNvPr>
          <p:cNvSpPr txBox="1"/>
          <p:nvPr/>
        </p:nvSpPr>
        <p:spPr>
          <a:xfrm>
            <a:off x="176690" y="1039614"/>
            <a:ext cx="435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INCIDENZA STRANIERI </a:t>
            </a:r>
            <a:r>
              <a:rPr lang="it-IT" sz="1400" dirty="0" smtClean="0"/>
              <a:t>UE+EXTRA UE</a:t>
            </a:r>
            <a:endParaRPr lang="it-IT" sz="1400" dirty="0"/>
          </a:p>
          <a:p>
            <a:pPr algn="ctr"/>
            <a:r>
              <a:rPr lang="it-IT" sz="1400" dirty="0" smtClean="0"/>
              <a:t>SUL TOTALE </a:t>
            </a:r>
            <a:r>
              <a:rPr lang="it-IT" sz="1400" dirty="0"/>
              <a:t>POPOLAZIONE</a:t>
            </a:r>
          </a:p>
          <a:p>
            <a:pPr algn="ctr"/>
            <a:r>
              <a:rPr lang="it-IT" sz="1400" dirty="0" smtClean="0"/>
              <a:t>2021</a:t>
            </a:r>
          </a:p>
          <a:p>
            <a:pPr algn="ctr"/>
            <a:r>
              <a:rPr lang="it-IT" sz="1200" i="1" dirty="0" smtClean="0"/>
              <a:t>1° gennaio 2021</a:t>
            </a:r>
            <a:endParaRPr lang="it-IT" sz="1200" i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D565015-114D-F15D-E8A4-931D094D2EB7}"/>
              </a:ext>
            </a:extLst>
          </p:cNvPr>
          <p:cNvSpPr txBox="1"/>
          <p:nvPr/>
        </p:nvSpPr>
        <p:spPr>
          <a:xfrm>
            <a:off x="411018" y="5053332"/>
            <a:ext cx="250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Fonte: </a:t>
            </a:r>
            <a:r>
              <a:rPr lang="it-IT" sz="900" dirty="0" smtClean="0"/>
              <a:t>ISTAT</a:t>
            </a:r>
          </a:p>
          <a:p>
            <a:r>
              <a:rPr lang="it-IT" sz="900" dirty="0" smtClean="0"/>
              <a:t>Elaborazione dati: Ministero dell’Interno</a:t>
            </a:r>
            <a:endParaRPr lang="it-IT" sz="9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86C2AD-20D0-6169-7526-524BD803F425}"/>
              </a:ext>
            </a:extLst>
          </p:cNvPr>
          <p:cNvSpPr txBox="1"/>
          <p:nvPr/>
        </p:nvSpPr>
        <p:spPr>
          <a:xfrm>
            <a:off x="3916026" y="1049279"/>
            <a:ext cx="4359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INCIDENZA STRANIERI </a:t>
            </a:r>
            <a:r>
              <a:rPr lang="it-IT" sz="1400" dirty="0" smtClean="0"/>
              <a:t>UE+EXTRA UE</a:t>
            </a:r>
            <a:endParaRPr lang="it-IT" sz="1400" dirty="0"/>
          </a:p>
          <a:p>
            <a:pPr algn="ctr"/>
            <a:r>
              <a:rPr lang="it-IT" sz="1400" dirty="0" smtClean="0"/>
              <a:t>SUL TOTALE </a:t>
            </a:r>
            <a:r>
              <a:rPr lang="it-IT" sz="1400" dirty="0"/>
              <a:t>POPOLAZIONE</a:t>
            </a:r>
          </a:p>
          <a:p>
            <a:pPr algn="ctr"/>
            <a:r>
              <a:rPr lang="it-IT" sz="1400" dirty="0" smtClean="0"/>
              <a:t>2022</a:t>
            </a:r>
          </a:p>
          <a:p>
            <a:pPr algn="ctr"/>
            <a:r>
              <a:rPr lang="it-IT" sz="1200" i="1" dirty="0"/>
              <a:t>1° gennaio </a:t>
            </a:r>
            <a:r>
              <a:rPr lang="it-IT" sz="1200" i="1" dirty="0" smtClean="0"/>
              <a:t>2022</a:t>
            </a:r>
            <a:endParaRPr lang="it-IT" sz="1200" i="1" dirty="0"/>
          </a:p>
          <a:p>
            <a:pPr algn="ctr"/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5" y="2193649"/>
            <a:ext cx="4291956" cy="25544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355" y="2123378"/>
            <a:ext cx="4712616" cy="260321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86C2AD-20D0-6169-7526-524BD803F425}"/>
              </a:ext>
            </a:extLst>
          </p:cNvPr>
          <p:cNvSpPr txBox="1"/>
          <p:nvPr/>
        </p:nvSpPr>
        <p:spPr>
          <a:xfrm>
            <a:off x="7587376" y="1049279"/>
            <a:ext cx="4359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INCIDENZA STRANIERI </a:t>
            </a:r>
            <a:r>
              <a:rPr lang="it-IT" sz="1400" dirty="0" smtClean="0"/>
              <a:t>UE+EXTRA UE</a:t>
            </a:r>
            <a:endParaRPr lang="it-IT" sz="1400" dirty="0"/>
          </a:p>
          <a:p>
            <a:pPr algn="ctr"/>
            <a:r>
              <a:rPr lang="it-IT" sz="1400" dirty="0" smtClean="0"/>
              <a:t>SUL TOTALE </a:t>
            </a:r>
            <a:r>
              <a:rPr lang="it-IT" sz="1400" dirty="0"/>
              <a:t>POPOLAZIONE</a:t>
            </a:r>
          </a:p>
          <a:p>
            <a:pPr algn="ctr"/>
            <a:r>
              <a:rPr lang="it-IT" sz="1200" dirty="0" smtClean="0"/>
              <a:t>2023</a:t>
            </a:r>
          </a:p>
          <a:p>
            <a:pPr algn="ctr"/>
            <a:r>
              <a:rPr lang="it-IT" sz="1200" i="1" dirty="0"/>
              <a:t>1° gennaio </a:t>
            </a:r>
            <a:r>
              <a:rPr lang="it-IT" sz="1200" i="1" dirty="0" smtClean="0"/>
              <a:t>2023</a:t>
            </a:r>
            <a:endParaRPr lang="it-IT" sz="1200" i="1" dirty="0"/>
          </a:p>
          <a:p>
            <a:pPr algn="ctr"/>
            <a:endParaRPr lang="it-IT" sz="12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376" y="2099152"/>
            <a:ext cx="461507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DBDE21-C909-2B31-A9FB-2CDFDF63D097}"/>
              </a:ext>
            </a:extLst>
          </p:cNvPr>
          <p:cNvSpPr txBox="1"/>
          <p:nvPr/>
        </p:nvSpPr>
        <p:spPr>
          <a:xfrm>
            <a:off x="1752728" y="291489"/>
            <a:ext cx="86865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RAFFRONTO CON INCIDENZA REGIONALE E NAZIONALE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D0454E-0D76-B9FC-8BD4-5D2D6998C4FF}"/>
              </a:ext>
            </a:extLst>
          </p:cNvPr>
          <p:cNvSpPr txBox="1"/>
          <p:nvPr/>
        </p:nvSpPr>
        <p:spPr>
          <a:xfrm>
            <a:off x="4843490" y="845487"/>
            <a:ext cx="16267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</a:rPr>
              <a:t>Tavola statistica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181FD2-5CE8-A748-6A0E-3D53BA913CEA}"/>
              </a:ext>
            </a:extLst>
          </p:cNvPr>
          <p:cNvSpPr txBox="1"/>
          <p:nvPr/>
        </p:nvSpPr>
        <p:spPr>
          <a:xfrm>
            <a:off x="6784111" y="3293016"/>
            <a:ext cx="36668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Raffronto grafico con Italia e </a:t>
            </a:r>
            <a:r>
              <a:rPr lang="it-IT" sz="1300" dirty="0" smtClean="0"/>
              <a:t>Friuli Venezia Giulia </a:t>
            </a:r>
            <a:endParaRPr lang="it-IT" sz="13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F5B6443-83ED-CC80-3C68-9EABBED115B2}"/>
              </a:ext>
            </a:extLst>
          </p:cNvPr>
          <p:cNvSpPr txBox="1"/>
          <p:nvPr/>
        </p:nvSpPr>
        <p:spPr>
          <a:xfrm>
            <a:off x="1000824" y="3293016"/>
            <a:ext cx="4167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</a:rPr>
              <a:t>Raffronto grafico con altre </a:t>
            </a:r>
            <a:r>
              <a:rPr lang="it-IT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province del Friuli Venezia Giulia</a:t>
            </a:r>
            <a:endParaRPr lang="it-IT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A9519D-E911-502E-2742-6AAEFDC5A7AA}"/>
              </a:ext>
            </a:extLst>
          </p:cNvPr>
          <p:cNvSpPr txBox="1"/>
          <p:nvPr/>
        </p:nvSpPr>
        <p:spPr>
          <a:xfrm>
            <a:off x="8241293" y="6182727"/>
            <a:ext cx="255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Fonte: </a:t>
            </a:r>
            <a:r>
              <a:rPr lang="it-IT" sz="900" dirty="0" smtClean="0"/>
              <a:t>ISTAT wwwdemoistat.it – www.tuttitalia.it</a:t>
            </a:r>
          </a:p>
          <a:p>
            <a:r>
              <a:rPr lang="it-IT" sz="900" dirty="0" smtClean="0"/>
              <a:t>Elaborazione dati: Ministero dell’Interno</a:t>
            </a:r>
            <a:endParaRPr lang="it-IT" sz="9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68" y="3796429"/>
            <a:ext cx="4758900" cy="222326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45" y="3796429"/>
            <a:ext cx="4539819" cy="222326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231" y="1222701"/>
            <a:ext cx="50673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C5F050-9AED-8012-7732-A754C44A6339}"/>
              </a:ext>
            </a:extLst>
          </p:cNvPr>
          <p:cNvSpPr txBox="1"/>
          <p:nvPr/>
        </p:nvSpPr>
        <p:spPr>
          <a:xfrm>
            <a:off x="954337" y="282752"/>
            <a:ext cx="102833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NAZIONALITÀ POPOLAZIONE </a:t>
            </a:r>
            <a:r>
              <a:rPr lang="it-IT" sz="3000" dirty="0" smtClean="0">
                <a:latin typeface="+mj-lt"/>
              </a:rPr>
              <a:t>STRANIERA in PROVINCIA di TRIESTE</a:t>
            </a:r>
            <a:endParaRPr lang="it-IT" sz="3000" dirty="0"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7FC6077-179F-9538-8981-C4E9D2C8E6F8}"/>
              </a:ext>
            </a:extLst>
          </p:cNvPr>
          <p:cNvSpPr txBox="1"/>
          <p:nvPr/>
        </p:nvSpPr>
        <p:spPr>
          <a:xfrm>
            <a:off x="253091" y="6209245"/>
            <a:ext cx="3008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Fonte: </a:t>
            </a:r>
            <a:r>
              <a:rPr lang="it-IT" sz="900" dirty="0" smtClean="0"/>
              <a:t>ISTAT – </a:t>
            </a:r>
            <a:r>
              <a:rPr lang="it-IT" sz="900" dirty="0" smtClean="0">
                <a:hlinkClick r:id="rId2"/>
              </a:rPr>
              <a:t>www.demoistat.it</a:t>
            </a:r>
            <a:r>
              <a:rPr lang="it-IT" sz="900" dirty="0" smtClean="0"/>
              <a:t> – </a:t>
            </a:r>
          </a:p>
          <a:p>
            <a:r>
              <a:rPr lang="it-IT" sz="900" dirty="0" smtClean="0"/>
              <a:t>Elaborazione dati: Ministero dell’Interno</a:t>
            </a:r>
          </a:p>
          <a:p>
            <a:r>
              <a:rPr lang="it-IT" sz="900" dirty="0" smtClean="0"/>
              <a:t> </a:t>
            </a:r>
            <a:r>
              <a:rPr lang="it-IT" sz="900" dirty="0"/>
              <a:t>Elaborazione grafica: Tuttitalia.it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006B63F-4EFB-18E1-0783-B917FC2C93DE}"/>
              </a:ext>
            </a:extLst>
          </p:cNvPr>
          <p:cNvSpPr txBox="1"/>
          <p:nvPr/>
        </p:nvSpPr>
        <p:spPr>
          <a:xfrm>
            <a:off x="1129529" y="943657"/>
            <a:ext cx="353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Comunità maggiormente </a:t>
            </a:r>
            <a:r>
              <a:rPr lang="it-IT" sz="1600" dirty="0"/>
              <a:t>numerose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57" y="1338861"/>
            <a:ext cx="9677400" cy="2505075"/>
          </a:xfrm>
          <a:prstGeom prst="rect">
            <a:avLst/>
          </a:prstGeom>
        </p:spPr>
      </p:pic>
      <p:pic>
        <p:nvPicPr>
          <p:cNvPr id="8" name="Immagine 7" descr="Grafico cittadinanza stranieri - 2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45" y="4346047"/>
            <a:ext cx="8191500" cy="16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06B63F-4EFB-18E1-0783-B917FC2C93DE}"/>
              </a:ext>
            </a:extLst>
          </p:cNvPr>
          <p:cNvSpPr txBox="1"/>
          <p:nvPr/>
        </p:nvSpPr>
        <p:spPr>
          <a:xfrm>
            <a:off x="1129528" y="4151826"/>
            <a:ext cx="3539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Comunità maggiormente </a:t>
            </a:r>
            <a:r>
              <a:rPr lang="it-IT" sz="1400" dirty="0" smtClean="0"/>
              <a:t>numerose</a:t>
            </a:r>
          </a:p>
          <a:p>
            <a:pPr algn="ctr"/>
            <a:r>
              <a:rPr lang="it-IT" sz="1400" dirty="0" smtClean="0"/>
              <a:t>1° gennaio 2023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629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3EC1BB-0D60-6A4C-B4DF-A8D159C61717}"/>
              </a:ext>
            </a:extLst>
          </p:cNvPr>
          <p:cNvSpPr txBox="1"/>
          <p:nvPr/>
        </p:nvSpPr>
        <p:spPr>
          <a:xfrm>
            <a:off x="3623354" y="328077"/>
            <a:ext cx="49452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j-lt"/>
              </a:rPr>
              <a:t>CONTINENTI DI PROVENIENZA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9C19A8-D045-32A3-16A1-026C2890A90F}"/>
              </a:ext>
            </a:extLst>
          </p:cNvPr>
          <p:cNvSpPr txBox="1"/>
          <p:nvPr/>
        </p:nvSpPr>
        <p:spPr>
          <a:xfrm>
            <a:off x="4923244" y="5564007"/>
            <a:ext cx="23455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00" dirty="0"/>
              <a:t>Fonte: Istat – Elaborazione grafica: </a:t>
            </a:r>
            <a:r>
              <a:rPr lang="it-IT" sz="900" dirty="0" err="1"/>
              <a:t>Tuttitalia.it</a:t>
            </a:r>
            <a:endParaRPr lang="it-IT" sz="9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97" y="1109488"/>
            <a:ext cx="6796321" cy="40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0568BC-CC1B-A74E-40D4-CE22AE2C141D}"/>
              </a:ext>
            </a:extLst>
          </p:cNvPr>
          <p:cNvSpPr txBox="1"/>
          <p:nvPr/>
        </p:nvSpPr>
        <p:spPr>
          <a:xfrm>
            <a:off x="285750" y="213613"/>
            <a:ext cx="117586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dirty="0">
                <a:latin typeface="+mj-lt"/>
              </a:rPr>
              <a:t>DISTRIBUZIONE DELLA POPOLAZIONE STRANIERA PER ETÀ E SESSO 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597" y="1189333"/>
            <a:ext cx="5236918" cy="528569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0568BC-CC1B-A74E-40D4-CE22AE2C141D}"/>
              </a:ext>
            </a:extLst>
          </p:cNvPr>
          <p:cNvSpPr txBox="1"/>
          <p:nvPr/>
        </p:nvSpPr>
        <p:spPr>
          <a:xfrm>
            <a:off x="278606" y="767611"/>
            <a:ext cx="117586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+mj-lt"/>
              </a:rPr>
              <a:t>Popolazione straniera residente in provincia di Trieste per classe d’età e sesso al 1° gennaio 2023</a:t>
            </a:r>
            <a:endParaRPr lang="it-IT" sz="2000" b="1" dirty="0">
              <a:latin typeface="+mj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0568BC-CC1B-A74E-40D4-CE22AE2C141D}"/>
              </a:ext>
            </a:extLst>
          </p:cNvPr>
          <p:cNvSpPr txBox="1"/>
          <p:nvPr/>
        </p:nvSpPr>
        <p:spPr>
          <a:xfrm>
            <a:off x="-171450" y="6361983"/>
            <a:ext cx="32766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50" dirty="0" smtClean="0">
                <a:latin typeface="+mj-lt"/>
              </a:rPr>
              <a:t>Fonte: www.tuttitalia.it</a:t>
            </a:r>
            <a:endParaRPr lang="it-IT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91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3042</TotalTime>
  <Words>1292</Words>
  <Application>Microsoft Office PowerPoint</Application>
  <PresentationFormat>Widescreen</PresentationFormat>
  <Paragraphs>560</Paragraphs>
  <Slides>43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2" baseType="lpstr">
      <vt:lpstr>NSimSun</vt:lpstr>
      <vt:lpstr>Amiri Quran</vt:lpstr>
      <vt:lpstr>Arial</vt:lpstr>
      <vt:lpstr>Arial Rounded MT Bold</vt:lpstr>
      <vt:lpstr>Calibri</vt:lpstr>
      <vt:lpstr>Calibri Light</vt:lpstr>
      <vt:lpstr>Kunstler Script</vt:lpstr>
      <vt:lpstr>Times New Roman</vt:lpstr>
      <vt:lpstr>Tema di Office</vt:lpstr>
      <vt:lpstr>CONSIGLIO TERRITORIALE PER L’IMMIGRAZIONE DI TRIESTE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CONSIGLIO TERRITORIALE PER L’IMMIGRAZIONE DI TRIESTE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CONSIGLIO TERRITORIALE PER L’IMMIGRAZIONE</dc:title>
  <dc:creator>Emanuele Cassaro</dc:creator>
  <cp:lastModifiedBy>marzia.baso@dippp.interno.it</cp:lastModifiedBy>
  <cp:revision>160</cp:revision>
  <dcterms:created xsi:type="dcterms:W3CDTF">2022-11-20T09:35:47Z</dcterms:created>
  <dcterms:modified xsi:type="dcterms:W3CDTF">2024-06-24T06:31:24Z</dcterms:modified>
</cp:coreProperties>
</file>